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65" r:id="rId4"/>
    <p:sldId id="268" r:id="rId5"/>
    <p:sldId id="266" r:id="rId6"/>
    <p:sldId id="269" r:id="rId7"/>
    <p:sldId id="267" r:id="rId8"/>
    <p:sldId id="260" r:id="rId9"/>
    <p:sldId id="261" r:id="rId10"/>
    <p:sldId id="263" r:id="rId11"/>
    <p:sldId id="264" r:id="rId12"/>
    <p:sldId id="270" r:id="rId13"/>
    <p:sldId id="271" r:id="rId14"/>
  </p:sldIdLst>
  <p:sldSz cx="9144000" cy="6858000" type="screen4x3"/>
  <p:notesSz cx="7102475" cy="89916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0769" autoAdjust="0"/>
  </p:normalViewPr>
  <p:slideViewPr>
    <p:cSldViewPr>
      <p:cViewPr>
        <p:scale>
          <a:sx n="70" d="100"/>
          <a:sy n="70" d="100"/>
        </p:scale>
        <p:origin x="-516" y="7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29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38" y="-84"/>
      </p:cViewPr>
      <p:guideLst>
        <p:guide orient="horz" pos="2832"/>
        <p:guide pos="2237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4958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092" y="0"/>
            <a:ext cx="3077739" cy="44958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BB1195-7116-43DB-8538-D0A965D1E6FC}" type="datetimeFigureOut">
              <a:rPr lang="en-MY" smtClean="0"/>
              <a:pPr/>
              <a:t>20/10/2012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540460"/>
            <a:ext cx="3077739" cy="4495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092" y="8540460"/>
            <a:ext cx="3077739" cy="4495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5FE00A-F417-4761-9008-F38D5E863D73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="" xmlns:p14="http://schemas.microsoft.com/office/powerpoint/2010/main" val="7917916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4958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4958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393843-4405-4545-A297-7707A70DC929}" type="datetimeFigureOut">
              <a:rPr lang="en-US" smtClean="0"/>
              <a:pPr/>
              <a:t>10/20/2012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03338" y="674688"/>
            <a:ext cx="4495800" cy="3371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271010"/>
            <a:ext cx="5681980" cy="40462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540460"/>
            <a:ext cx="3077739" cy="4495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8540460"/>
            <a:ext cx="3077739" cy="4495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C021E4-0343-45CB-8B24-1225822C35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813884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C021E4-0343-45CB-8B24-1225822C35D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1. The first step in a data analysis of a causal-comparative</a:t>
            </a:r>
            <a:r>
              <a:rPr lang="en-US" baseline="0" dirty="0" smtClean="0"/>
              <a:t> study is to construct frequency polygons.</a:t>
            </a:r>
          </a:p>
          <a:p>
            <a:r>
              <a:rPr lang="en-US" baseline="0" dirty="0" smtClean="0"/>
              <a:t>2. Mean and standard deviations are usually calculated if the variables involved are quantitative.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3. The most commonly used test in </a:t>
            </a:r>
            <a:r>
              <a:rPr lang="en-US" dirty="0" smtClean="0"/>
              <a:t>causal-comparative</a:t>
            </a:r>
            <a:r>
              <a:rPr lang="en-US" baseline="0" dirty="0" smtClean="0"/>
              <a:t> studies is a </a:t>
            </a:r>
            <a:r>
              <a:rPr lang="en-US" i="1" baseline="0" dirty="0" smtClean="0"/>
              <a:t>t</a:t>
            </a:r>
            <a:r>
              <a:rPr lang="en-US" baseline="0" dirty="0" smtClean="0"/>
              <a:t>-test for differences between means.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4. Analysis of covariance is particularly useful in causal-comparative studies.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5. </a:t>
            </a:r>
            <a:endParaRPr lang="en-MY" dirty="0" smtClean="0"/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C021E4-0343-45CB-8B24-1225822C35D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893768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en-US" dirty="0" smtClean="0"/>
              <a:t>Smoking and cancer might have a common cause that was not examined in the study.</a:t>
            </a:r>
          </a:p>
          <a:p>
            <a:pPr lvl="1">
              <a:buFontTx/>
              <a:buChar char="•"/>
            </a:pPr>
            <a:r>
              <a:rPr lang="en-US" dirty="0" smtClean="0"/>
              <a:t>Ex: Stress causes cancer and causes people to smoke. Thus, banning smoking will not prevent lung cancer.</a:t>
            </a:r>
          </a:p>
          <a:p>
            <a:pPr lvl="1">
              <a:buFontTx/>
              <a:buChar char="•"/>
            </a:pPr>
            <a:r>
              <a:rPr lang="en-US" dirty="0" smtClean="0"/>
              <a:t>If stress was not examined, then we have no way of knowing.</a:t>
            </a:r>
          </a:p>
          <a:p>
            <a:pPr lvl="1">
              <a:buFontTx/>
              <a:buChar char="•"/>
            </a:pPr>
            <a:r>
              <a:rPr lang="en-US" dirty="0" smtClean="0"/>
              <a:t>If stress was examined and found to be different between groups, then we would not know which caused which.</a:t>
            </a:r>
          </a:p>
          <a:p>
            <a:pPr>
              <a:buFontTx/>
              <a:buChar char="•"/>
            </a:pPr>
            <a:r>
              <a:rPr lang="en-US" dirty="0" smtClean="0"/>
              <a:t>Control subjects may not have been properly matched.</a:t>
            </a:r>
          </a:p>
          <a:p>
            <a:pPr lvl="1">
              <a:buFontTx/>
              <a:buChar char="•"/>
            </a:pPr>
            <a:r>
              <a:rPr lang="en-US" dirty="0" smtClean="0"/>
              <a:t>Lung cancer subjects live in urban areas; control groups lives in rural area. Maybe more smog in urban area causes cancer.</a:t>
            </a:r>
          </a:p>
          <a:p>
            <a:pPr>
              <a:buFontTx/>
              <a:buChar char="•"/>
            </a:pPr>
            <a:r>
              <a:rPr lang="en-US" dirty="0" smtClean="0"/>
              <a:t>Random selection and random assignment of experimental design would take care of these problems.</a:t>
            </a:r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C021E4-0343-45CB-8B24-1225822C35D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57949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C021E4-0343-45CB-8B24-1225822C35D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706402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C021E4-0343-45CB-8B24-1225822C35D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31267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 smtClean="0"/>
              <a:t>Causal-comparative research seeks to identify</a:t>
            </a:r>
            <a:r>
              <a:rPr lang="en-US" baseline="0" dirty="0" smtClean="0"/>
              <a:t> associations among variables.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Causal-comparative research attempts to determine the cause and consequences of differences that already exists between or among groups of individuals.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The basic causal-comparative approach is to begin with a noted difference between two groups and then to look for possible causes for, or consequences of, this difference.</a:t>
            </a:r>
          </a:p>
          <a:p>
            <a:pPr marL="228600" indent="-228600">
              <a:buAutoNum type="arabicPeriod"/>
            </a:pPr>
            <a:endParaRPr lang="en-US" baseline="0" dirty="0" smtClean="0"/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C021E4-0343-45CB-8B24-1225822C35D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046528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 smtClean="0"/>
              <a:t>There are three types of causal-comparative research;</a:t>
            </a:r>
            <a:r>
              <a:rPr lang="en-US" baseline="0" dirty="0" smtClean="0"/>
              <a:t> which are; exploration of effects, exploration of causes and exploration of consequences.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They are all differ in their purposes and structure.</a:t>
            </a:r>
          </a:p>
          <a:p>
            <a:pPr marL="228600" indent="-228600">
              <a:buAutoNum type="arabicPeriod"/>
            </a:pPr>
            <a:endParaRPr lang="en-US" baseline="0" dirty="0" smtClean="0"/>
          </a:p>
          <a:p>
            <a:r>
              <a:rPr lang="en-US" baseline="0" dirty="0" smtClean="0"/>
              <a:t> </a:t>
            </a:r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C021E4-0343-45CB-8B24-1225822C35D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251651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C021E4-0343-45CB-8B24-1225822C35D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618110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C021E4-0343-45CB-8B24-1225822C35D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108534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C021E4-0343-45CB-8B24-1225822C35D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45754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C021E4-0343-45CB-8B24-1225822C35D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999837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 smtClean="0"/>
              <a:t>The first step in formulating a problem in causal-comparative research is usually to identify and define the particular phenomena of interest and then to consider possible causes for,</a:t>
            </a:r>
            <a:r>
              <a:rPr lang="en-US" baseline="0" dirty="0" smtClean="0"/>
              <a:t> or consequences of, these phenomena.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The most important task in selecting a sample for a causal-comparative study is to define carefully the characteristic to be studied and then to select groups that differ in this characteristic.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There are no limits to the kinds of instruments that can be used in causal-comparative study.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The basic causal-comparative design involves selecting two groups that differ on a particular variable of interest and then comparing them on another variable or variables.</a:t>
            </a:r>
          </a:p>
          <a:p>
            <a:pPr marL="228600" indent="-228600">
              <a:buAutoNum type="arabicPeriod"/>
            </a:pPr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C021E4-0343-45CB-8B24-1225822C35D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957628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 smtClean="0"/>
              <a:t>What is internal validity?</a:t>
            </a:r>
          </a:p>
          <a:p>
            <a:pPr marL="228600" indent="-228600">
              <a:buAutoNum type="arabicPeriod"/>
            </a:pPr>
            <a:r>
              <a:rPr lang="en-US" dirty="0" smtClean="0"/>
              <a:t>Lets recall.</a:t>
            </a:r>
            <a:r>
              <a:rPr lang="en-US" baseline="0" dirty="0" smtClean="0"/>
              <a:t> </a:t>
            </a:r>
            <a:r>
              <a:rPr lang="en-MY" dirty="0" smtClean="0"/>
              <a:t>The </a:t>
            </a:r>
            <a:r>
              <a:rPr lang="en-MY" b="1" dirty="0" smtClean="0"/>
              <a:t>internal validity</a:t>
            </a:r>
            <a:r>
              <a:rPr lang="en-MY" dirty="0" smtClean="0"/>
              <a:t> of a research study is the extent to which you can make a causal claim based on the study; it is the validity of the causal inference you make.</a:t>
            </a:r>
          </a:p>
          <a:p>
            <a:pPr marL="228600" indent="-228600">
              <a:buAutoNum type="arabicPeriod"/>
            </a:pPr>
            <a:r>
              <a:rPr lang="en-US" dirty="0" smtClean="0"/>
              <a:t>Two weaknesses in causal-comparative research are lack of randomization and inability to</a:t>
            </a:r>
            <a:r>
              <a:rPr lang="en-US" baseline="0" dirty="0" smtClean="0"/>
              <a:t> manipulate an independent variable.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A major threat to the internal validity of a causal-comparative study is the possibility of subject selection bias. The chief procedures that a researcher can use to reduce this threat include matching subjects on a related variable, creating homogeneous subgroups, and using the technique of statistical matching.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Other threats to internal validity in causal-comparative studies include location, instrumentation, and loss of subjects. In addition, type 3 studies are subject to implementation, history, maturation, attitude of the subjects, regression and testing threats.</a:t>
            </a:r>
          </a:p>
          <a:p>
            <a:pPr marL="228600" indent="-228600">
              <a:buAutoNum type="arabicPeriod"/>
            </a:pPr>
            <a:endParaRPr lang="en-MY" dirty="0" smtClean="0"/>
          </a:p>
          <a:p>
            <a:pPr marL="228600" indent="-228600">
              <a:buAutoNum type="arabicPeriod"/>
            </a:pPr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C021E4-0343-45CB-8B24-1225822C35D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044240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F7E93892-4405-4C7D-9062-EC6887AEF4E6}" type="datetimeFigureOut">
              <a:rPr lang="en-US" smtClean="0"/>
              <a:pPr/>
              <a:t>10/20/2012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89485D06-CED8-47E9-95D3-45222E546C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93892-4405-4C7D-9062-EC6887AEF4E6}" type="datetimeFigureOut">
              <a:rPr lang="en-US" smtClean="0"/>
              <a:pPr/>
              <a:t>10/20/2012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85D06-CED8-47E9-95D3-45222E546C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93892-4405-4C7D-9062-EC6887AEF4E6}" type="datetimeFigureOut">
              <a:rPr lang="en-US" smtClean="0"/>
              <a:pPr/>
              <a:t>10/20/2012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85D06-CED8-47E9-95D3-45222E546C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F7E93892-4405-4C7D-9062-EC6887AEF4E6}" type="datetimeFigureOut">
              <a:rPr lang="en-US" smtClean="0"/>
              <a:pPr/>
              <a:t>10/20/2012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85D06-CED8-47E9-95D3-45222E546C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F7E93892-4405-4C7D-9062-EC6887AEF4E6}" type="datetimeFigureOut">
              <a:rPr lang="en-US" smtClean="0"/>
              <a:pPr/>
              <a:t>10/20/2012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89485D06-CED8-47E9-95D3-45222E546CF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7E93892-4405-4C7D-9062-EC6887AEF4E6}" type="datetimeFigureOut">
              <a:rPr lang="en-US" smtClean="0"/>
              <a:pPr/>
              <a:t>10/20/2012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9485D06-CED8-47E9-95D3-45222E546C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F7E93892-4405-4C7D-9062-EC6887AEF4E6}" type="datetimeFigureOut">
              <a:rPr lang="en-US" smtClean="0"/>
              <a:pPr/>
              <a:t>10/20/2012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89485D06-CED8-47E9-95D3-45222E546C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93892-4405-4C7D-9062-EC6887AEF4E6}" type="datetimeFigureOut">
              <a:rPr lang="en-US" smtClean="0"/>
              <a:pPr/>
              <a:t>10/20/2012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85D06-CED8-47E9-95D3-45222E546C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7E93892-4405-4C7D-9062-EC6887AEF4E6}" type="datetimeFigureOut">
              <a:rPr lang="en-US" smtClean="0"/>
              <a:pPr/>
              <a:t>10/20/2012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9485D06-CED8-47E9-95D3-45222E546C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F7E93892-4405-4C7D-9062-EC6887AEF4E6}" type="datetimeFigureOut">
              <a:rPr lang="en-US" smtClean="0"/>
              <a:pPr/>
              <a:t>10/20/2012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89485D06-CED8-47E9-95D3-45222E546C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F7E93892-4405-4C7D-9062-EC6887AEF4E6}" type="datetimeFigureOut">
              <a:rPr lang="en-US" smtClean="0"/>
              <a:pPr/>
              <a:t>10/20/2012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89485D06-CED8-47E9-95D3-45222E546C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F7E93892-4405-4C7D-9062-EC6887AEF4E6}" type="datetimeFigureOut">
              <a:rPr lang="en-US" smtClean="0"/>
              <a:pPr/>
              <a:t>10/20/2012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89485D06-CED8-47E9-95D3-45222E546CF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371600"/>
            <a:ext cx="8915400" cy="874713"/>
          </a:xfrm>
        </p:spPr>
        <p:txBody>
          <a:bodyPr>
            <a:noAutofit/>
          </a:bodyPr>
          <a:lstStyle/>
          <a:p>
            <a:pPr algn="l"/>
            <a:r>
              <a:rPr lang="en-US" sz="5400" b="1" dirty="0" smtClean="0"/>
              <a:t>QUANTITATIVE RESEARCH</a:t>
            </a:r>
            <a:endParaRPr lang="en-US" sz="5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819400"/>
            <a:ext cx="9144000" cy="1905000"/>
          </a:xfrm>
        </p:spPr>
        <p:txBody>
          <a:bodyPr>
            <a:noAutofit/>
          </a:bodyPr>
          <a:lstStyle/>
          <a:p>
            <a:pPr algn="ctr"/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CAUSAL-COMPARATIVE RESEARCH</a:t>
            </a:r>
            <a:endParaRPr 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91200" y="5334000"/>
            <a:ext cx="3124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KAMISAH BINTI MAT SAID</a:t>
            </a:r>
          </a:p>
          <a:p>
            <a:pPr algn="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EDU770</a:t>
            </a:r>
          </a:p>
          <a:p>
            <a:pPr algn="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2012448368</a:t>
            </a:r>
            <a:endParaRPr lang="en-MY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pPr algn="ctr"/>
            <a:r>
              <a:rPr lang="en-US" b="1" dirty="0" smtClean="0"/>
              <a:t>DATA ANALYSIS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6019800"/>
          </a:xfrm>
        </p:spPr>
        <p:txBody>
          <a:bodyPr/>
          <a:lstStyle/>
          <a:p>
            <a:pPr marL="578358" indent="-514350">
              <a:buFont typeface="+mj-lt"/>
              <a:buAutoNum type="arabicPeriod"/>
            </a:pPr>
            <a:r>
              <a:rPr lang="en-US" dirty="0" smtClean="0"/>
              <a:t>Construct frequency polygon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Calculate the mean and standard deviation of each group if the variable is quantitative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The statistics acquired assessed for their magnitude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Most commonly used test is a </a:t>
            </a:r>
            <a:r>
              <a:rPr lang="en-US" b="1" dirty="0" smtClean="0"/>
              <a:t>t-test</a:t>
            </a:r>
            <a:r>
              <a:rPr lang="en-US" dirty="0" smtClean="0"/>
              <a:t> for differences between means.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The results of </a:t>
            </a:r>
            <a:r>
              <a:rPr lang="en-US" dirty="0"/>
              <a:t>causal-comparative </a:t>
            </a:r>
            <a:r>
              <a:rPr lang="en-US" dirty="0" smtClean="0"/>
              <a:t>studies should always be interpreted with caution because they do not prove cause and effect.</a:t>
            </a:r>
            <a:endParaRPr lang="en-MY" dirty="0"/>
          </a:p>
          <a:p>
            <a:pPr marL="578358" indent="-514350">
              <a:buFont typeface="+mj-lt"/>
              <a:buAutoNum type="arabicPeriod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EXAMPLE OF </a:t>
            </a:r>
            <a:br>
              <a:rPr lang="en-US" b="1" dirty="0" smtClean="0"/>
            </a:br>
            <a:r>
              <a:rPr lang="en-US" b="1" dirty="0" smtClean="0"/>
              <a:t>CAUSAL-COMPARATIVE RESEARCH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638800"/>
          </a:xfrm>
        </p:spPr>
        <p:txBody>
          <a:bodyPr/>
          <a:lstStyle/>
          <a:p>
            <a:pPr marL="578358" indent="-514350" algn="ctr">
              <a:buAutoNum type="arabicPeriod"/>
            </a:pPr>
            <a:r>
              <a:rPr lang="en-US" sz="3200" b="1" dirty="0" smtClean="0"/>
              <a:t>What </a:t>
            </a:r>
            <a:r>
              <a:rPr lang="en-US" sz="3200" b="1" dirty="0"/>
              <a:t>causes lung cancer</a:t>
            </a:r>
            <a:r>
              <a:rPr lang="en-US" sz="3200" b="1" dirty="0" smtClean="0"/>
              <a:t>?</a:t>
            </a:r>
          </a:p>
          <a:p>
            <a:pPr marL="64008" indent="0" algn="ctr">
              <a:buNone/>
            </a:pPr>
            <a:endParaRPr lang="en-US" b="1" dirty="0" smtClean="0"/>
          </a:p>
          <a:p>
            <a:r>
              <a:rPr lang="en-US" u="sng" dirty="0"/>
              <a:t>Finding</a:t>
            </a:r>
            <a:r>
              <a:rPr lang="en-US" dirty="0"/>
              <a:t>: People with lung cancer smoke more than people without lung cancer. There are no other differences in lifestyle characteristics between the groups.</a:t>
            </a:r>
          </a:p>
          <a:p>
            <a:r>
              <a:rPr lang="en-US" u="sng" dirty="0"/>
              <a:t>Conclusion</a:t>
            </a:r>
            <a:r>
              <a:rPr lang="en-US" dirty="0"/>
              <a:t>: Smoking is a possible cause of lung cancer.</a:t>
            </a:r>
          </a:p>
          <a:p>
            <a:r>
              <a:rPr lang="en-US" u="sng" dirty="0"/>
              <a:t>Caution</a:t>
            </a:r>
            <a:r>
              <a:rPr lang="en-US" dirty="0"/>
              <a:t>: A third factor? Proper matching?</a:t>
            </a:r>
          </a:p>
          <a:p>
            <a:endParaRPr lang="en-MY" dirty="0"/>
          </a:p>
        </p:txBody>
      </p:sp>
    </p:spTree>
    <p:extLst>
      <p:ext uri="{BB962C8B-B14F-4D97-AF65-F5344CB8AC3E}">
        <p14:creationId xmlns="" xmlns:p14="http://schemas.microsoft.com/office/powerpoint/2010/main" val="4258622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99032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EXAMPLE OF </a:t>
            </a:r>
            <a:br>
              <a:rPr lang="en-US" b="1" dirty="0"/>
            </a:br>
            <a:r>
              <a:rPr lang="en-US" b="1" dirty="0"/>
              <a:t>CAUSAL-COMPARATIVE RESEARCH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763000" cy="5257800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90000"/>
              </a:lnSpc>
            </a:pPr>
            <a:r>
              <a:rPr lang="en-US" sz="3200" dirty="0"/>
              <a:t>A researcher measured the mathematical reasoning ability of young children who had enrolled in Montessori schools and compared the scores with a group of similar children who had not been to Montessori schools</a:t>
            </a:r>
            <a:r>
              <a:rPr lang="en-US" sz="3200" dirty="0" smtClean="0"/>
              <a:t>.</a:t>
            </a:r>
          </a:p>
          <a:p>
            <a:pPr marL="64008" indent="0" algn="just">
              <a:lnSpc>
                <a:spcPct val="90000"/>
              </a:lnSpc>
              <a:buNone/>
            </a:pPr>
            <a:endParaRPr lang="en-US" sz="3200" dirty="0"/>
          </a:p>
          <a:p>
            <a:pPr algn="just">
              <a:lnSpc>
                <a:spcPct val="90000"/>
              </a:lnSpc>
            </a:pPr>
            <a:r>
              <a:rPr lang="en-US" sz="3200" dirty="0"/>
              <a:t>A researcher measured the frequency of students’ misbehavior at schools which use corporal punishment and compared that to schools which did not use corporal punishment.</a:t>
            </a:r>
          </a:p>
          <a:p>
            <a:endParaRPr lang="en-MY" dirty="0"/>
          </a:p>
        </p:txBody>
      </p:sp>
    </p:spTree>
    <p:extLst>
      <p:ext uri="{BB962C8B-B14F-4D97-AF65-F5344CB8AC3E}">
        <p14:creationId xmlns="" xmlns:p14="http://schemas.microsoft.com/office/powerpoint/2010/main" val="21324609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1845"/>
            <a:ext cx="9144000" cy="1339755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EXAMPLE OF </a:t>
            </a:r>
            <a:br>
              <a:rPr lang="en-US" b="1" dirty="0"/>
            </a:br>
            <a:r>
              <a:rPr lang="en-US" b="1" dirty="0"/>
              <a:t>CAUSAL-COMPARATIVE RESEARCH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686800" cy="5181600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90000"/>
              </a:lnSpc>
            </a:pPr>
            <a:r>
              <a:rPr lang="en-US" sz="3200" dirty="0"/>
              <a:t>A researcher compared the high school dropout rate between students who had been retained (held back) in elementary school vs. similar students who had not been </a:t>
            </a:r>
            <a:r>
              <a:rPr lang="en-US" sz="3200" dirty="0" smtClean="0"/>
              <a:t>retained.</a:t>
            </a:r>
          </a:p>
          <a:p>
            <a:pPr>
              <a:lnSpc>
                <a:spcPct val="90000"/>
              </a:lnSpc>
            </a:pPr>
            <a:endParaRPr lang="en-US" sz="3200" dirty="0"/>
          </a:p>
          <a:p>
            <a:pPr algn="just">
              <a:lnSpc>
                <a:spcPct val="90000"/>
              </a:lnSpc>
            </a:pPr>
            <a:r>
              <a:rPr lang="en-US" sz="3200" dirty="0"/>
              <a:t>A researcher formed 3 groups of preschoolers – those who never watched Sesame Street, those who watched it sometimes, and those who watched it frequently – and then compared the 3 groups on a reading readiness </a:t>
            </a:r>
            <a:r>
              <a:rPr lang="en-US" sz="3200" dirty="0" smtClean="0"/>
              <a:t>test.</a:t>
            </a:r>
            <a:endParaRPr lang="en-US" sz="3200" dirty="0"/>
          </a:p>
          <a:p>
            <a:endParaRPr lang="en-MY" dirty="0"/>
          </a:p>
        </p:txBody>
      </p:sp>
    </p:spTree>
    <p:extLst>
      <p:ext uri="{BB962C8B-B14F-4D97-AF65-F5344CB8AC3E}">
        <p14:creationId xmlns="" xmlns:p14="http://schemas.microsoft.com/office/powerpoint/2010/main" val="13383763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915400" cy="12954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CAUSAL-COMPARATIVE RESEARCH DEFINED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6388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is done to explore cause and effect of differences or conditions that </a:t>
            </a:r>
            <a:r>
              <a:rPr lang="en-US" i="1" dirty="0" smtClean="0"/>
              <a:t>already exist </a:t>
            </a:r>
            <a:r>
              <a:rPr lang="en-US" dirty="0" smtClean="0"/>
              <a:t>between or among groups of individuals</a:t>
            </a:r>
          </a:p>
          <a:p>
            <a:r>
              <a:rPr lang="en-US" dirty="0" smtClean="0"/>
              <a:t>Also known as </a:t>
            </a:r>
            <a:r>
              <a:rPr lang="en-US" i="1" dirty="0" smtClean="0"/>
              <a:t>ex post facto research</a:t>
            </a:r>
            <a:r>
              <a:rPr lang="en-US" dirty="0" smtClean="0"/>
              <a:t>(after the fact)</a:t>
            </a:r>
          </a:p>
          <a:p>
            <a:r>
              <a:rPr lang="en-US" dirty="0" smtClean="0"/>
              <a:t>Explores effects between variables in a </a:t>
            </a:r>
            <a:r>
              <a:rPr lang="en-US" dirty="0" err="1" smtClean="0"/>
              <a:t>nonexperimental</a:t>
            </a:r>
            <a:r>
              <a:rPr lang="en-US" dirty="0" smtClean="0"/>
              <a:t> setting</a:t>
            </a:r>
          </a:p>
          <a:p>
            <a:r>
              <a:rPr lang="en-US" dirty="0" smtClean="0"/>
              <a:t>Is more a way of analyzing research data than a separate research method </a:t>
            </a:r>
          </a:p>
          <a:p>
            <a:r>
              <a:rPr lang="en-US" dirty="0" smtClean="0"/>
              <a:t>A part of survey research because of its </a:t>
            </a:r>
            <a:r>
              <a:rPr lang="en-US" dirty="0" err="1" smtClean="0"/>
              <a:t>nonexperimental</a:t>
            </a:r>
            <a:r>
              <a:rPr lang="en-US" dirty="0" smtClean="0"/>
              <a:t> nature and the way data are collected</a:t>
            </a:r>
          </a:p>
          <a:p>
            <a:r>
              <a:rPr lang="en-US" dirty="0" smtClean="0"/>
              <a:t>Three types; exploration of effects, exploration of causes, exploration of consequences</a:t>
            </a:r>
          </a:p>
          <a:p>
            <a:r>
              <a:rPr lang="en-US" dirty="0" smtClean="0"/>
              <a:t>A good alternative when an experiment would take a considerable length of time and quite costly to conduct.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7494"/>
            <a:ext cx="9144000" cy="72310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3 TYPES OF </a:t>
            </a:r>
            <a:br>
              <a:rPr lang="en-US" b="1" dirty="0" smtClean="0"/>
            </a:br>
            <a:r>
              <a:rPr lang="en-US" b="1" dirty="0" smtClean="0"/>
              <a:t>CAUSAL-COMPARATIVE RESEARCH</a:t>
            </a:r>
            <a:endParaRPr lang="en-MY" b="1" dirty="0"/>
          </a:p>
        </p:txBody>
      </p:sp>
      <p:sp>
        <p:nvSpPr>
          <p:cNvPr id="3" name="Up Arrow Callout 2"/>
          <p:cNvSpPr/>
          <p:nvPr/>
        </p:nvSpPr>
        <p:spPr>
          <a:xfrm>
            <a:off x="0" y="1143000"/>
            <a:ext cx="3048000" cy="5715000"/>
          </a:xfrm>
          <a:prstGeom prst="upArrowCallout">
            <a:avLst>
              <a:gd name="adj1" fmla="val 25000"/>
              <a:gd name="adj2" fmla="val 25000"/>
              <a:gd name="adj3" fmla="val 25000"/>
              <a:gd name="adj4" fmla="val 89219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4" name="Up Arrow Callout 3"/>
          <p:cNvSpPr/>
          <p:nvPr/>
        </p:nvSpPr>
        <p:spPr>
          <a:xfrm>
            <a:off x="3179618" y="1143000"/>
            <a:ext cx="2971800" cy="5715000"/>
          </a:xfrm>
          <a:prstGeom prst="upArrowCallout">
            <a:avLst>
              <a:gd name="adj1" fmla="val 25000"/>
              <a:gd name="adj2" fmla="val 25000"/>
              <a:gd name="adj3" fmla="val 25000"/>
              <a:gd name="adj4" fmla="val 89704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5" name="Up Arrow Callout 4"/>
          <p:cNvSpPr/>
          <p:nvPr/>
        </p:nvSpPr>
        <p:spPr>
          <a:xfrm>
            <a:off x="6248400" y="1143000"/>
            <a:ext cx="2895600" cy="5715000"/>
          </a:xfrm>
          <a:prstGeom prst="upArrowCallout">
            <a:avLst>
              <a:gd name="adj1" fmla="val 25000"/>
              <a:gd name="adj2" fmla="val 25000"/>
              <a:gd name="adj3" fmla="val 25000"/>
              <a:gd name="adj4" fmla="val 88977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6" name="TextBox 5"/>
          <p:cNvSpPr txBox="1"/>
          <p:nvPr/>
        </p:nvSpPr>
        <p:spPr>
          <a:xfrm>
            <a:off x="1143000" y="1603177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Type 1 </a:t>
            </a:r>
            <a:endParaRPr lang="en-MY" sz="1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284518" y="1541346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Type 2 </a:t>
            </a:r>
            <a:endParaRPr lang="en-MY" sz="1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315200" y="1514610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Type 3</a:t>
            </a:r>
            <a:endParaRPr lang="en-MY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248400" y="1910954"/>
            <a:ext cx="28956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itchFamily="34" charset="0"/>
              <a:buChar char="•"/>
            </a:pPr>
            <a:r>
              <a:rPr lang="en-US" dirty="0"/>
              <a:t>Exploration of the consequences (dependent variable) of an intervention</a:t>
            </a:r>
            <a:endParaRPr lang="en-MY" dirty="0"/>
          </a:p>
          <a:p>
            <a:pPr marL="285750" lvl="0" indent="-285750">
              <a:buFont typeface="Arial" pitchFamily="34" charset="0"/>
              <a:buChar char="•"/>
            </a:pPr>
            <a:r>
              <a:rPr lang="en-US" dirty="0"/>
              <a:t>Question: How do students taught by the inquiry method react to propaganda?</a:t>
            </a:r>
            <a:endParaRPr lang="en-MY" dirty="0"/>
          </a:p>
          <a:p>
            <a:pPr marL="285750" lvl="0" indent="-285750">
              <a:buFont typeface="Arial" pitchFamily="34" charset="0"/>
              <a:buChar char="•"/>
            </a:pPr>
            <a:r>
              <a:rPr lang="en-US" dirty="0"/>
              <a:t>Research hypothesis: Students who were taught by the inquiry method are more critical of propaganda than are those who were taught by the lecture method.</a:t>
            </a:r>
            <a:endParaRPr lang="en-MY" dirty="0"/>
          </a:p>
        </p:txBody>
      </p:sp>
      <p:sp>
        <p:nvSpPr>
          <p:cNvPr id="12" name="TextBox 11"/>
          <p:cNvSpPr txBox="1"/>
          <p:nvPr/>
        </p:nvSpPr>
        <p:spPr>
          <a:xfrm>
            <a:off x="3165763" y="1882272"/>
            <a:ext cx="2985655" cy="5062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Wingdings" pitchFamily="2" charset="2"/>
              <a:buChar char="Ø"/>
            </a:pPr>
            <a:r>
              <a:rPr lang="en-US" sz="1900" dirty="0"/>
              <a:t>Exploration of causes (independent variable) of group membership</a:t>
            </a:r>
            <a:endParaRPr lang="en-MY" sz="1900" dirty="0"/>
          </a:p>
          <a:p>
            <a:pPr marL="342900" lvl="0" indent="-342900">
              <a:buFont typeface="Wingdings" pitchFamily="2" charset="2"/>
              <a:buChar char="Ø"/>
            </a:pPr>
            <a:r>
              <a:rPr lang="en-US" sz="1900" dirty="0"/>
              <a:t>Question: What causes individuals to join a gang?</a:t>
            </a:r>
            <a:endParaRPr lang="en-MY" sz="1900" dirty="0"/>
          </a:p>
          <a:p>
            <a:pPr marL="342900" lvl="0" indent="-342900">
              <a:buFont typeface="Wingdings" pitchFamily="2" charset="2"/>
              <a:buChar char="Ø"/>
            </a:pPr>
            <a:r>
              <a:rPr lang="en-US" sz="1900" dirty="0"/>
              <a:t>Research hypothesis: Individuals who are members of gangs have more aggressive personalities than individuals who are not members of </a:t>
            </a:r>
            <a:r>
              <a:rPr lang="en-US" sz="1900" dirty="0" smtClean="0"/>
              <a:t>gangs.</a:t>
            </a:r>
            <a:endParaRPr lang="en-MY" sz="1900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1910954"/>
            <a:ext cx="304800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Wingdings" pitchFamily="2" charset="2"/>
              <a:buChar char="§"/>
            </a:pPr>
            <a:r>
              <a:rPr lang="en-US" sz="2000" dirty="0"/>
              <a:t>Exploration of effects (dependent variable) cause by membership in a given group</a:t>
            </a:r>
            <a:endParaRPr lang="en-MY" sz="2000" dirty="0"/>
          </a:p>
          <a:p>
            <a:pPr marL="342900" lvl="0" indent="-342900">
              <a:buFont typeface="Wingdings" pitchFamily="2" charset="2"/>
              <a:buChar char="§"/>
            </a:pPr>
            <a:r>
              <a:rPr lang="en-US" sz="2000" dirty="0"/>
              <a:t>Question: What differences in abilities are caused by gender?</a:t>
            </a:r>
            <a:endParaRPr lang="en-MY" sz="2000" dirty="0"/>
          </a:p>
          <a:p>
            <a:pPr marL="342900" lvl="0" indent="-342900">
              <a:buFont typeface="Wingdings" pitchFamily="2" charset="2"/>
              <a:buChar char="§"/>
            </a:pPr>
            <a:r>
              <a:rPr lang="en-US" sz="2000" dirty="0"/>
              <a:t>Research hypothesis: Females have a greater amount of linguistic ability than males.</a:t>
            </a:r>
            <a:endParaRPr lang="en-MY" sz="2000" dirty="0"/>
          </a:p>
          <a:p>
            <a:endParaRPr lang="en-MY" sz="1600" dirty="0"/>
          </a:p>
        </p:txBody>
      </p:sp>
    </p:spTree>
    <p:extLst>
      <p:ext uri="{BB962C8B-B14F-4D97-AF65-F5344CB8AC3E}">
        <p14:creationId xmlns="" xmlns:p14="http://schemas.microsoft.com/office/powerpoint/2010/main" val="181842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Single Corner Rectangle 3"/>
          <p:cNvSpPr/>
          <p:nvPr/>
        </p:nvSpPr>
        <p:spPr>
          <a:xfrm>
            <a:off x="3276600" y="1295400"/>
            <a:ext cx="2667000" cy="533400"/>
          </a:xfrm>
          <a:prstGeom prst="round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927"/>
            <a:ext cx="9144000" cy="128847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b="1" dirty="0"/>
              <a:t>CAUSAL-COMPARATIVE VS. CORRELATIONAL RESEARCH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5562600"/>
          </a:xfrm>
        </p:spPr>
        <p:txBody>
          <a:bodyPr>
            <a:normAutofit fontScale="92500" lnSpcReduction="10000"/>
          </a:bodyPr>
          <a:lstStyle/>
          <a:p>
            <a:pPr marL="64008" indent="0" algn="ctr">
              <a:buNone/>
            </a:pPr>
            <a:r>
              <a:rPr lang="en-US" sz="3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SIMILIRATIES</a:t>
            </a:r>
          </a:p>
          <a:p>
            <a:r>
              <a:rPr lang="en-US" sz="3200" dirty="0" smtClean="0"/>
              <a:t>Both </a:t>
            </a:r>
            <a:r>
              <a:rPr lang="en-US" sz="3200" dirty="0"/>
              <a:t>are examples of associational research</a:t>
            </a:r>
          </a:p>
          <a:p>
            <a:r>
              <a:rPr lang="en-US" sz="3200" dirty="0"/>
              <a:t>Both attempt to explain phenomena of interest</a:t>
            </a:r>
          </a:p>
          <a:p>
            <a:r>
              <a:rPr lang="en-US" sz="3200" dirty="0"/>
              <a:t>Both seek to identify variables that are worthy of later exploration through experimental research</a:t>
            </a:r>
          </a:p>
          <a:p>
            <a:r>
              <a:rPr lang="en-US" sz="3200" dirty="0"/>
              <a:t>Both provide guidance for subsequent experimental studies</a:t>
            </a:r>
          </a:p>
          <a:p>
            <a:r>
              <a:rPr lang="en-US" sz="3200" dirty="0"/>
              <a:t>Neither permits the manipulation of variables by the </a:t>
            </a:r>
            <a:r>
              <a:rPr lang="en-US" sz="3200" dirty="0" smtClean="0"/>
              <a:t>researcher.</a:t>
            </a:r>
            <a:endParaRPr lang="en-US" sz="3200" dirty="0"/>
          </a:p>
          <a:p>
            <a:endParaRPr lang="en-MY" dirty="0"/>
          </a:p>
        </p:txBody>
      </p:sp>
    </p:spTree>
    <p:extLst>
      <p:ext uri="{BB962C8B-B14F-4D97-AF65-F5344CB8AC3E}">
        <p14:creationId xmlns="" xmlns:p14="http://schemas.microsoft.com/office/powerpoint/2010/main" val="34079999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855"/>
            <a:ext cx="9144000" cy="128154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b="1" dirty="0"/>
              <a:t>CAUSAL-COMPARATIVE VS. CORRELATIONAL RESEARCH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295401"/>
            <a:ext cx="4495800" cy="5562600"/>
          </a:xfrm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txBody>
          <a:bodyPr>
            <a:normAutofit fontScale="92500" lnSpcReduction="10000"/>
          </a:bodyPr>
          <a:lstStyle/>
          <a:p>
            <a:endParaRPr lang="en-US" sz="2800" dirty="0" smtClean="0">
              <a:solidFill>
                <a:prstClr val="black"/>
              </a:solidFill>
            </a:endParaRPr>
          </a:p>
          <a:p>
            <a:endParaRPr lang="en-US" sz="2800" dirty="0" smtClean="0">
              <a:solidFill>
                <a:prstClr val="black"/>
              </a:solidFill>
            </a:endParaRPr>
          </a:p>
          <a:p>
            <a:r>
              <a:rPr lang="en-US" sz="2800" dirty="0" smtClean="0">
                <a:solidFill>
                  <a:prstClr val="black"/>
                </a:solidFill>
              </a:rPr>
              <a:t>Causal-comparative </a:t>
            </a:r>
            <a:r>
              <a:rPr lang="en-US" sz="2800" dirty="0">
                <a:solidFill>
                  <a:prstClr val="black"/>
                </a:solidFill>
              </a:rPr>
              <a:t>compare two or more groups of </a:t>
            </a:r>
            <a:r>
              <a:rPr lang="en-US" sz="2800" dirty="0" smtClean="0">
                <a:solidFill>
                  <a:prstClr val="black"/>
                </a:solidFill>
              </a:rPr>
              <a:t>subjects</a:t>
            </a:r>
          </a:p>
          <a:p>
            <a:pPr marL="64008" indent="0">
              <a:buNone/>
            </a:pPr>
            <a:endParaRPr lang="en-US" sz="2800" dirty="0" smtClean="0">
              <a:solidFill>
                <a:prstClr val="black"/>
              </a:solidFill>
            </a:endParaRPr>
          </a:p>
          <a:p>
            <a:pPr lvl="0"/>
            <a:r>
              <a:rPr lang="en-US" sz="2800" dirty="0">
                <a:solidFill>
                  <a:prstClr val="black"/>
                </a:solidFill>
              </a:rPr>
              <a:t>causal-comparative involve at least one categorical </a:t>
            </a:r>
            <a:r>
              <a:rPr lang="en-US" sz="2800" dirty="0" smtClean="0">
                <a:solidFill>
                  <a:prstClr val="black"/>
                </a:solidFill>
              </a:rPr>
              <a:t>variable</a:t>
            </a:r>
          </a:p>
          <a:p>
            <a:pPr marL="64008" lvl="0" indent="0">
              <a:buNone/>
            </a:pPr>
            <a:endParaRPr lang="en-US" sz="2800" dirty="0" smtClean="0">
              <a:solidFill>
                <a:prstClr val="black"/>
              </a:solidFill>
            </a:endParaRPr>
          </a:p>
          <a:p>
            <a:pPr lvl="0"/>
            <a:r>
              <a:rPr lang="en-US" sz="2800" dirty="0">
                <a:solidFill>
                  <a:prstClr val="black"/>
                </a:solidFill>
              </a:rPr>
              <a:t>causal-comparative research compare averages and use crossbreak tables.</a:t>
            </a:r>
          </a:p>
          <a:p>
            <a:endParaRPr lang="en-US" sz="2800" dirty="0" smtClean="0">
              <a:solidFill>
                <a:prstClr val="black"/>
              </a:solidFill>
            </a:endParaRPr>
          </a:p>
          <a:p>
            <a:endParaRPr lang="en-US" dirty="0" smtClean="0"/>
          </a:p>
          <a:p>
            <a:endParaRPr lang="en-US" dirty="0"/>
          </a:p>
          <a:p>
            <a:endParaRPr lang="en-MY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1"/>
            <a:ext cx="4495800" cy="5562600"/>
          </a:xfrm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pPr lvl="0"/>
            <a:endParaRPr lang="en-US" sz="2800" dirty="0" smtClean="0">
              <a:solidFill>
                <a:prstClr val="black"/>
              </a:solidFill>
            </a:endParaRPr>
          </a:p>
          <a:p>
            <a:pPr lvl="0"/>
            <a:r>
              <a:rPr lang="en-US" sz="2800" dirty="0" smtClean="0">
                <a:solidFill>
                  <a:prstClr val="black"/>
                </a:solidFill>
              </a:rPr>
              <a:t>correlational </a:t>
            </a:r>
            <a:r>
              <a:rPr lang="en-US" sz="2800" dirty="0">
                <a:solidFill>
                  <a:prstClr val="black"/>
                </a:solidFill>
              </a:rPr>
              <a:t>studies require a score on each variable for each </a:t>
            </a:r>
            <a:r>
              <a:rPr lang="en-US" sz="2800" dirty="0" smtClean="0">
                <a:solidFill>
                  <a:prstClr val="black"/>
                </a:solidFill>
              </a:rPr>
              <a:t>subject</a:t>
            </a:r>
          </a:p>
          <a:p>
            <a:pPr lvl="0"/>
            <a:r>
              <a:rPr lang="en-US" sz="2800" dirty="0">
                <a:solidFill>
                  <a:prstClr val="black"/>
                </a:solidFill>
              </a:rPr>
              <a:t>Correlational studies investigate two or more quantitative </a:t>
            </a:r>
            <a:r>
              <a:rPr lang="en-US" sz="2800" dirty="0" smtClean="0">
                <a:solidFill>
                  <a:prstClr val="black"/>
                </a:solidFill>
              </a:rPr>
              <a:t>variables</a:t>
            </a:r>
          </a:p>
          <a:p>
            <a:pPr lvl="0"/>
            <a:endParaRPr lang="en-US" sz="2800" dirty="0" smtClean="0">
              <a:solidFill>
                <a:prstClr val="black"/>
              </a:solidFill>
            </a:endParaRPr>
          </a:p>
          <a:p>
            <a:pPr lvl="0"/>
            <a:r>
              <a:rPr lang="en-US" sz="2800" dirty="0">
                <a:solidFill>
                  <a:prstClr val="black"/>
                </a:solidFill>
              </a:rPr>
              <a:t>Correlational research analyze data using scatterplots and correlation </a:t>
            </a:r>
            <a:r>
              <a:rPr lang="en-US" sz="2800" dirty="0" smtClean="0">
                <a:solidFill>
                  <a:prstClr val="black"/>
                </a:solidFill>
              </a:rPr>
              <a:t>coefficients.</a:t>
            </a:r>
          </a:p>
          <a:p>
            <a:pPr lvl="0"/>
            <a:endParaRPr lang="en-US" sz="2800" dirty="0">
              <a:solidFill>
                <a:prstClr val="black"/>
              </a:solidFill>
            </a:endParaRPr>
          </a:p>
          <a:p>
            <a:endParaRPr lang="en-MY" dirty="0"/>
          </a:p>
        </p:txBody>
      </p:sp>
      <p:sp>
        <p:nvSpPr>
          <p:cNvPr id="5" name="Round Diagonal Corner Rectangle 4"/>
          <p:cNvSpPr/>
          <p:nvPr/>
        </p:nvSpPr>
        <p:spPr>
          <a:xfrm>
            <a:off x="2895600" y="1295400"/>
            <a:ext cx="3276600" cy="533400"/>
          </a:xfrm>
          <a:prstGeom prst="round2Diag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DIFFERENCES</a:t>
            </a:r>
            <a:endParaRPr lang="en-MY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519163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71600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CAUSAL-COMPARATIVE VS. EXPERIMENTAL RESEARCH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9144000" cy="5105400"/>
          </a:xfrm>
        </p:spPr>
        <p:txBody>
          <a:bodyPr/>
          <a:lstStyle/>
          <a:p>
            <a:pPr lvl="0">
              <a:defRPr/>
            </a:pPr>
            <a:endParaRPr lang="en-US" sz="3200" dirty="0" smtClean="0"/>
          </a:p>
          <a:p>
            <a:pPr marL="64008" lvl="0" indent="0">
              <a:buNone/>
              <a:defRPr/>
            </a:pPr>
            <a:endParaRPr lang="en-US" sz="3200" dirty="0" smtClean="0"/>
          </a:p>
          <a:p>
            <a:pPr lvl="0">
              <a:defRPr/>
            </a:pPr>
            <a:r>
              <a:rPr lang="en-US" sz="3200" dirty="0" smtClean="0"/>
              <a:t>Both </a:t>
            </a:r>
            <a:r>
              <a:rPr lang="en-US" sz="3200" dirty="0"/>
              <a:t>typically require at least one categorical variable (group membership)</a:t>
            </a:r>
          </a:p>
          <a:p>
            <a:pPr lvl="0">
              <a:defRPr/>
            </a:pPr>
            <a:r>
              <a:rPr lang="en-US" sz="3200" dirty="0"/>
              <a:t>Both compare group performances (average scores) to determine relationships</a:t>
            </a:r>
          </a:p>
          <a:p>
            <a:pPr lvl="0">
              <a:defRPr/>
            </a:pPr>
            <a:r>
              <a:rPr lang="en-US" sz="3200" dirty="0"/>
              <a:t>Both compare separate groups of subjects.</a:t>
            </a:r>
          </a:p>
          <a:p>
            <a:pPr marL="64008" indent="0" algn="just">
              <a:buNone/>
            </a:pPr>
            <a:endParaRPr lang="en-MY" dirty="0"/>
          </a:p>
        </p:txBody>
      </p:sp>
      <p:sp>
        <p:nvSpPr>
          <p:cNvPr id="4" name="Rounded Rectangle 3"/>
          <p:cNvSpPr/>
          <p:nvPr/>
        </p:nvSpPr>
        <p:spPr>
          <a:xfrm>
            <a:off x="3006436" y="1662545"/>
            <a:ext cx="3124200" cy="6096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SIMILARITIES</a:t>
            </a:r>
            <a:endParaRPr lang="en-MY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957547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CAUSAL-COMPARATIVE VS. EXPERIMENTAL RESEARCH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664731"/>
            <a:ext cx="4495800" cy="5193269"/>
          </a:xfrm>
        </p:spPr>
        <p:txBody>
          <a:bodyPr>
            <a:normAutofit fontScale="92500" lnSpcReduction="10000"/>
          </a:bodyPr>
          <a:lstStyle/>
          <a:p>
            <a:endParaRPr lang="en-US" sz="2800" dirty="0" smtClean="0"/>
          </a:p>
          <a:p>
            <a:r>
              <a:rPr lang="en-US" sz="2800" dirty="0" smtClean="0"/>
              <a:t>No </a:t>
            </a:r>
            <a:r>
              <a:rPr lang="en-US" sz="2800" dirty="0"/>
              <a:t>manipulation takes place in causal-comparative </a:t>
            </a:r>
            <a:r>
              <a:rPr lang="en-US" sz="2800" dirty="0" smtClean="0"/>
              <a:t>research</a:t>
            </a:r>
          </a:p>
          <a:p>
            <a:r>
              <a:rPr lang="en-US" sz="2800" dirty="0"/>
              <a:t>Causal-comparative research provide much weaker evidence for </a:t>
            </a:r>
            <a:r>
              <a:rPr lang="en-US" sz="2800" dirty="0" smtClean="0"/>
              <a:t>causation</a:t>
            </a:r>
          </a:p>
          <a:p>
            <a:r>
              <a:rPr lang="en-US" sz="2800" dirty="0"/>
              <a:t>In causal-comparative research, the groups are already formed</a:t>
            </a:r>
          </a:p>
          <a:p>
            <a:pPr marL="64008" indent="0">
              <a:buNone/>
            </a:pPr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64731"/>
            <a:ext cx="4495800" cy="5193269"/>
          </a:xfrm>
        </p:spPr>
        <p:txBody>
          <a:bodyPr>
            <a:normAutofit fontScale="92500" lnSpcReduction="10000"/>
          </a:bodyPr>
          <a:lstStyle/>
          <a:p>
            <a:endParaRPr lang="en-US" sz="2800" dirty="0" smtClean="0"/>
          </a:p>
          <a:p>
            <a:r>
              <a:rPr lang="en-US" sz="2800" dirty="0" smtClean="0"/>
              <a:t>Independent </a:t>
            </a:r>
            <a:r>
              <a:rPr lang="en-US" sz="2800" dirty="0"/>
              <a:t>variable is manipulated in experimental </a:t>
            </a:r>
            <a:r>
              <a:rPr lang="en-US" sz="2800" dirty="0" smtClean="0"/>
              <a:t>research</a:t>
            </a:r>
          </a:p>
          <a:p>
            <a:r>
              <a:rPr lang="en-US" sz="2800" dirty="0"/>
              <a:t>Researcher can assign subjects to treatment groups in experimental </a:t>
            </a:r>
            <a:r>
              <a:rPr lang="en-US" sz="2800" dirty="0" smtClean="0"/>
              <a:t>research</a:t>
            </a:r>
          </a:p>
          <a:p>
            <a:r>
              <a:rPr lang="en-US" sz="2800" dirty="0"/>
              <a:t>In experimental studies, the researcher has greater flexibility in formulating the structure of the design.</a:t>
            </a:r>
          </a:p>
          <a:p>
            <a:endParaRPr lang="en-US" sz="2800" dirty="0"/>
          </a:p>
          <a:p>
            <a:endParaRPr lang="en-US" sz="2800" dirty="0"/>
          </a:p>
          <a:p>
            <a:endParaRPr lang="en-MY" dirty="0"/>
          </a:p>
        </p:txBody>
      </p:sp>
      <p:sp>
        <p:nvSpPr>
          <p:cNvPr id="5" name="TextBox 4"/>
          <p:cNvSpPr txBox="1"/>
          <p:nvPr/>
        </p:nvSpPr>
        <p:spPr>
          <a:xfrm>
            <a:off x="3429000" y="1295400"/>
            <a:ext cx="213360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DIFFERENCES</a:t>
            </a:r>
            <a:endParaRPr lang="en-MY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316515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954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STEPS INVOLVED IN </a:t>
            </a:r>
            <a:br>
              <a:rPr lang="en-US" b="1" dirty="0" smtClean="0"/>
            </a:br>
            <a:r>
              <a:rPr lang="en-US" b="1" dirty="0" smtClean="0"/>
              <a:t>CAUSAL-COMPARATIVE RESEARCH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638800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Problem Formulation</a:t>
            </a:r>
          </a:p>
          <a:p>
            <a:pPr lvl="1"/>
            <a:r>
              <a:rPr lang="en-US" dirty="0" smtClean="0"/>
              <a:t>Identify and define the particular phenomena of interest and then to consider possible causes or consequences of the phenomena.</a:t>
            </a:r>
          </a:p>
          <a:p>
            <a:r>
              <a:rPr lang="en-US" b="1" dirty="0" smtClean="0"/>
              <a:t>Sample</a:t>
            </a:r>
          </a:p>
          <a:p>
            <a:pPr lvl="1"/>
            <a:r>
              <a:rPr lang="en-US" dirty="0" smtClean="0"/>
              <a:t>Carefully define the characteristics to be studied and then select groups that differ in this characteristics.</a:t>
            </a:r>
          </a:p>
          <a:p>
            <a:r>
              <a:rPr lang="en-US" b="1" dirty="0" smtClean="0"/>
              <a:t>Instrumentation</a:t>
            </a:r>
          </a:p>
          <a:p>
            <a:pPr lvl="1"/>
            <a:r>
              <a:rPr lang="en-US" dirty="0" smtClean="0"/>
              <a:t>No limits!</a:t>
            </a:r>
          </a:p>
          <a:p>
            <a:r>
              <a:rPr lang="en-US" b="1" dirty="0" smtClean="0"/>
              <a:t>Design</a:t>
            </a:r>
          </a:p>
          <a:p>
            <a:pPr lvl="1"/>
            <a:r>
              <a:rPr lang="en-US" dirty="0" smtClean="0"/>
              <a:t>Select 2 groups that differ on a particular variable of interest and compare.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/>
              <a:t>THREATS TO INTERNAL VALIDITY IN </a:t>
            </a:r>
            <a:br>
              <a:rPr lang="en-US" sz="3200" b="1" dirty="0" smtClean="0"/>
            </a:br>
            <a:r>
              <a:rPr lang="en-US" sz="3200" b="1" dirty="0" smtClean="0"/>
              <a:t>CAUSAL-COMPARATIVE RESEARCH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weaknesses;</a:t>
            </a:r>
          </a:p>
          <a:p>
            <a:pPr marL="953262" lvl="1" indent="-514350" algn="just">
              <a:buFont typeface="+mj-lt"/>
              <a:buAutoNum type="arabicPeriod"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Lack of randomization</a:t>
            </a:r>
          </a:p>
          <a:p>
            <a:pPr marL="953262" lvl="1" indent="-514350" algn="just">
              <a:buFont typeface="+mj-lt"/>
              <a:buAutoNum type="arabicPeriod"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Inability to manipulate an independent variable</a:t>
            </a:r>
          </a:p>
          <a:p>
            <a:pPr marL="438912" lvl="1" indent="0" algn="just">
              <a:buNone/>
            </a:pP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Major threat: subject selection bias.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to overcome?</a:t>
            </a:r>
          </a:p>
          <a:p>
            <a:pPr marL="953262" lvl="1" indent="-514350" algn="just">
              <a:buFont typeface="+mj-lt"/>
              <a:buAutoNum type="arabicPeriod"/>
            </a:pPr>
            <a:r>
              <a:rPr lang="en-US" dirty="0" smtClean="0"/>
              <a:t>Matching of subjects on a related variable</a:t>
            </a:r>
          </a:p>
          <a:p>
            <a:pPr marL="953262" lvl="1" indent="-514350" algn="just">
              <a:buFont typeface="+mj-lt"/>
              <a:buAutoNum type="arabicPeriod"/>
            </a:pPr>
            <a:r>
              <a:rPr lang="en-US" dirty="0" smtClean="0"/>
              <a:t>Finding or creating homogeneous subgroups</a:t>
            </a:r>
          </a:p>
          <a:p>
            <a:pPr marL="953262" lvl="1" indent="-514350" algn="just">
              <a:buFont typeface="+mj-lt"/>
              <a:buAutoNum type="arabicPeriod"/>
            </a:pPr>
            <a:r>
              <a:rPr lang="en-US" dirty="0" smtClean="0"/>
              <a:t>Use statistical matching technique.</a:t>
            </a:r>
          </a:p>
          <a:p>
            <a:pPr marL="64008" indent="0" algn="just">
              <a:buNone/>
            </a:pPr>
            <a:endParaRPr lang="en-US" dirty="0"/>
          </a:p>
          <a:p>
            <a:pPr algn="just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Other Threats</a:t>
            </a:r>
          </a:p>
          <a:p>
            <a:pPr marL="578358" indent="-514350" algn="just">
              <a:buFont typeface="+mj-lt"/>
              <a:buAutoNum type="arabicPeriod"/>
            </a:pPr>
            <a:r>
              <a:rPr lang="en-US" dirty="0" smtClean="0"/>
              <a:t>Loss of subjects, location, instrumentation and sometimes history and maturation</a:t>
            </a:r>
          </a:p>
          <a:p>
            <a:pPr marL="578358" indent="-514350" algn="just">
              <a:buFont typeface="+mj-lt"/>
              <a:buAutoNum type="arabicPeriod"/>
            </a:pPr>
            <a:r>
              <a:rPr lang="en-US" dirty="0" smtClean="0"/>
              <a:t>Data collector bias.</a:t>
            </a:r>
          </a:p>
          <a:p>
            <a:pPr marL="578358" indent="-514350" algn="just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677</TotalTime>
  <Words>1394</Words>
  <Application>Microsoft Office PowerPoint</Application>
  <PresentationFormat>On-screen Show (4:3)</PresentationFormat>
  <Paragraphs>153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Verve</vt:lpstr>
      <vt:lpstr>QUANTITATIVE RESEARCH</vt:lpstr>
      <vt:lpstr>CAUSAL-COMPARATIVE RESEARCH DEFINED</vt:lpstr>
      <vt:lpstr>3 TYPES OF  CAUSAL-COMPARATIVE RESEARCH</vt:lpstr>
      <vt:lpstr>CAUSAL-COMPARATIVE VS. CORRELATIONAL RESEARCH</vt:lpstr>
      <vt:lpstr>CAUSAL-COMPARATIVE VS. CORRELATIONAL RESEARCH</vt:lpstr>
      <vt:lpstr>CAUSAL-COMPARATIVE VS. EXPERIMENTAL RESEARCH</vt:lpstr>
      <vt:lpstr>CAUSAL-COMPARATIVE VS. EXPERIMENTAL RESEARCH</vt:lpstr>
      <vt:lpstr>STEPS INVOLVED IN  CAUSAL-COMPARATIVE RESEARCH</vt:lpstr>
      <vt:lpstr>THREATS TO INTERNAL VALIDITY IN  CAUSAL-COMPARATIVE RESEARCH</vt:lpstr>
      <vt:lpstr>DATA ANALYSIS</vt:lpstr>
      <vt:lpstr>EXAMPLE OF  CAUSAL-COMPARATIVE RESEARCH</vt:lpstr>
      <vt:lpstr>EXAMPLE OF  CAUSAL-COMPARATIVE RESEARCH</vt:lpstr>
      <vt:lpstr>EXAMPLE OF  CAUSAL-COMPARATIVE RESEARCH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QUANTITATIVE RESEARCH</dc:title>
  <dc:creator>user</dc:creator>
  <cp:lastModifiedBy>a</cp:lastModifiedBy>
  <cp:revision>38</cp:revision>
  <cp:lastPrinted>2012-10-18T06:07:21Z</cp:lastPrinted>
  <dcterms:created xsi:type="dcterms:W3CDTF">2001-12-31T16:05:58Z</dcterms:created>
  <dcterms:modified xsi:type="dcterms:W3CDTF">2012-10-20T00:22:29Z</dcterms:modified>
</cp:coreProperties>
</file>