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323" r:id="rId6"/>
    <p:sldId id="322" r:id="rId7"/>
    <p:sldId id="324" r:id="rId8"/>
    <p:sldId id="325" r:id="rId9"/>
    <p:sldId id="326" r:id="rId10"/>
    <p:sldId id="327" r:id="rId11"/>
    <p:sldId id="328" r:id="rId12"/>
    <p:sldId id="329" r:id="rId13"/>
    <p:sldId id="330"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1" r:id="rId56"/>
    <p:sldId id="302" r:id="rId57"/>
    <p:sldId id="303" r:id="rId58"/>
    <p:sldId id="304" r:id="rId59"/>
    <p:sldId id="305" r:id="rId60"/>
    <p:sldId id="306" r:id="rId61"/>
    <p:sldId id="307" r:id="rId62"/>
    <p:sldId id="308" r:id="rId63"/>
    <p:sldId id="309" r:id="rId64"/>
    <p:sldId id="311" r:id="rId65"/>
    <p:sldId id="312" r:id="rId66"/>
    <p:sldId id="313" r:id="rId67"/>
    <p:sldId id="314" r:id="rId68"/>
    <p:sldId id="315" r:id="rId69"/>
    <p:sldId id="316" r:id="rId70"/>
    <p:sldId id="317" r:id="rId71"/>
    <p:sldId id="318" r:id="rId72"/>
    <p:sldId id="319" r:id="rId73"/>
    <p:sldId id="320" r:id="rId74"/>
    <p:sldId id="321" r:id="rId75"/>
  </p:sldIdLst>
  <p:sldSz cx="9144000" cy="6858000" type="screen4x3"/>
  <p:notesSz cx="6858000" cy="9144000"/>
  <p:defaultTextStyle>
    <a:defPPr>
      <a:defRPr lang="zh-TW"/>
    </a:defPPr>
    <a:lvl1pPr algn="l" rtl="0" fontAlgn="base">
      <a:spcBef>
        <a:spcPct val="0"/>
      </a:spcBef>
      <a:spcAft>
        <a:spcPct val="0"/>
      </a:spcAft>
      <a:defRPr kumimoji="1" kern="1200">
        <a:solidFill>
          <a:schemeClr val="tx1"/>
        </a:solidFill>
        <a:latin typeface="Arial" charset="0"/>
        <a:ea typeface="新細明體" pitchFamily="18" charset="-120"/>
        <a:cs typeface="+mn-cs"/>
      </a:defRPr>
    </a:lvl1pPr>
    <a:lvl2pPr marL="457200" algn="l" rtl="0" fontAlgn="base">
      <a:spcBef>
        <a:spcPct val="0"/>
      </a:spcBef>
      <a:spcAft>
        <a:spcPct val="0"/>
      </a:spcAft>
      <a:defRPr kumimoji="1" kern="1200">
        <a:solidFill>
          <a:schemeClr val="tx1"/>
        </a:solidFill>
        <a:latin typeface="Arial" charset="0"/>
        <a:ea typeface="新細明體" pitchFamily="18" charset="-120"/>
        <a:cs typeface="+mn-cs"/>
      </a:defRPr>
    </a:lvl2pPr>
    <a:lvl3pPr marL="914400" algn="l" rtl="0" fontAlgn="base">
      <a:spcBef>
        <a:spcPct val="0"/>
      </a:spcBef>
      <a:spcAft>
        <a:spcPct val="0"/>
      </a:spcAft>
      <a:defRPr kumimoji="1" kern="1200">
        <a:solidFill>
          <a:schemeClr val="tx1"/>
        </a:solidFill>
        <a:latin typeface="Arial" charset="0"/>
        <a:ea typeface="新細明體" pitchFamily="18" charset="-120"/>
        <a:cs typeface="+mn-cs"/>
      </a:defRPr>
    </a:lvl3pPr>
    <a:lvl4pPr marL="1371600" algn="l" rtl="0" fontAlgn="base">
      <a:spcBef>
        <a:spcPct val="0"/>
      </a:spcBef>
      <a:spcAft>
        <a:spcPct val="0"/>
      </a:spcAft>
      <a:defRPr kumimoji="1" kern="1200">
        <a:solidFill>
          <a:schemeClr val="tx1"/>
        </a:solidFill>
        <a:latin typeface="Arial" charset="0"/>
        <a:ea typeface="新細明體" pitchFamily="18" charset="-120"/>
        <a:cs typeface="+mn-cs"/>
      </a:defRPr>
    </a:lvl4pPr>
    <a:lvl5pPr marL="1828800" algn="l" rtl="0" fontAlgn="base">
      <a:spcBef>
        <a:spcPct val="0"/>
      </a:spcBef>
      <a:spcAft>
        <a:spcPct val="0"/>
      </a:spcAft>
      <a:defRPr kumimoji="1" kern="1200">
        <a:solidFill>
          <a:schemeClr val="tx1"/>
        </a:solidFill>
        <a:latin typeface="Arial" charset="0"/>
        <a:ea typeface="新細明體" pitchFamily="18" charset="-120"/>
        <a:cs typeface="+mn-cs"/>
      </a:defRPr>
    </a:lvl5pPr>
    <a:lvl6pPr marL="2286000" algn="l" defTabSz="914400" rtl="0" eaLnBrk="1" latinLnBrk="0" hangingPunct="1">
      <a:defRPr kumimoji="1" kern="1200">
        <a:solidFill>
          <a:schemeClr val="tx1"/>
        </a:solidFill>
        <a:latin typeface="Arial" charset="0"/>
        <a:ea typeface="新細明體" pitchFamily="18" charset="-120"/>
        <a:cs typeface="+mn-cs"/>
      </a:defRPr>
    </a:lvl6pPr>
    <a:lvl7pPr marL="2743200" algn="l" defTabSz="914400" rtl="0" eaLnBrk="1" latinLnBrk="0" hangingPunct="1">
      <a:defRPr kumimoji="1" kern="1200">
        <a:solidFill>
          <a:schemeClr val="tx1"/>
        </a:solidFill>
        <a:latin typeface="Arial" charset="0"/>
        <a:ea typeface="新細明體" pitchFamily="18" charset="-120"/>
        <a:cs typeface="+mn-cs"/>
      </a:defRPr>
    </a:lvl7pPr>
    <a:lvl8pPr marL="3200400" algn="l" defTabSz="914400" rtl="0" eaLnBrk="1" latinLnBrk="0" hangingPunct="1">
      <a:defRPr kumimoji="1" kern="1200">
        <a:solidFill>
          <a:schemeClr val="tx1"/>
        </a:solidFill>
        <a:latin typeface="Arial" charset="0"/>
        <a:ea typeface="新細明體" pitchFamily="18" charset="-120"/>
        <a:cs typeface="+mn-cs"/>
      </a:defRPr>
    </a:lvl8pPr>
    <a:lvl9pPr marL="3657600" algn="l" defTabSz="914400" rtl="0" eaLnBrk="1" latinLnBrk="0" hangingPunct="1">
      <a:defRPr kumimoji="1" kern="1200">
        <a:solidFill>
          <a:schemeClr val="tx1"/>
        </a:solidFill>
        <a:latin typeface="Arial"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4"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zh-TW"/>
          </a:p>
        </p:txBody>
      </p:sp>
      <p:sp>
        <p:nvSpPr>
          <p:cNvPr id="5" name="Footer Placeholder 4"/>
          <p:cNvSpPr>
            <a:spLocks noGrp="1"/>
          </p:cNvSpPr>
          <p:nvPr>
            <p:ph type="ftr" sz="quarter" idx="11"/>
          </p:nvPr>
        </p:nvSpPr>
        <p:spPr/>
        <p:txBody>
          <a:bodyPr/>
          <a:lstStyle>
            <a:lvl1pPr>
              <a:defRPr/>
            </a:lvl1pPr>
          </a:lstStyle>
          <a:p>
            <a:endParaRPr lang="en-US" altLang="zh-TW"/>
          </a:p>
        </p:txBody>
      </p:sp>
      <p:sp>
        <p:nvSpPr>
          <p:cNvPr id="6" name="Slide Number Placeholder 5"/>
          <p:cNvSpPr>
            <a:spLocks noGrp="1"/>
          </p:cNvSpPr>
          <p:nvPr>
            <p:ph type="sldNum" sz="quarter" idx="12"/>
          </p:nvPr>
        </p:nvSpPr>
        <p:spPr/>
        <p:txBody>
          <a:bodyPr/>
          <a:lstStyle>
            <a:lvl1pPr>
              <a:defRPr/>
            </a:lvl1pPr>
          </a:lstStyle>
          <a:p>
            <a:fld id="{F5DB19C2-770B-4A4A-9F2F-BF94AD8A963E}" type="slidenum">
              <a:rPr lang="en-US" altLang="zh-TW"/>
              <a:pPr/>
              <a:t>‹#›</a:t>
            </a:fld>
            <a:endParaRPr lang="en-US" altLang="zh-TW"/>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TW"/>
          </a:p>
        </p:txBody>
      </p:sp>
      <p:sp>
        <p:nvSpPr>
          <p:cNvPr id="5" name="Footer Placeholder 4"/>
          <p:cNvSpPr>
            <a:spLocks noGrp="1"/>
          </p:cNvSpPr>
          <p:nvPr>
            <p:ph type="ftr" sz="quarter" idx="11"/>
          </p:nvPr>
        </p:nvSpPr>
        <p:spPr/>
        <p:txBody>
          <a:bodyPr/>
          <a:lstStyle>
            <a:lvl1pPr>
              <a:defRPr/>
            </a:lvl1pPr>
          </a:lstStyle>
          <a:p>
            <a:endParaRPr lang="en-US" altLang="zh-TW"/>
          </a:p>
        </p:txBody>
      </p:sp>
      <p:sp>
        <p:nvSpPr>
          <p:cNvPr id="6" name="Slide Number Placeholder 5"/>
          <p:cNvSpPr>
            <a:spLocks noGrp="1"/>
          </p:cNvSpPr>
          <p:nvPr>
            <p:ph type="sldNum" sz="quarter" idx="12"/>
          </p:nvPr>
        </p:nvSpPr>
        <p:spPr/>
        <p:txBody>
          <a:bodyPr/>
          <a:lstStyle>
            <a:lvl1pPr>
              <a:defRPr/>
            </a:lvl1pPr>
          </a:lstStyle>
          <a:p>
            <a:fld id="{EA851768-FEB1-4BD6-AB76-616A0D18919C}" type="slidenum">
              <a:rPr lang="en-US" altLang="zh-TW"/>
              <a:pPr/>
              <a:t>‹#›</a:t>
            </a:fld>
            <a:endParaRPr lang="en-US" altLang="zh-TW"/>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TW"/>
          </a:p>
        </p:txBody>
      </p:sp>
      <p:sp>
        <p:nvSpPr>
          <p:cNvPr id="5" name="Footer Placeholder 4"/>
          <p:cNvSpPr>
            <a:spLocks noGrp="1"/>
          </p:cNvSpPr>
          <p:nvPr>
            <p:ph type="ftr" sz="quarter" idx="11"/>
          </p:nvPr>
        </p:nvSpPr>
        <p:spPr/>
        <p:txBody>
          <a:bodyPr/>
          <a:lstStyle>
            <a:lvl1pPr>
              <a:defRPr/>
            </a:lvl1pPr>
          </a:lstStyle>
          <a:p>
            <a:endParaRPr lang="en-US" altLang="zh-TW"/>
          </a:p>
        </p:txBody>
      </p:sp>
      <p:sp>
        <p:nvSpPr>
          <p:cNvPr id="6" name="Slide Number Placeholder 5"/>
          <p:cNvSpPr>
            <a:spLocks noGrp="1"/>
          </p:cNvSpPr>
          <p:nvPr>
            <p:ph type="sldNum" sz="quarter" idx="12"/>
          </p:nvPr>
        </p:nvSpPr>
        <p:spPr/>
        <p:txBody>
          <a:bodyPr/>
          <a:lstStyle>
            <a:lvl1pPr>
              <a:defRPr/>
            </a:lvl1pPr>
          </a:lstStyle>
          <a:p>
            <a:fld id="{8AD9B233-9A7A-492C-A78A-3BACCD140661}" type="slidenum">
              <a:rPr lang="en-US" altLang="zh-TW"/>
              <a:pPr/>
              <a:t>‹#›</a:t>
            </a:fld>
            <a:endParaRPr lang="en-US" altLang="zh-TW"/>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ltLang="zh-TW"/>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ltLang="zh-TW"/>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D3F00DF1-FC1C-4692-8D22-68E7E923DB95}" type="slidenum">
              <a:rPr lang="en-US" altLang="zh-TW"/>
              <a:pPr/>
              <a:t>‹#›</a:t>
            </a:fld>
            <a:endParaRPr lang="en-US" altLang="zh-TW"/>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ltLang="zh-TW"/>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ltLang="zh-TW"/>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662F3C97-65BB-460C-B1CA-CC457EF1BCA8}" type="slidenum">
              <a:rPr lang="en-US" altLang="zh-TW"/>
              <a:pPr/>
              <a:t>‹#›</a:t>
            </a:fld>
            <a:endParaRPr lang="en-US" altLang="zh-TW"/>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ltLang="zh-TW"/>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ltLang="zh-TW"/>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F3AB47B-C634-4399-8650-65424320E059}" type="slidenum">
              <a:rPr lang="en-US" altLang="zh-TW"/>
              <a:pPr/>
              <a:t>‹#›</a:t>
            </a:fld>
            <a:endParaRPr lang="en-US" altLang="zh-TW"/>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TW"/>
          </a:p>
        </p:txBody>
      </p:sp>
      <p:sp>
        <p:nvSpPr>
          <p:cNvPr id="5" name="Footer Placeholder 4"/>
          <p:cNvSpPr>
            <a:spLocks noGrp="1"/>
          </p:cNvSpPr>
          <p:nvPr>
            <p:ph type="ftr" sz="quarter" idx="11"/>
          </p:nvPr>
        </p:nvSpPr>
        <p:spPr/>
        <p:txBody>
          <a:bodyPr/>
          <a:lstStyle>
            <a:lvl1pPr>
              <a:defRPr/>
            </a:lvl1pPr>
          </a:lstStyle>
          <a:p>
            <a:endParaRPr lang="en-US" altLang="zh-TW"/>
          </a:p>
        </p:txBody>
      </p:sp>
      <p:sp>
        <p:nvSpPr>
          <p:cNvPr id="6" name="Slide Number Placeholder 5"/>
          <p:cNvSpPr>
            <a:spLocks noGrp="1"/>
          </p:cNvSpPr>
          <p:nvPr>
            <p:ph type="sldNum" sz="quarter" idx="12"/>
          </p:nvPr>
        </p:nvSpPr>
        <p:spPr/>
        <p:txBody>
          <a:bodyPr/>
          <a:lstStyle>
            <a:lvl1pPr>
              <a:defRPr/>
            </a:lvl1pPr>
          </a:lstStyle>
          <a:p>
            <a:fld id="{9BC664B3-D622-42EB-956E-1B504D3281F9}" type="slidenum">
              <a:rPr lang="en-US" altLang="zh-TW"/>
              <a:pPr/>
              <a:t>‹#›</a:t>
            </a:fld>
            <a:endParaRPr lang="en-US" altLang="zh-TW"/>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TW"/>
          </a:p>
        </p:txBody>
      </p:sp>
      <p:sp>
        <p:nvSpPr>
          <p:cNvPr id="5" name="Footer Placeholder 4"/>
          <p:cNvSpPr>
            <a:spLocks noGrp="1"/>
          </p:cNvSpPr>
          <p:nvPr>
            <p:ph type="ftr" sz="quarter" idx="11"/>
          </p:nvPr>
        </p:nvSpPr>
        <p:spPr/>
        <p:txBody>
          <a:bodyPr/>
          <a:lstStyle>
            <a:lvl1pPr>
              <a:defRPr/>
            </a:lvl1pPr>
          </a:lstStyle>
          <a:p>
            <a:endParaRPr lang="en-US" altLang="zh-TW"/>
          </a:p>
        </p:txBody>
      </p:sp>
      <p:sp>
        <p:nvSpPr>
          <p:cNvPr id="6" name="Slide Number Placeholder 5"/>
          <p:cNvSpPr>
            <a:spLocks noGrp="1"/>
          </p:cNvSpPr>
          <p:nvPr>
            <p:ph type="sldNum" sz="quarter" idx="12"/>
          </p:nvPr>
        </p:nvSpPr>
        <p:spPr/>
        <p:txBody>
          <a:bodyPr/>
          <a:lstStyle>
            <a:lvl1pPr>
              <a:defRPr/>
            </a:lvl1pPr>
          </a:lstStyle>
          <a:p>
            <a:fld id="{13FCD2D7-186C-42FD-83EE-44EFE4CE7248}" type="slidenum">
              <a:rPr lang="en-US" altLang="zh-TW"/>
              <a:pPr/>
              <a:t>‹#›</a:t>
            </a:fld>
            <a:endParaRPr lang="en-US" altLang="zh-TW"/>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zh-TW"/>
          </a:p>
        </p:txBody>
      </p:sp>
      <p:sp>
        <p:nvSpPr>
          <p:cNvPr id="6" name="Footer Placeholder 5"/>
          <p:cNvSpPr>
            <a:spLocks noGrp="1"/>
          </p:cNvSpPr>
          <p:nvPr>
            <p:ph type="ftr" sz="quarter" idx="11"/>
          </p:nvPr>
        </p:nvSpPr>
        <p:spPr/>
        <p:txBody>
          <a:bodyPr/>
          <a:lstStyle>
            <a:lvl1pPr>
              <a:defRPr/>
            </a:lvl1pPr>
          </a:lstStyle>
          <a:p>
            <a:endParaRPr lang="en-US" altLang="zh-TW"/>
          </a:p>
        </p:txBody>
      </p:sp>
      <p:sp>
        <p:nvSpPr>
          <p:cNvPr id="7" name="Slide Number Placeholder 6"/>
          <p:cNvSpPr>
            <a:spLocks noGrp="1"/>
          </p:cNvSpPr>
          <p:nvPr>
            <p:ph type="sldNum" sz="quarter" idx="12"/>
          </p:nvPr>
        </p:nvSpPr>
        <p:spPr/>
        <p:txBody>
          <a:bodyPr/>
          <a:lstStyle>
            <a:lvl1pPr>
              <a:defRPr/>
            </a:lvl1pPr>
          </a:lstStyle>
          <a:p>
            <a:fld id="{DB3F05EC-9157-4788-B8A5-450125F1C89E}" type="slidenum">
              <a:rPr lang="en-US" altLang="zh-TW"/>
              <a:pPr/>
              <a:t>‹#›</a:t>
            </a:fld>
            <a:endParaRPr lang="en-US" altLang="zh-TW"/>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zh-TW"/>
          </a:p>
        </p:txBody>
      </p:sp>
      <p:sp>
        <p:nvSpPr>
          <p:cNvPr id="8" name="Footer Placeholder 7"/>
          <p:cNvSpPr>
            <a:spLocks noGrp="1"/>
          </p:cNvSpPr>
          <p:nvPr>
            <p:ph type="ftr" sz="quarter" idx="11"/>
          </p:nvPr>
        </p:nvSpPr>
        <p:spPr/>
        <p:txBody>
          <a:bodyPr/>
          <a:lstStyle>
            <a:lvl1pPr>
              <a:defRPr/>
            </a:lvl1pPr>
          </a:lstStyle>
          <a:p>
            <a:endParaRPr lang="en-US" altLang="zh-TW"/>
          </a:p>
        </p:txBody>
      </p:sp>
      <p:sp>
        <p:nvSpPr>
          <p:cNvPr id="9" name="Slide Number Placeholder 8"/>
          <p:cNvSpPr>
            <a:spLocks noGrp="1"/>
          </p:cNvSpPr>
          <p:nvPr>
            <p:ph type="sldNum" sz="quarter" idx="12"/>
          </p:nvPr>
        </p:nvSpPr>
        <p:spPr/>
        <p:txBody>
          <a:bodyPr/>
          <a:lstStyle>
            <a:lvl1pPr>
              <a:defRPr/>
            </a:lvl1pPr>
          </a:lstStyle>
          <a:p>
            <a:fld id="{5314CA4B-1876-4FB6-9982-8A8EDD2C24F6}" type="slidenum">
              <a:rPr lang="en-US" altLang="zh-TW"/>
              <a:pPr/>
              <a:t>‹#›</a:t>
            </a:fld>
            <a:endParaRPr lang="en-US" altLang="zh-TW"/>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zh-TW"/>
          </a:p>
        </p:txBody>
      </p:sp>
      <p:sp>
        <p:nvSpPr>
          <p:cNvPr id="4" name="Footer Placeholder 3"/>
          <p:cNvSpPr>
            <a:spLocks noGrp="1"/>
          </p:cNvSpPr>
          <p:nvPr>
            <p:ph type="ftr" sz="quarter" idx="11"/>
          </p:nvPr>
        </p:nvSpPr>
        <p:spPr/>
        <p:txBody>
          <a:bodyPr/>
          <a:lstStyle>
            <a:lvl1pPr>
              <a:defRPr/>
            </a:lvl1pPr>
          </a:lstStyle>
          <a:p>
            <a:endParaRPr lang="en-US" altLang="zh-TW"/>
          </a:p>
        </p:txBody>
      </p:sp>
      <p:sp>
        <p:nvSpPr>
          <p:cNvPr id="5" name="Slide Number Placeholder 4"/>
          <p:cNvSpPr>
            <a:spLocks noGrp="1"/>
          </p:cNvSpPr>
          <p:nvPr>
            <p:ph type="sldNum" sz="quarter" idx="12"/>
          </p:nvPr>
        </p:nvSpPr>
        <p:spPr/>
        <p:txBody>
          <a:bodyPr/>
          <a:lstStyle>
            <a:lvl1pPr>
              <a:defRPr/>
            </a:lvl1pPr>
          </a:lstStyle>
          <a:p>
            <a:fld id="{7597BF9B-C129-4A7C-882E-5BF5ABB01EFC}" type="slidenum">
              <a:rPr lang="en-US" altLang="zh-TW"/>
              <a:pPr/>
              <a:t>‹#›</a:t>
            </a:fld>
            <a:endParaRPr lang="en-US" altLang="zh-TW"/>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TW"/>
          </a:p>
        </p:txBody>
      </p:sp>
      <p:sp>
        <p:nvSpPr>
          <p:cNvPr id="3" name="Footer Placeholder 2"/>
          <p:cNvSpPr>
            <a:spLocks noGrp="1"/>
          </p:cNvSpPr>
          <p:nvPr>
            <p:ph type="ftr" sz="quarter" idx="11"/>
          </p:nvPr>
        </p:nvSpPr>
        <p:spPr/>
        <p:txBody>
          <a:bodyPr/>
          <a:lstStyle>
            <a:lvl1pPr>
              <a:defRPr/>
            </a:lvl1pPr>
          </a:lstStyle>
          <a:p>
            <a:endParaRPr lang="en-US" altLang="zh-TW"/>
          </a:p>
        </p:txBody>
      </p:sp>
      <p:sp>
        <p:nvSpPr>
          <p:cNvPr id="4" name="Slide Number Placeholder 3"/>
          <p:cNvSpPr>
            <a:spLocks noGrp="1"/>
          </p:cNvSpPr>
          <p:nvPr>
            <p:ph type="sldNum" sz="quarter" idx="12"/>
          </p:nvPr>
        </p:nvSpPr>
        <p:spPr/>
        <p:txBody>
          <a:bodyPr/>
          <a:lstStyle>
            <a:lvl1pPr>
              <a:defRPr/>
            </a:lvl1pPr>
          </a:lstStyle>
          <a:p>
            <a:fld id="{9A1AA2AC-9131-4523-91B0-755E1F655142}" type="slidenum">
              <a:rPr lang="en-US" altLang="zh-TW"/>
              <a:pPr/>
              <a:t>‹#›</a:t>
            </a:fld>
            <a:endParaRPr lang="en-US" altLang="zh-TW"/>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TW"/>
          </a:p>
        </p:txBody>
      </p:sp>
      <p:sp>
        <p:nvSpPr>
          <p:cNvPr id="6" name="Footer Placeholder 5"/>
          <p:cNvSpPr>
            <a:spLocks noGrp="1"/>
          </p:cNvSpPr>
          <p:nvPr>
            <p:ph type="ftr" sz="quarter" idx="11"/>
          </p:nvPr>
        </p:nvSpPr>
        <p:spPr/>
        <p:txBody>
          <a:bodyPr/>
          <a:lstStyle>
            <a:lvl1pPr>
              <a:defRPr/>
            </a:lvl1pPr>
          </a:lstStyle>
          <a:p>
            <a:endParaRPr lang="en-US" altLang="zh-TW"/>
          </a:p>
        </p:txBody>
      </p:sp>
      <p:sp>
        <p:nvSpPr>
          <p:cNvPr id="7" name="Slide Number Placeholder 6"/>
          <p:cNvSpPr>
            <a:spLocks noGrp="1"/>
          </p:cNvSpPr>
          <p:nvPr>
            <p:ph type="sldNum" sz="quarter" idx="12"/>
          </p:nvPr>
        </p:nvSpPr>
        <p:spPr/>
        <p:txBody>
          <a:bodyPr/>
          <a:lstStyle>
            <a:lvl1pPr>
              <a:defRPr/>
            </a:lvl1pPr>
          </a:lstStyle>
          <a:p>
            <a:fld id="{D2934030-575E-41C6-A9CE-D9F74D56EA52}" type="slidenum">
              <a:rPr lang="en-US" altLang="zh-TW"/>
              <a:pPr/>
              <a:t>‹#›</a:t>
            </a:fld>
            <a:endParaRPr lang="en-US" altLang="zh-TW"/>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TW"/>
          </a:p>
        </p:txBody>
      </p:sp>
      <p:sp>
        <p:nvSpPr>
          <p:cNvPr id="6" name="Footer Placeholder 5"/>
          <p:cNvSpPr>
            <a:spLocks noGrp="1"/>
          </p:cNvSpPr>
          <p:nvPr>
            <p:ph type="ftr" sz="quarter" idx="11"/>
          </p:nvPr>
        </p:nvSpPr>
        <p:spPr/>
        <p:txBody>
          <a:bodyPr/>
          <a:lstStyle>
            <a:lvl1pPr>
              <a:defRPr/>
            </a:lvl1pPr>
          </a:lstStyle>
          <a:p>
            <a:endParaRPr lang="en-US" altLang="zh-TW"/>
          </a:p>
        </p:txBody>
      </p:sp>
      <p:sp>
        <p:nvSpPr>
          <p:cNvPr id="7" name="Slide Number Placeholder 6"/>
          <p:cNvSpPr>
            <a:spLocks noGrp="1"/>
          </p:cNvSpPr>
          <p:nvPr>
            <p:ph type="sldNum" sz="quarter" idx="12"/>
          </p:nvPr>
        </p:nvSpPr>
        <p:spPr/>
        <p:txBody>
          <a:bodyPr/>
          <a:lstStyle>
            <a:lvl1pPr>
              <a:defRPr/>
            </a:lvl1pPr>
          </a:lstStyle>
          <a:p>
            <a:fld id="{204EE84A-4BD6-4C90-8982-7E8FF7007F4E}" type="slidenum">
              <a:rPr lang="en-US" altLang="zh-TW"/>
              <a:pPr/>
              <a:t>‹#›</a:t>
            </a:fld>
            <a:endParaRPr lang="en-US" altLang="zh-TW"/>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zh-TW"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400"/>
            </a:lvl1pPr>
          </a:lstStyle>
          <a:p>
            <a:endParaRPr lang="en-US" altLang="zh-TW"/>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lvl1pPr>
          </a:lstStyle>
          <a:p>
            <a:endParaRPr lang="en-US" altLang="zh-TW"/>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400"/>
            </a:lvl1pPr>
          </a:lstStyle>
          <a:p>
            <a:fld id="{BCD93D4B-0462-47B3-A227-79F34B6DE690}" type="slidenum">
              <a:rPr lang="en-US" altLang="zh-TW"/>
              <a:pPr/>
              <a:t>‹#›</a:t>
            </a:fld>
            <a:endParaRPr lang="en-US" altLang="zh-TW"/>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新細明體" pitchFamily="18" charset="-120"/>
        </a:defRPr>
      </a:lvl2pPr>
      <a:lvl3pPr algn="ctr" rtl="0" fontAlgn="base">
        <a:spcBef>
          <a:spcPct val="0"/>
        </a:spcBef>
        <a:spcAft>
          <a:spcPct val="0"/>
        </a:spcAft>
        <a:defRPr kumimoji="1" sz="4400">
          <a:solidFill>
            <a:schemeClr val="tx2"/>
          </a:solidFill>
          <a:latin typeface="Arial" charset="0"/>
          <a:ea typeface="新細明體" pitchFamily="18" charset="-120"/>
        </a:defRPr>
      </a:lvl3pPr>
      <a:lvl4pPr algn="ctr" rtl="0" fontAlgn="base">
        <a:spcBef>
          <a:spcPct val="0"/>
        </a:spcBef>
        <a:spcAft>
          <a:spcPct val="0"/>
        </a:spcAft>
        <a:defRPr kumimoji="1" sz="4400">
          <a:solidFill>
            <a:schemeClr val="tx2"/>
          </a:solidFill>
          <a:latin typeface="Arial" charset="0"/>
          <a:ea typeface="新細明體" pitchFamily="18" charset="-120"/>
        </a:defRPr>
      </a:lvl4pPr>
      <a:lvl5pPr algn="ctr" rtl="0" fontAlgn="base">
        <a:spcBef>
          <a:spcPct val="0"/>
        </a:spcBef>
        <a:spcAft>
          <a:spcPct val="0"/>
        </a:spcAft>
        <a:defRPr kumimoji="1" sz="4400">
          <a:solidFill>
            <a:schemeClr val="tx2"/>
          </a:solidFill>
          <a:latin typeface="Arial" charset="0"/>
          <a:ea typeface="新細明體" pitchFamily="18" charset="-120"/>
        </a:defRPr>
      </a:lvl5pPr>
      <a:lvl6pPr marL="457200" algn="ctr" rtl="0" fontAlgn="base">
        <a:spcBef>
          <a:spcPct val="0"/>
        </a:spcBef>
        <a:spcAft>
          <a:spcPct val="0"/>
        </a:spcAft>
        <a:defRPr kumimoji="1" sz="4400">
          <a:solidFill>
            <a:schemeClr val="tx2"/>
          </a:solidFill>
          <a:latin typeface="Arial" charset="0"/>
          <a:ea typeface="新細明體" pitchFamily="18" charset="-120"/>
        </a:defRPr>
      </a:lvl6pPr>
      <a:lvl7pPr marL="914400" algn="ctr" rtl="0" fontAlgn="base">
        <a:spcBef>
          <a:spcPct val="0"/>
        </a:spcBef>
        <a:spcAft>
          <a:spcPct val="0"/>
        </a:spcAft>
        <a:defRPr kumimoji="1" sz="4400">
          <a:solidFill>
            <a:schemeClr val="tx2"/>
          </a:solidFill>
          <a:latin typeface="Arial" charset="0"/>
          <a:ea typeface="新細明體" pitchFamily="18" charset="-120"/>
        </a:defRPr>
      </a:lvl7pPr>
      <a:lvl8pPr marL="1371600" algn="ctr" rtl="0" fontAlgn="base">
        <a:spcBef>
          <a:spcPct val="0"/>
        </a:spcBef>
        <a:spcAft>
          <a:spcPct val="0"/>
        </a:spcAft>
        <a:defRPr kumimoji="1" sz="4400">
          <a:solidFill>
            <a:schemeClr val="tx2"/>
          </a:solidFill>
          <a:latin typeface="Arial" charset="0"/>
          <a:ea typeface="新細明體" pitchFamily="18" charset="-120"/>
        </a:defRPr>
      </a:lvl8pPr>
      <a:lvl9pPr marL="1828800" algn="ctr" rtl="0" fontAlgn="base">
        <a:spcBef>
          <a:spcPct val="0"/>
        </a:spcBef>
        <a:spcAft>
          <a:spcPct val="0"/>
        </a:spcAft>
        <a:defRPr kumimoji="1" sz="4400">
          <a:solidFill>
            <a:schemeClr val="tx2"/>
          </a:solidFill>
          <a:latin typeface="Arial" charset="0"/>
          <a:ea typeface="新細明體" pitchFamily="18" charset="-120"/>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mallko@hotmail.com" TargetMode="External"/><Relationship Id="rId2" Type="http://schemas.openxmlformats.org/officeDocument/2006/relationships/hyperlink" Target="mailto:smallko@ee.ncku.edu.tw"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slide" Target="slide50.xml"/><Relationship Id="rId3" Type="http://schemas.openxmlformats.org/officeDocument/2006/relationships/slide" Target="slide45.xml"/><Relationship Id="rId7" Type="http://schemas.openxmlformats.org/officeDocument/2006/relationships/slide" Target="slide48.xml"/><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slide" Target="slide47.xml"/><Relationship Id="rId5" Type="http://schemas.openxmlformats.org/officeDocument/2006/relationships/slide" Target="slide52.xml"/><Relationship Id="rId10" Type="http://schemas.openxmlformats.org/officeDocument/2006/relationships/slide" Target="slide51.xml"/><Relationship Id="rId4" Type="http://schemas.openxmlformats.org/officeDocument/2006/relationships/slide" Target="slide46.xml"/><Relationship Id="rId9" Type="http://schemas.openxmlformats.org/officeDocument/2006/relationships/slide" Target="slide49.xml"/></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44.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46.xml.rels><?xml version="1.0" encoding="UTF-8" standalone="yes"?>
<Relationships xmlns="http://schemas.openxmlformats.org/package/2006/relationships"><Relationship Id="rId2" Type="http://schemas.openxmlformats.org/officeDocument/2006/relationships/slide" Target="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 Target="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 Target="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 Target="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slide" Target="slide44.xml"/></Relationships>
</file>

<file path=ppt/slides/_rels/slide51.xml.rels><?xml version="1.0" encoding="UTF-8" standalone="yes"?>
<Relationships xmlns="http://schemas.openxmlformats.org/package/2006/relationships"><Relationship Id="rId2" Type="http://schemas.openxmlformats.org/officeDocument/2006/relationships/slide" Target="slide44.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hyperlink" Target="http://140.116.72.80/~smallko/ns2/Evalvid_in_NS2.htm"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hyperlink" Target="http://www.tkn.tu-berlin.de/research/voiptrace/qofis_v2.tar.bz2" TargetMode="External"/><Relationship Id="rId2" Type="http://schemas.openxmlformats.org/officeDocument/2006/relationships/hyperlink" Target="http://www.tkn.tu-berlin.de/research/voiptrace/qofis_v2.pdf" TargetMode="Externa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en-US" altLang="zh-TW"/>
              <a:t>NS2 tutorial</a:t>
            </a:r>
          </a:p>
        </p:txBody>
      </p:sp>
      <p:sp>
        <p:nvSpPr>
          <p:cNvPr id="4099" name="Rectangle 3"/>
          <p:cNvSpPr>
            <a:spLocks noGrp="1" noChangeArrowheads="1"/>
          </p:cNvSpPr>
          <p:nvPr>
            <p:ph type="subTitle" idx="1"/>
          </p:nvPr>
        </p:nvSpPr>
        <p:spPr/>
        <p:txBody>
          <a:bodyPr/>
          <a:lstStyle/>
          <a:p>
            <a:pPr algn="l">
              <a:lnSpc>
                <a:spcPct val="80000"/>
              </a:lnSpc>
            </a:pPr>
            <a:r>
              <a:rPr lang="en-US" altLang="zh-TW" sz="1800"/>
              <a:t>ChihHeng, Ke (</a:t>
            </a:r>
            <a:r>
              <a:rPr lang="zh-TW" altLang="en-US" sz="1800"/>
              <a:t>柯志亨</a:t>
            </a:r>
            <a:r>
              <a:rPr lang="en-US" altLang="zh-TW" sz="1800"/>
              <a:t>)</a:t>
            </a:r>
          </a:p>
          <a:p>
            <a:pPr>
              <a:lnSpc>
                <a:spcPct val="80000"/>
              </a:lnSpc>
            </a:pPr>
            <a:endParaRPr lang="en-US" altLang="zh-TW" sz="1800"/>
          </a:p>
          <a:p>
            <a:pPr algn="l">
              <a:lnSpc>
                <a:spcPct val="80000"/>
              </a:lnSpc>
            </a:pPr>
            <a:r>
              <a:rPr lang="en-US" altLang="zh-TW" sz="1800"/>
              <a:t>Phd Candidate, EE Department, NCKU</a:t>
            </a:r>
          </a:p>
          <a:p>
            <a:pPr algn="l">
              <a:lnSpc>
                <a:spcPct val="80000"/>
              </a:lnSpc>
            </a:pPr>
            <a:r>
              <a:rPr lang="en-US" altLang="zh-TW" sz="1800"/>
              <a:t>Email: </a:t>
            </a:r>
            <a:r>
              <a:rPr lang="en-US" altLang="zh-TW" sz="1800">
                <a:hlinkClick r:id="rId2"/>
              </a:rPr>
              <a:t>smallko@ee.ncku.edu.tw</a:t>
            </a:r>
            <a:endParaRPr lang="en-US" altLang="zh-TW" sz="1800"/>
          </a:p>
          <a:p>
            <a:pPr algn="l">
              <a:lnSpc>
                <a:spcPct val="80000"/>
              </a:lnSpc>
            </a:pPr>
            <a:r>
              <a:rPr lang="en-US" altLang="zh-TW" sz="1800"/>
              <a:t>MSN: </a:t>
            </a:r>
            <a:r>
              <a:rPr lang="en-US" altLang="zh-TW" sz="1800">
                <a:hlinkClick r:id="rId3"/>
              </a:rPr>
              <a:t>smallko@hotmail.com</a:t>
            </a:r>
            <a:endParaRPr lang="en-US" altLang="zh-TW" sz="1800"/>
          </a:p>
          <a:p>
            <a:pPr algn="l">
              <a:lnSpc>
                <a:spcPct val="80000"/>
              </a:lnSpc>
            </a:pPr>
            <a:r>
              <a:rPr lang="en-US" altLang="zh-TW" sz="1800"/>
              <a:t>Skype: smallko2001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4"/>
          <p:cNvSpPr>
            <a:spLocks noChangeArrowheads="1"/>
          </p:cNvSpPr>
          <p:nvPr/>
        </p:nvSpPr>
        <p:spPr bwMode="auto">
          <a:xfrm>
            <a:off x="0" y="0"/>
            <a:ext cx="9144000" cy="6261100"/>
          </a:xfrm>
          <a:prstGeom prst="rect">
            <a:avLst/>
          </a:prstGeom>
          <a:noFill/>
          <a:ln w="9525">
            <a:noFill/>
            <a:miter lim="800000"/>
            <a:headEnd/>
            <a:tailEnd/>
          </a:ln>
          <a:effectLst/>
        </p:spPr>
        <p:txBody>
          <a:bodyPr>
            <a:spAutoFit/>
          </a:bodyPr>
          <a:lstStyle/>
          <a:p>
            <a:r>
              <a:rPr lang="en-US" altLang="zh-TW" sz="1400"/>
              <a:t># linking of root to base-station node</a:t>
            </a:r>
          </a:p>
          <a:p>
            <a:r>
              <a:rPr lang="en-US" altLang="zh-TW" sz="1400"/>
              <a:t>$ns duplex-link $W(0) $BS(0) 10Mb 2ms DropTail</a:t>
            </a:r>
          </a:p>
          <a:p>
            <a:endParaRPr lang="en-US" altLang="zh-TW" sz="1400"/>
          </a:p>
          <a:p>
            <a:r>
              <a:rPr lang="en-US" altLang="zh-TW" sz="1400"/>
              <a:t># linking of wired nodes to root node</a:t>
            </a:r>
          </a:p>
          <a:p>
            <a:r>
              <a:rPr lang="en-US" altLang="zh-TW" sz="1400"/>
              <a:t>#for {set i 1} {$i &lt; $num_wired_nodes} {incr i} {</a:t>
            </a:r>
          </a:p>
          <a:p>
            <a:r>
              <a:rPr lang="en-US" altLang="zh-TW" sz="1400"/>
              <a:t>#    $ns duplex-link $W($i) $W(0) 10Mb 2ms DropTail</a:t>
            </a:r>
          </a:p>
          <a:p>
            <a:r>
              <a:rPr lang="en-US" altLang="zh-TW" sz="1400"/>
              <a:t>#} </a:t>
            </a:r>
          </a:p>
          <a:p>
            <a:endParaRPr lang="en-US" altLang="zh-TW" sz="1400"/>
          </a:p>
          <a:p>
            <a:r>
              <a:rPr lang="en-US" altLang="zh-TW" sz="1400"/>
              <a:t>set src_udp0 [new Agent/UDP]</a:t>
            </a:r>
          </a:p>
          <a:p>
            <a:r>
              <a:rPr lang="en-US" altLang="zh-TW" sz="1400"/>
              <a:t>$src_udp0 set class_ 0</a:t>
            </a:r>
          </a:p>
          <a:p>
            <a:r>
              <a:rPr lang="en-US" altLang="zh-TW" sz="1400"/>
              <a:t>$src_udp0 set prio_ 0</a:t>
            </a:r>
          </a:p>
          <a:p>
            <a:r>
              <a:rPr lang="en-US" altLang="zh-TW" sz="1400"/>
              <a:t>set dst_udp0 [new Agent/Null]</a:t>
            </a:r>
          </a:p>
          <a:p>
            <a:r>
              <a:rPr lang="en-US" altLang="zh-TW" sz="1400"/>
              <a:t>$ns attach-agent $wl_node_(0) $src_udp0</a:t>
            </a:r>
          </a:p>
          <a:p>
            <a:r>
              <a:rPr lang="en-US" altLang="zh-TW" sz="1400"/>
              <a:t>$ns attach-agent $W(0) $dst_udp0</a:t>
            </a:r>
          </a:p>
          <a:p>
            <a:r>
              <a:rPr lang="en-US" altLang="zh-TW" sz="1400"/>
              <a:t>set app0 [new Application/Traffic/CBR]</a:t>
            </a:r>
          </a:p>
          <a:p>
            <a:r>
              <a:rPr lang="en-US" altLang="zh-TW" sz="1400"/>
              <a:t>$app0 attach-agent $src_udp0</a:t>
            </a:r>
          </a:p>
          <a:p>
            <a:r>
              <a:rPr lang="en-US" altLang="zh-TW" sz="1400"/>
              <a:t>$ns connect $src_udp0 $dst_udp0</a:t>
            </a:r>
          </a:p>
          <a:p>
            <a:r>
              <a:rPr lang="en-US" altLang="zh-TW" sz="1400"/>
              <a:t>$ns at 0.0 "$app0 start" </a:t>
            </a:r>
          </a:p>
          <a:p>
            <a:endParaRPr lang="en-US" altLang="zh-TW" sz="1400"/>
          </a:p>
          <a:p>
            <a:r>
              <a:rPr lang="en-US" altLang="zh-TW" sz="1400"/>
              <a:t>set src_udp1 [new Agent/UDP]</a:t>
            </a:r>
          </a:p>
          <a:p>
            <a:r>
              <a:rPr lang="en-US" altLang="zh-TW" sz="1400"/>
              <a:t>$src_udp1 set class_ 1</a:t>
            </a:r>
          </a:p>
          <a:p>
            <a:r>
              <a:rPr lang="en-US" altLang="zh-TW" sz="1400"/>
              <a:t>$src_udp1 set prio_ 1</a:t>
            </a:r>
          </a:p>
          <a:p>
            <a:r>
              <a:rPr lang="en-US" altLang="zh-TW" sz="1400"/>
              <a:t>set dst_udp1 [new Agent/Null]</a:t>
            </a:r>
          </a:p>
          <a:p>
            <a:r>
              <a:rPr lang="en-US" altLang="zh-TW" sz="1400"/>
              <a:t>$ns attach-agent $wl_node_(0) $src_udp1</a:t>
            </a:r>
          </a:p>
          <a:p>
            <a:r>
              <a:rPr lang="en-US" altLang="zh-TW" sz="1400"/>
              <a:t>$ns attach-agent $W(0) $dst_udp1</a:t>
            </a:r>
          </a:p>
          <a:p>
            <a:r>
              <a:rPr lang="en-US" altLang="zh-TW" sz="1400"/>
              <a:t>set app1 [new Application/Traffic/CBR]</a:t>
            </a:r>
          </a:p>
          <a:p>
            <a:r>
              <a:rPr lang="en-US" altLang="zh-TW" sz="1400"/>
              <a:t>$app1 attach-agent $src_udp1</a:t>
            </a:r>
          </a:p>
          <a:p>
            <a:r>
              <a:rPr lang="en-US" altLang="zh-TW" sz="1400"/>
              <a:t>$ns connect $src_udp1 $dst_udp1</a:t>
            </a:r>
          </a:p>
          <a:p>
            <a:r>
              <a:rPr lang="en-US" altLang="zh-TW" sz="1400"/>
              <a:t>$ns at 0.3 "$app1 start"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4"/>
          <p:cNvSpPr>
            <a:spLocks noChangeArrowheads="1"/>
          </p:cNvSpPr>
          <p:nvPr/>
        </p:nvSpPr>
        <p:spPr bwMode="auto">
          <a:xfrm>
            <a:off x="0" y="0"/>
            <a:ext cx="9144000" cy="6838950"/>
          </a:xfrm>
          <a:prstGeom prst="rect">
            <a:avLst/>
          </a:prstGeom>
          <a:noFill/>
          <a:ln w="9525">
            <a:noFill/>
            <a:miter lim="800000"/>
            <a:headEnd/>
            <a:tailEnd/>
          </a:ln>
          <a:effectLst/>
        </p:spPr>
        <p:txBody>
          <a:bodyPr>
            <a:spAutoFit/>
          </a:bodyPr>
          <a:lstStyle/>
          <a:p>
            <a:r>
              <a:rPr lang="en-US" altLang="zh-TW" sz="1400"/>
              <a:t>set src_udp2 [new Agent/UDP]</a:t>
            </a:r>
          </a:p>
          <a:p>
            <a:r>
              <a:rPr lang="en-US" altLang="zh-TW" sz="1400"/>
              <a:t>$src_udp2 set class_ 2</a:t>
            </a:r>
          </a:p>
          <a:p>
            <a:r>
              <a:rPr lang="en-US" altLang="zh-TW" sz="1400"/>
              <a:t>$src_udp2 set prio_ 2</a:t>
            </a:r>
          </a:p>
          <a:p>
            <a:r>
              <a:rPr lang="en-US" altLang="zh-TW" sz="1400"/>
              <a:t>set dst_udp2 [new Agent/Null]</a:t>
            </a:r>
          </a:p>
          <a:p>
            <a:r>
              <a:rPr lang="en-US" altLang="zh-TW" sz="1400"/>
              <a:t>$ns attach-agent $wl_node_(0) $src_udp2</a:t>
            </a:r>
          </a:p>
          <a:p>
            <a:r>
              <a:rPr lang="en-US" altLang="zh-TW" sz="1400"/>
              <a:t>$ns attach-agent $W(0) $dst_udp2</a:t>
            </a:r>
          </a:p>
          <a:p>
            <a:r>
              <a:rPr lang="en-US" altLang="zh-TW" sz="1400"/>
              <a:t>set app2 [new Application/Traffic/CBR]</a:t>
            </a:r>
          </a:p>
          <a:p>
            <a:r>
              <a:rPr lang="en-US" altLang="zh-TW" sz="1400"/>
              <a:t>$app2 attach-agent $src_udp2</a:t>
            </a:r>
          </a:p>
          <a:p>
            <a:r>
              <a:rPr lang="en-US" altLang="zh-TW" sz="1400"/>
              <a:t>$ns connect $src_udp2 $dst_udp2</a:t>
            </a:r>
          </a:p>
          <a:p>
            <a:r>
              <a:rPr lang="en-US" altLang="zh-TW" sz="1400"/>
              <a:t>$ns at 0.1 "$app2 start" </a:t>
            </a:r>
          </a:p>
          <a:p>
            <a:endParaRPr lang="en-US" altLang="zh-TW" sz="1400"/>
          </a:p>
          <a:p>
            <a:r>
              <a:rPr lang="en-US" altLang="zh-TW" sz="1400"/>
              <a:t>set src_udp3 [new Agent/UDP]</a:t>
            </a:r>
          </a:p>
          <a:p>
            <a:r>
              <a:rPr lang="en-US" altLang="zh-TW" sz="1400"/>
              <a:t>$src_udp3 set class_ 3</a:t>
            </a:r>
          </a:p>
          <a:p>
            <a:r>
              <a:rPr lang="en-US" altLang="zh-TW" sz="1400"/>
              <a:t>$src_udp3 set prio_ 3</a:t>
            </a:r>
          </a:p>
          <a:p>
            <a:r>
              <a:rPr lang="en-US" altLang="zh-TW" sz="1400"/>
              <a:t>set dst_udp3 [new Agent/Null]</a:t>
            </a:r>
          </a:p>
          <a:p>
            <a:r>
              <a:rPr lang="en-US" altLang="zh-TW" sz="1400"/>
              <a:t>$ns attach-agent $wl_node_(0) $src_udp3</a:t>
            </a:r>
          </a:p>
          <a:p>
            <a:r>
              <a:rPr lang="en-US" altLang="zh-TW" sz="1400"/>
              <a:t>$ns attach-agent $W(0) $dst_udp3</a:t>
            </a:r>
          </a:p>
          <a:p>
            <a:r>
              <a:rPr lang="en-US" altLang="zh-TW" sz="1400"/>
              <a:t>set app3 [new Application/Traffic/CBR]</a:t>
            </a:r>
          </a:p>
          <a:p>
            <a:r>
              <a:rPr lang="en-US" altLang="zh-TW" sz="1400"/>
              <a:t>$app3 attach-agent $src_udp3</a:t>
            </a:r>
          </a:p>
          <a:p>
            <a:r>
              <a:rPr lang="en-US" altLang="zh-TW" sz="1400"/>
              <a:t>$ns connect $src_udp3 $dst_udp3</a:t>
            </a:r>
          </a:p>
          <a:p>
            <a:r>
              <a:rPr lang="en-US" altLang="zh-TW" sz="1400"/>
              <a:t>$ns at 0.2 "$app3 start" </a:t>
            </a:r>
          </a:p>
          <a:p>
            <a:endParaRPr lang="en-US" altLang="zh-TW" sz="1400"/>
          </a:p>
          <a:p>
            <a:r>
              <a:rPr lang="en-US" altLang="zh-TW" sz="1400"/>
              <a:t># Define node initial position in nam</a:t>
            </a:r>
          </a:p>
          <a:p>
            <a:r>
              <a:rPr lang="en-US" altLang="zh-TW" sz="1400"/>
              <a:t>for {set i 0} {$i &lt; $num_mobile_nodes} {incr i} {</a:t>
            </a:r>
          </a:p>
          <a:p>
            <a:r>
              <a:rPr lang="en-US" altLang="zh-TW" sz="1400"/>
              <a:t>    $ns initial_node_pos $wl_node_($i) 20</a:t>
            </a:r>
          </a:p>
          <a:p>
            <a:r>
              <a:rPr lang="en-US" altLang="zh-TW" sz="1400"/>
              <a:t>   }</a:t>
            </a:r>
          </a:p>
          <a:p>
            <a:endParaRPr lang="en-US" altLang="zh-TW" sz="1400"/>
          </a:p>
          <a:p>
            <a:r>
              <a:rPr lang="en-US" altLang="zh-TW" sz="1400"/>
              <a:t># Tell nodes when the simulation ends</a:t>
            </a:r>
          </a:p>
          <a:p>
            <a:r>
              <a:rPr lang="en-US" altLang="zh-TW" sz="1400"/>
              <a:t>for {set i 0} {$i &lt; $num_mobile_nodes } {incr i} {</a:t>
            </a:r>
          </a:p>
          <a:p>
            <a:r>
              <a:rPr lang="en-US" altLang="zh-TW" sz="1400"/>
              <a:t>    $ns at 10.0 "$wl_node_($i) reset";</a:t>
            </a:r>
          </a:p>
          <a:p>
            <a:r>
              <a:rPr lang="en-US" altLang="zh-TW" sz="1200"/>
              <a:t>}</a:t>
            </a:r>
          </a:p>
          <a:p>
            <a:endParaRPr lang="en-US" altLang="zh-TW" sz="1200"/>
          </a:p>
        </p:txBody>
      </p:sp>
      <p:sp>
        <p:nvSpPr>
          <p:cNvPr id="81926" name="Rectangle 6"/>
          <p:cNvSpPr>
            <a:spLocks noChangeArrowheads="1"/>
          </p:cNvSpPr>
          <p:nvPr/>
        </p:nvSpPr>
        <p:spPr bwMode="auto">
          <a:xfrm>
            <a:off x="4572000" y="0"/>
            <a:ext cx="4572000" cy="3282950"/>
          </a:xfrm>
          <a:prstGeom prst="rect">
            <a:avLst/>
          </a:prstGeom>
          <a:noFill/>
          <a:ln w="9525">
            <a:noFill/>
            <a:miter lim="800000"/>
            <a:headEnd/>
            <a:tailEnd/>
          </a:ln>
          <a:effectLst/>
        </p:spPr>
        <p:txBody>
          <a:bodyPr>
            <a:spAutoFit/>
          </a:bodyPr>
          <a:lstStyle/>
          <a:p>
            <a:r>
              <a:rPr lang="en-US" altLang="zh-TW" sz="1400"/>
              <a:t>$ns at 100.0 "$BS(0) reset";</a:t>
            </a:r>
          </a:p>
          <a:p>
            <a:r>
              <a:rPr lang="en-US" altLang="zh-TW" sz="1400"/>
              <a:t>$ns at 100.0 "$app0 stop"</a:t>
            </a:r>
          </a:p>
          <a:p>
            <a:r>
              <a:rPr lang="en-US" altLang="zh-TW" sz="1400"/>
              <a:t>$ns at 100.0 "$app1 stop"</a:t>
            </a:r>
          </a:p>
          <a:p>
            <a:r>
              <a:rPr lang="en-US" altLang="zh-TW" sz="1400"/>
              <a:t>$ns at 100.0 "$app2 stop"</a:t>
            </a:r>
          </a:p>
          <a:p>
            <a:r>
              <a:rPr lang="en-US" altLang="zh-TW" sz="1400"/>
              <a:t>$ns at 100.0 "$app3 stop"</a:t>
            </a:r>
          </a:p>
          <a:p>
            <a:r>
              <a:rPr lang="en-US" altLang="zh-TW" sz="1400"/>
              <a:t>$ns at 110.0 "puts \"NS EXITING...\" ; $ns halt"</a:t>
            </a:r>
          </a:p>
          <a:p>
            <a:endParaRPr lang="en-US" altLang="zh-TW" sz="1400"/>
          </a:p>
          <a:p>
            <a:r>
              <a:rPr lang="en-US" altLang="zh-TW" sz="1400"/>
              <a:t>proc stop {} {</a:t>
            </a:r>
          </a:p>
          <a:p>
            <a:r>
              <a:rPr lang="en-US" altLang="zh-TW" sz="1400"/>
              <a:t>    global ns ntr nf</a:t>
            </a:r>
          </a:p>
          <a:p>
            <a:r>
              <a:rPr lang="en-US" altLang="zh-TW" sz="1400"/>
              <a:t>    close $ntr</a:t>
            </a:r>
          </a:p>
          <a:p>
            <a:r>
              <a:rPr lang="en-US" altLang="zh-TW" sz="1400"/>
              <a:t>    close $nf</a:t>
            </a:r>
          </a:p>
          <a:p>
            <a:r>
              <a:rPr lang="en-US" altLang="zh-TW" sz="1400"/>
              <a:t>}</a:t>
            </a:r>
          </a:p>
          <a:p>
            <a:endParaRPr lang="en-US" altLang="zh-TW" sz="1400"/>
          </a:p>
          <a:p>
            <a:r>
              <a:rPr lang="en-US" altLang="zh-TW" sz="1400"/>
              <a:t># run the simulation</a:t>
            </a:r>
          </a:p>
          <a:p>
            <a:r>
              <a:rPr lang="en-US" altLang="zh-TW" sz="1400"/>
              <a:t>$ns run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4"/>
          <p:cNvSpPr>
            <a:spLocks noChangeArrowheads="1"/>
          </p:cNvSpPr>
          <p:nvPr/>
        </p:nvSpPr>
        <p:spPr bwMode="auto">
          <a:xfrm>
            <a:off x="0" y="0"/>
            <a:ext cx="9144000" cy="6299200"/>
          </a:xfrm>
          <a:prstGeom prst="rect">
            <a:avLst/>
          </a:prstGeom>
          <a:noFill/>
          <a:ln w="9525">
            <a:noFill/>
            <a:miter lim="800000"/>
            <a:headEnd/>
            <a:tailEnd/>
          </a:ln>
          <a:effectLst/>
        </p:spPr>
        <p:txBody>
          <a:bodyPr>
            <a:spAutoFit/>
          </a:bodyPr>
          <a:lstStyle/>
          <a:p>
            <a:r>
              <a:rPr lang="en-US" altLang="zh-TW" sz="1200"/>
              <a:t>#</a:t>
            </a:r>
            <a:r>
              <a:rPr lang="zh-TW" altLang="en-US" sz="1200"/>
              <a:t>這是測量</a:t>
            </a:r>
            <a:r>
              <a:rPr lang="en-US" altLang="zh-TW" sz="1200"/>
              <a:t>CBR</a:t>
            </a:r>
            <a:r>
              <a:rPr lang="zh-TW" altLang="en-US" sz="1200"/>
              <a:t>封包平均吞吐量</a:t>
            </a:r>
            <a:r>
              <a:rPr lang="en-US" altLang="zh-TW" sz="1200"/>
              <a:t>(average throughput)</a:t>
            </a:r>
            <a:r>
              <a:rPr lang="zh-TW" altLang="en-US" sz="1200"/>
              <a:t>的</a:t>
            </a:r>
            <a:r>
              <a:rPr lang="en-US" altLang="zh-TW" sz="1200"/>
              <a:t>awk</a:t>
            </a:r>
            <a:r>
              <a:rPr lang="zh-TW" altLang="en-US" sz="1200"/>
              <a:t>程式</a:t>
            </a:r>
          </a:p>
          <a:p>
            <a:endParaRPr lang="zh-TW" altLang="en-US" sz="1200"/>
          </a:p>
          <a:p>
            <a:r>
              <a:rPr lang="en-US" altLang="zh-TW" sz="1200"/>
              <a:t>BEGIN {</a:t>
            </a:r>
          </a:p>
          <a:p>
            <a:r>
              <a:rPr lang="en-US" altLang="zh-TW" sz="1200"/>
              <a:t>	i0=0;</a:t>
            </a:r>
          </a:p>
          <a:p>
            <a:r>
              <a:rPr lang="en-US" altLang="zh-TW" sz="1200"/>
              <a:t>	i1=0;</a:t>
            </a:r>
          </a:p>
          <a:p>
            <a:r>
              <a:rPr lang="en-US" altLang="zh-TW" sz="1200"/>
              <a:t>	i2=0;</a:t>
            </a:r>
          </a:p>
          <a:p>
            <a:r>
              <a:rPr lang="en-US" altLang="zh-TW" sz="1200"/>
              <a:t>	i3=0;</a:t>
            </a:r>
          </a:p>
          <a:p>
            <a:r>
              <a:rPr lang="en-US" altLang="zh-TW" sz="1200"/>
              <a:t>	</a:t>
            </a:r>
          </a:p>
          <a:p>
            <a:r>
              <a:rPr lang="en-US" altLang="zh-TW" sz="1200"/>
              <a:t>}</a:t>
            </a:r>
          </a:p>
          <a:p>
            <a:r>
              <a:rPr lang="en-US" altLang="zh-TW" sz="1200"/>
              <a:t>{</a:t>
            </a:r>
          </a:p>
          <a:p>
            <a:r>
              <a:rPr lang="en-US" altLang="zh-TW" sz="1200"/>
              <a:t>   action = $1;</a:t>
            </a:r>
          </a:p>
          <a:p>
            <a:r>
              <a:rPr lang="en-US" altLang="zh-TW" sz="1200"/>
              <a:t>   time = $2;</a:t>
            </a:r>
          </a:p>
          <a:p>
            <a:r>
              <a:rPr lang="en-US" altLang="zh-TW" sz="1200"/>
              <a:t>   from = $3;</a:t>
            </a:r>
          </a:p>
          <a:p>
            <a:r>
              <a:rPr lang="en-US" altLang="zh-TW" sz="1200"/>
              <a:t>   to = $4;</a:t>
            </a:r>
          </a:p>
          <a:p>
            <a:r>
              <a:rPr lang="en-US" altLang="zh-TW" sz="1200"/>
              <a:t>   type = $5;</a:t>
            </a:r>
          </a:p>
          <a:p>
            <a:r>
              <a:rPr lang="en-US" altLang="zh-TW" sz="1200"/>
              <a:t>   pktsize = $6;</a:t>
            </a:r>
          </a:p>
          <a:p>
            <a:r>
              <a:rPr lang="en-US" altLang="zh-TW" sz="1200"/>
              <a:t>   flow_id = $8;</a:t>
            </a:r>
          </a:p>
          <a:p>
            <a:r>
              <a:rPr lang="en-US" altLang="zh-TW" sz="1200"/>
              <a:t>   src = $9;</a:t>
            </a:r>
          </a:p>
          <a:p>
            <a:r>
              <a:rPr lang="en-US" altLang="zh-TW" sz="1200"/>
              <a:t>   dst = $10;</a:t>
            </a:r>
          </a:p>
          <a:p>
            <a:r>
              <a:rPr lang="en-US" altLang="zh-TW" sz="1200"/>
              <a:t>   seq_no = $11;</a:t>
            </a:r>
          </a:p>
          <a:p>
            <a:r>
              <a:rPr lang="en-US" altLang="zh-TW" sz="1200"/>
              <a:t>   packet_id = $12;</a:t>
            </a:r>
          </a:p>
          <a:p>
            <a:r>
              <a:rPr lang="en-US" altLang="zh-TW" sz="1200"/>
              <a:t>   </a:t>
            </a:r>
          </a:p>
          <a:p>
            <a:r>
              <a:rPr lang="en-US" altLang="zh-TW" sz="1200"/>
              <a:t> 	if(action=="r" &amp;&amp; from==1 &amp;&amp; to==0 &amp;&amp; flow_id==0) {</a:t>
            </a:r>
          </a:p>
          <a:p>
            <a:r>
              <a:rPr lang="en-US" altLang="zh-TW" sz="1200"/>
              <a:t> 		pkt_byte_sum0[i0+1]=pkt_byte_sum0[i0]+ pktsize;</a:t>
            </a:r>
          </a:p>
          <a:p>
            <a:r>
              <a:rPr lang="en-US" altLang="zh-TW" sz="1200"/>
              <a:t>		end_time0[i0] = time;</a:t>
            </a:r>
          </a:p>
          <a:p>
            <a:r>
              <a:rPr lang="en-US" altLang="zh-TW" sz="1200"/>
              <a:t>		i0 = i0+1;</a:t>
            </a:r>
          </a:p>
          <a:p>
            <a:r>
              <a:rPr lang="en-US" altLang="zh-TW" sz="1200"/>
              <a:t>	}</a:t>
            </a:r>
          </a:p>
          <a:p>
            <a:r>
              <a:rPr lang="en-US" altLang="zh-TW" sz="1200"/>
              <a:t>	</a:t>
            </a:r>
          </a:p>
          <a:p>
            <a:r>
              <a:rPr lang="en-US" altLang="zh-TW" sz="1200"/>
              <a:t>	if(action=="r" &amp;&amp; from==1 &amp;&amp; to==0 &amp;&amp; flow_id==1) {</a:t>
            </a:r>
          </a:p>
          <a:p>
            <a:r>
              <a:rPr lang="en-US" altLang="zh-TW" sz="1200"/>
              <a:t> 		pkt_byte_sum1[i1+1]=pkt_byte_sum1[i1]+ pktsize;</a:t>
            </a:r>
          </a:p>
          <a:p>
            <a:r>
              <a:rPr lang="en-US" altLang="zh-TW" sz="1200"/>
              <a:t>		end_time1[i1] = time;</a:t>
            </a:r>
          </a:p>
          <a:p>
            <a:r>
              <a:rPr lang="en-US" altLang="zh-TW" sz="1200"/>
              <a:t>		i1 = i1+1;</a:t>
            </a:r>
          </a:p>
          <a:p>
            <a:r>
              <a:rPr lang="en-US" altLang="zh-TW" sz="1200"/>
              <a:t>	}</a:t>
            </a:r>
          </a:p>
          <a:p>
            <a:r>
              <a:rPr lang="en-US" altLang="zh-TW" sz="1200"/>
              <a:t>	</a:t>
            </a:r>
          </a:p>
        </p:txBody>
      </p:sp>
      <p:sp>
        <p:nvSpPr>
          <p:cNvPr id="82949" name="Rectangle 5"/>
          <p:cNvSpPr>
            <a:spLocks noChangeArrowheads="1"/>
          </p:cNvSpPr>
          <p:nvPr/>
        </p:nvSpPr>
        <p:spPr bwMode="auto">
          <a:xfrm>
            <a:off x="6432550" y="0"/>
            <a:ext cx="2720975" cy="376238"/>
          </a:xfrm>
          <a:prstGeom prst="rect">
            <a:avLst/>
          </a:prstGeom>
          <a:noFill/>
          <a:ln w="9525">
            <a:solidFill>
              <a:schemeClr val="tx1"/>
            </a:solidFill>
            <a:miter lim="800000"/>
            <a:headEnd/>
            <a:tailEnd/>
          </a:ln>
          <a:effectLst/>
        </p:spPr>
        <p:txBody>
          <a:bodyPr wrap="none">
            <a:spAutoFit/>
          </a:bodyPr>
          <a:lstStyle/>
          <a:p>
            <a:r>
              <a:rPr lang="en-US" altLang="zh-TW"/>
              <a:t>measure-throughput.awk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2" name="Rectangle 4"/>
          <p:cNvSpPr>
            <a:spLocks noChangeArrowheads="1"/>
          </p:cNvSpPr>
          <p:nvPr/>
        </p:nvSpPr>
        <p:spPr bwMode="auto">
          <a:xfrm>
            <a:off x="0" y="0"/>
            <a:ext cx="9144000" cy="5835650"/>
          </a:xfrm>
          <a:prstGeom prst="rect">
            <a:avLst/>
          </a:prstGeom>
          <a:noFill/>
          <a:ln w="9525">
            <a:noFill/>
            <a:miter lim="800000"/>
            <a:headEnd/>
            <a:tailEnd/>
          </a:ln>
          <a:effectLst/>
        </p:spPr>
        <p:txBody>
          <a:bodyPr>
            <a:spAutoFit/>
          </a:bodyPr>
          <a:lstStyle/>
          <a:p>
            <a:r>
              <a:rPr lang="en-US" altLang="zh-TW" sz="1400"/>
              <a:t>	if(action=="r" &amp;&amp; from==1 &amp;&amp; to==0 &amp;&amp; flow_id==2) {</a:t>
            </a:r>
          </a:p>
          <a:p>
            <a:r>
              <a:rPr lang="en-US" altLang="zh-TW" sz="1400"/>
              <a:t> 		pkt_byte_sum2[i2+1]=pkt_byte_sum2[i2]+ pktsize;</a:t>
            </a:r>
          </a:p>
          <a:p>
            <a:r>
              <a:rPr lang="en-US" altLang="zh-TW" sz="1400"/>
              <a:t>		end_time2[i2] = time;</a:t>
            </a:r>
          </a:p>
          <a:p>
            <a:r>
              <a:rPr lang="en-US" altLang="zh-TW" sz="1400"/>
              <a:t>		i2 = i2+1;</a:t>
            </a:r>
          </a:p>
          <a:p>
            <a:r>
              <a:rPr lang="en-US" altLang="zh-TW" sz="1400"/>
              <a:t>	}</a:t>
            </a:r>
          </a:p>
          <a:p>
            <a:r>
              <a:rPr lang="en-US" altLang="zh-TW" sz="1400"/>
              <a:t>	</a:t>
            </a:r>
          </a:p>
          <a:p>
            <a:r>
              <a:rPr lang="en-US" altLang="zh-TW" sz="1400"/>
              <a:t>	if(action=="r" &amp;&amp; from==1 &amp;&amp; to==0 &amp;&amp; flow_id==3) {</a:t>
            </a:r>
          </a:p>
          <a:p>
            <a:r>
              <a:rPr lang="en-US" altLang="zh-TW" sz="1400"/>
              <a:t> 		pkt_byte_sum3[i3+1]=pkt_byte_sum3[i3]+ pktsize;</a:t>
            </a:r>
          </a:p>
          <a:p>
            <a:r>
              <a:rPr lang="en-US" altLang="zh-TW" sz="1400"/>
              <a:t>		end_time3[i3] = time;</a:t>
            </a:r>
          </a:p>
          <a:p>
            <a:r>
              <a:rPr lang="en-US" altLang="zh-TW" sz="1400"/>
              <a:t>		i3 = i3+1;</a:t>
            </a:r>
          </a:p>
          <a:p>
            <a:r>
              <a:rPr lang="en-US" altLang="zh-TW" sz="1400"/>
              <a:t>	}</a:t>
            </a:r>
          </a:p>
          <a:p>
            <a:r>
              <a:rPr lang="en-US" altLang="zh-TW" sz="1400"/>
              <a:t>}</a:t>
            </a:r>
          </a:p>
          <a:p>
            <a:r>
              <a:rPr lang="en-US" altLang="zh-TW" sz="1400"/>
              <a:t>END {</a:t>
            </a:r>
          </a:p>
          <a:p>
            <a:r>
              <a:rPr lang="en-US" altLang="zh-TW" sz="1400"/>
              <a:t>	if(pkt_byte_sum0[i0]!=0)</a:t>
            </a:r>
          </a:p>
          <a:p>
            <a:r>
              <a:rPr lang="en-US" altLang="zh-TW" sz="1400"/>
              <a:t>		printf("average throughput of Flow 0:%f Bytes Per Second\n", pkt_byte_sum0[i0]/(end_time0[i0-1]-end_time0[0]));</a:t>
            </a:r>
          </a:p>
          <a:p>
            <a:r>
              <a:rPr lang="en-US" altLang="zh-TW" sz="1400"/>
              <a:t>	if(pkt_byte_sum1[i1]!=0)</a:t>
            </a:r>
          </a:p>
          <a:p>
            <a:r>
              <a:rPr lang="en-US" altLang="zh-TW" sz="1400"/>
              <a:t>		printf("average throughput of Flow 1:%f Bytes Per Second\n", pkt_byte_sum1[i1]/(end_time1[i1-1]-end_time1[0]));</a:t>
            </a:r>
          </a:p>
          <a:p>
            <a:r>
              <a:rPr lang="en-US" altLang="zh-TW" sz="1400"/>
              <a:t>	if(pkt_byte_sum2[i2]!=0)</a:t>
            </a:r>
          </a:p>
          <a:p>
            <a:r>
              <a:rPr lang="en-US" altLang="zh-TW" sz="1400"/>
              <a:t>		printf("average throughput of Flow 2:%f Bytes Per Second\n", pkt_byte_sum2[i2]/(end_time2[i2-1]-end_time2[0]));</a:t>
            </a:r>
          </a:p>
          <a:p>
            <a:r>
              <a:rPr lang="en-US" altLang="zh-TW" sz="1400"/>
              <a:t>	if(pkt_byte_sum3[i3]!=0)</a:t>
            </a:r>
          </a:p>
          <a:p>
            <a:r>
              <a:rPr lang="en-US" altLang="zh-TW" sz="1400"/>
              <a:t>		printf("average throughput of Flow 3:%f Bytes Per Second\n", pkt_byte_sum3[i3]/(end_time3[i3-1]-end_time3[0]));</a:t>
            </a:r>
          </a:p>
          <a:p>
            <a:endParaRPr lang="en-US" altLang="zh-TW" sz="1400"/>
          </a:p>
          <a:p>
            <a:r>
              <a:rPr lang="en-US" altLang="zh-TW" sz="1400"/>
              <a:t>}</a:t>
            </a:r>
          </a:p>
        </p:txBody>
      </p:sp>
      <p:sp>
        <p:nvSpPr>
          <p:cNvPr id="83973" name="Text Box 5"/>
          <p:cNvSpPr txBox="1">
            <a:spLocks noChangeArrowheads="1"/>
          </p:cNvSpPr>
          <p:nvPr/>
        </p:nvSpPr>
        <p:spPr bwMode="auto">
          <a:xfrm>
            <a:off x="4648200" y="1981200"/>
            <a:ext cx="4156075" cy="650875"/>
          </a:xfrm>
          <a:prstGeom prst="rect">
            <a:avLst/>
          </a:prstGeom>
          <a:noFill/>
          <a:ln w="9525">
            <a:solidFill>
              <a:schemeClr val="tx1"/>
            </a:solidFill>
            <a:miter lim="800000"/>
            <a:headEnd/>
            <a:tailEnd/>
          </a:ln>
          <a:effectLst/>
        </p:spPr>
        <p:txBody>
          <a:bodyPr wrap="none">
            <a:spAutoFit/>
          </a:bodyPr>
          <a:lstStyle/>
          <a:p>
            <a:r>
              <a:rPr lang="en-US" altLang="zh-TW"/>
              <a:t>ns multi_udpflows_802_11e.tcl</a:t>
            </a:r>
          </a:p>
          <a:p>
            <a:r>
              <a:rPr lang="en-US" altLang="zh-TW"/>
              <a:t>awk  –f  measure-throughput.awk out.tr</a:t>
            </a:r>
          </a:p>
        </p:txBody>
      </p:sp>
      <p:sp>
        <p:nvSpPr>
          <p:cNvPr id="83974" name="Rectangle 6"/>
          <p:cNvSpPr>
            <a:spLocks noChangeArrowheads="1"/>
          </p:cNvSpPr>
          <p:nvPr/>
        </p:nvSpPr>
        <p:spPr bwMode="auto">
          <a:xfrm>
            <a:off x="4572000" y="5638800"/>
            <a:ext cx="4572000" cy="831850"/>
          </a:xfrm>
          <a:prstGeom prst="rect">
            <a:avLst/>
          </a:prstGeom>
          <a:noFill/>
          <a:ln w="9525">
            <a:solidFill>
              <a:schemeClr val="tx1"/>
            </a:solidFill>
            <a:miter lim="800000"/>
            <a:headEnd/>
            <a:tailEnd/>
          </a:ln>
          <a:effectLst/>
        </p:spPr>
        <p:txBody>
          <a:bodyPr>
            <a:spAutoFit/>
          </a:bodyPr>
          <a:lstStyle/>
          <a:p>
            <a:r>
              <a:rPr lang="en-US" altLang="zh-TW" sz="1200"/>
              <a:t>average throughput of Flow 0:60341.412277 Bytes Per Second</a:t>
            </a:r>
          </a:p>
          <a:p>
            <a:r>
              <a:rPr lang="en-US" altLang="zh-TW" sz="1200"/>
              <a:t>average throughput of Flow 1:19359.667045 Bytes Per Second</a:t>
            </a:r>
          </a:p>
          <a:p>
            <a:r>
              <a:rPr lang="en-US" altLang="zh-TW" sz="1200"/>
              <a:t>average throughput of Flow 2:6124.881852 Bytes Per Second</a:t>
            </a:r>
          </a:p>
          <a:p>
            <a:r>
              <a:rPr lang="en-US" altLang="zh-TW" sz="1200"/>
              <a:t>average throughput of Flow 3:580.070331 Bytes Per Second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zh-TW"/>
              <a:t>Wireless error model</a:t>
            </a:r>
          </a:p>
        </p:txBody>
      </p:sp>
      <p:sp>
        <p:nvSpPr>
          <p:cNvPr id="8195" name="Rectangle 3"/>
          <p:cNvSpPr>
            <a:spLocks noGrp="1" noChangeArrowheads="1"/>
          </p:cNvSpPr>
          <p:nvPr>
            <p:ph type="body" idx="1"/>
          </p:nvPr>
        </p:nvSpPr>
        <p:spPr/>
        <p:txBody>
          <a:bodyPr/>
          <a:lstStyle/>
          <a:p>
            <a:r>
              <a:rPr lang="en-US" altLang="zh-TW"/>
              <a:t>Random uniform model</a:t>
            </a:r>
          </a:p>
          <a:p>
            <a:r>
              <a:rPr lang="en-US" altLang="zh-TW"/>
              <a:t>Gilbert-Elliot (GE) model</a:t>
            </a:r>
          </a:p>
          <a:p>
            <a:pPr>
              <a:buFontTx/>
              <a:buNone/>
            </a:pPr>
            <a:endParaRPr lang="en-US" altLang="zh-TW"/>
          </a:p>
        </p:txBody>
      </p:sp>
      <p:sp>
        <p:nvSpPr>
          <p:cNvPr id="8198" name="Rectangle 6"/>
          <p:cNvSpPr>
            <a:spLocks noChangeArrowheads="1"/>
          </p:cNvSpPr>
          <p:nvPr/>
        </p:nvSpPr>
        <p:spPr bwMode="auto">
          <a:xfrm>
            <a:off x="0" y="228123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8197" name="Object 5"/>
          <p:cNvGraphicFramePr>
            <a:graphicFrameLocks noChangeAspect="1"/>
          </p:cNvGraphicFramePr>
          <p:nvPr/>
        </p:nvGraphicFramePr>
        <p:xfrm>
          <a:off x="914400" y="2819400"/>
          <a:ext cx="7467600" cy="3514725"/>
        </p:xfrm>
        <a:graphic>
          <a:graphicData uri="http://schemas.openxmlformats.org/presentationml/2006/ole">
            <p:oleObj spid="_x0000_s8197" name="Visio" r:id="rId3" imgW="6224778" imgH="2603754" progId="Visio.Drawing.11">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8" name="Rectangle 12"/>
          <p:cNvSpPr>
            <a:spLocks noChangeArrowheads="1"/>
          </p:cNvSpPr>
          <p:nvPr/>
        </p:nvSpPr>
        <p:spPr bwMode="auto">
          <a:xfrm>
            <a:off x="685800" y="609600"/>
            <a:ext cx="7772400" cy="1143000"/>
          </a:xfrm>
          <a:prstGeom prst="rect">
            <a:avLst/>
          </a:prstGeom>
          <a:noFill/>
          <a:ln w="9525">
            <a:noFill/>
            <a:miter lim="800000"/>
            <a:headEnd/>
            <a:tailEnd/>
          </a:ln>
          <a:effectLst/>
        </p:spPr>
        <p:txBody>
          <a:bodyPr anchor="ctr"/>
          <a:lstStyle/>
          <a:p>
            <a:pPr algn="ctr"/>
            <a:r>
              <a:rPr lang="en-US" altLang="zh-TW" sz="4400">
                <a:solidFill>
                  <a:schemeClr val="tx2"/>
                </a:solidFill>
              </a:rPr>
              <a:t>Uniform Distribution Model</a:t>
            </a:r>
          </a:p>
        </p:txBody>
      </p:sp>
      <p:graphicFrame>
        <p:nvGraphicFramePr>
          <p:cNvPr id="9229" name="Object 13"/>
          <p:cNvGraphicFramePr>
            <a:graphicFrameLocks noChangeAspect="1"/>
          </p:cNvGraphicFramePr>
          <p:nvPr/>
        </p:nvGraphicFramePr>
        <p:xfrm>
          <a:off x="2700338" y="3500438"/>
          <a:ext cx="3602037" cy="515937"/>
        </p:xfrm>
        <a:graphic>
          <a:graphicData uri="http://schemas.openxmlformats.org/presentationml/2006/ole">
            <p:oleObj spid="_x0000_s9229" name="方程式" r:id="rId3" imgW="4520880" imgH="647640" progId="Equation.3">
              <p:embed/>
            </p:oleObj>
          </a:graphicData>
        </a:graphic>
      </p:graphicFrame>
      <p:sp>
        <p:nvSpPr>
          <p:cNvPr id="9230" name="Text Box 14"/>
          <p:cNvSpPr txBox="1">
            <a:spLocks noChangeArrowheads="1"/>
          </p:cNvSpPr>
          <p:nvPr/>
        </p:nvSpPr>
        <p:spPr bwMode="auto">
          <a:xfrm>
            <a:off x="-76200" y="1628775"/>
            <a:ext cx="9220200" cy="3743325"/>
          </a:xfrm>
          <a:prstGeom prst="rect">
            <a:avLst/>
          </a:prstGeom>
          <a:noFill/>
          <a:ln w="9525">
            <a:noFill/>
            <a:miter lim="800000"/>
            <a:headEnd/>
            <a:tailEnd/>
          </a:ln>
          <a:effectLst/>
        </p:spPr>
        <p:txBody>
          <a:bodyPr wrap="none">
            <a:spAutoFit/>
          </a:bodyPr>
          <a:lstStyle/>
          <a:p>
            <a:r>
              <a:rPr lang="en-US" altLang="zh-TW" sz="2400">
                <a:latin typeface="Times New Roman" pitchFamily="18" charset="0"/>
              </a:rPr>
              <a:t>Multicast (without any retransmission when packet is lost):</a:t>
            </a:r>
          </a:p>
          <a:p>
            <a:r>
              <a:rPr lang="en-US" altLang="zh-TW" sz="2400">
                <a:latin typeface="Times New Roman" pitchFamily="18" charset="0"/>
              </a:rPr>
              <a:t>	                        Packet Loss Rate = P</a:t>
            </a:r>
            <a:r>
              <a:rPr lang="en-US" altLang="zh-TW" sz="2400" baseline="-25000">
                <a:latin typeface="Times New Roman" pitchFamily="18" charset="0"/>
              </a:rPr>
              <a:t>G</a:t>
            </a:r>
          </a:p>
          <a:p>
            <a:endParaRPr lang="en-US" altLang="zh-TW" sz="2400">
              <a:latin typeface="Times New Roman" pitchFamily="18" charset="0"/>
            </a:endParaRPr>
          </a:p>
          <a:p>
            <a:r>
              <a:rPr lang="en-US" altLang="zh-TW" sz="2400">
                <a:latin typeface="Times New Roman" pitchFamily="18" charset="0"/>
              </a:rPr>
              <a:t>Unicast:</a:t>
            </a:r>
          </a:p>
          <a:p>
            <a:r>
              <a:rPr lang="en-US" altLang="zh-TW" sz="2400">
                <a:latin typeface="Times New Roman" pitchFamily="18" charset="0"/>
              </a:rPr>
              <a:t>The perceived correct rate at transport protocol is </a:t>
            </a:r>
          </a:p>
          <a:p>
            <a:endParaRPr lang="en-US" altLang="zh-TW" sz="2400">
              <a:latin typeface="Times New Roman" pitchFamily="18" charset="0"/>
            </a:endParaRPr>
          </a:p>
          <a:p>
            <a:endParaRPr lang="en-US" altLang="zh-TW" sz="2400">
              <a:latin typeface="Times New Roman" pitchFamily="18" charset="0"/>
            </a:endParaRPr>
          </a:p>
          <a:p>
            <a:r>
              <a:rPr lang="en-US" altLang="zh-TW" sz="2400">
                <a:latin typeface="Times New Roman" pitchFamily="18" charset="0"/>
              </a:rPr>
              <a:t>where N is the maximum number of retransmission at MAC (DCF mode) </a:t>
            </a:r>
          </a:p>
          <a:p>
            <a:r>
              <a:rPr lang="en-US" altLang="zh-TW" sz="2400">
                <a:latin typeface="Times New Roman" pitchFamily="18" charset="0"/>
              </a:rPr>
              <a:t>and </a:t>
            </a:r>
            <a:r>
              <a:rPr lang="en-US" altLang="zh-TW" sz="2400" i="1">
                <a:latin typeface="Times New Roman" pitchFamily="18" charset="0"/>
              </a:rPr>
              <a:t>p</a:t>
            </a:r>
            <a:r>
              <a:rPr lang="en-US" altLang="zh-TW" sz="2400">
                <a:latin typeface="Times New Roman" pitchFamily="18" charset="0"/>
              </a:rPr>
              <a:t> is packet loss rate at physical layer. Consequently, the perceived </a:t>
            </a:r>
          </a:p>
          <a:p>
            <a:r>
              <a:rPr lang="en-US" altLang="zh-TW" sz="2400">
                <a:latin typeface="Times New Roman" pitchFamily="18" charset="0"/>
              </a:rPr>
              <a:t>lost rate at transport protocol is</a:t>
            </a:r>
          </a:p>
        </p:txBody>
      </p:sp>
      <p:graphicFrame>
        <p:nvGraphicFramePr>
          <p:cNvPr id="9231" name="Object 15"/>
          <p:cNvGraphicFramePr>
            <a:graphicFrameLocks noChangeAspect="1"/>
          </p:cNvGraphicFramePr>
          <p:nvPr>
            <p:ph sz="half" idx="2"/>
          </p:nvPr>
        </p:nvGraphicFramePr>
        <p:xfrm>
          <a:off x="3419475" y="5445125"/>
          <a:ext cx="1409700" cy="469900"/>
        </p:xfrm>
        <a:graphic>
          <a:graphicData uri="http://schemas.openxmlformats.org/presentationml/2006/ole">
            <p:oleObj spid="_x0000_s9231" name="方程式" r:id="rId4" imgW="1409400" imgH="469800"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ChangeArrowheads="1"/>
          </p:cNvSpPr>
          <p:nvPr/>
        </p:nvSpPr>
        <p:spPr bwMode="auto">
          <a:xfrm>
            <a:off x="685800" y="609600"/>
            <a:ext cx="7772400" cy="1143000"/>
          </a:xfrm>
          <a:prstGeom prst="rect">
            <a:avLst/>
          </a:prstGeom>
          <a:noFill/>
          <a:ln w="9525">
            <a:noFill/>
            <a:miter lim="800000"/>
            <a:headEnd/>
            <a:tailEnd/>
          </a:ln>
          <a:effectLst/>
        </p:spPr>
        <p:txBody>
          <a:bodyPr anchor="ctr"/>
          <a:lstStyle/>
          <a:p>
            <a:pPr algn="ctr"/>
            <a:r>
              <a:rPr lang="en-US" altLang="zh-TW" sz="4400">
                <a:solidFill>
                  <a:schemeClr val="tx2"/>
                </a:solidFill>
              </a:rPr>
              <a:t>Gilbert-Elliott (GE) model</a:t>
            </a:r>
          </a:p>
        </p:txBody>
      </p:sp>
      <p:graphicFrame>
        <p:nvGraphicFramePr>
          <p:cNvPr id="12293" name="Object 5"/>
          <p:cNvGraphicFramePr>
            <a:graphicFrameLocks noChangeAspect="1"/>
          </p:cNvGraphicFramePr>
          <p:nvPr/>
        </p:nvGraphicFramePr>
        <p:xfrm>
          <a:off x="5807075" y="5661025"/>
          <a:ext cx="2565400" cy="444500"/>
        </p:xfrm>
        <a:graphic>
          <a:graphicData uri="http://schemas.openxmlformats.org/presentationml/2006/ole">
            <p:oleObj spid="_x0000_s12293" name="方程式" r:id="rId3" imgW="2565360" imgH="444240" progId="Equation.3">
              <p:embed/>
            </p:oleObj>
          </a:graphicData>
        </a:graphic>
      </p:graphicFrame>
      <p:graphicFrame>
        <p:nvGraphicFramePr>
          <p:cNvPr id="12294" name="Object 6"/>
          <p:cNvGraphicFramePr>
            <a:graphicFrameLocks noChangeAspect="1"/>
          </p:cNvGraphicFramePr>
          <p:nvPr/>
        </p:nvGraphicFramePr>
        <p:xfrm>
          <a:off x="0" y="5842000"/>
          <a:ext cx="2425700" cy="1016000"/>
        </p:xfrm>
        <a:graphic>
          <a:graphicData uri="http://schemas.openxmlformats.org/presentationml/2006/ole">
            <p:oleObj spid="_x0000_s12294" name="方程式" r:id="rId4" imgW="2425680" imgH="1015920" progId="Equation.3">
              <p:embed/>
            </p:oleObj>
          </a:graphicData>
        </a:graphic>
      </p:graphicFrame>
      <p:sp>
        <p:nvSpPr>
          <p:cNvPr id="12295" name="Rectangle 7"/>
          <p:cNvSpPr>
            <a:spLocks noChangeArrowheads="1"/>
          </p:cNvSpPr>
          <p:nvPr/>
        </p:nvSpPr>
        <p:spPr bwMode="auto">
          <a:xfrm>
            <a:off x="0" y="228600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12296" name="Object 8"/>
          <p:cNvGraphicFramePr>
            <a:graphicFrameLocks noChangeAspect="1"/>
          </p:cNvGraphicFramePr>
          <p:nvPr/>
        </p:nvGraphicFramePr>
        <p:xfrm>
          <a:off x="1258888" y="1484313"/>
          <a:ext cx="6696075" cy="2663825"/>
        </p:xfrm>
        <a:graphic>
          <a:graphicData uri="http://schemas.openxmlformats.org/presentationml/2006/ole">
            <p:oleObj spid="_x0000_s12296" name="Visio" r:id="rId5" imgW="4431030" imgH="3337560" progId="Visio.Drawing.11">
              <p:embed/>
            </p:oleObj>
          </a:graphicData>
        </a:graphic>
      </p:graphicFrame>
      <p:sp>
        <p:nvSpPr>
          <p:cNvPr id="12297" name="Text Box 9"/>
          <p:cNvSpPr txBox="1">
            <a:spLocks noChangeArrowheads="1"/>
          </p:cNvSpPr>
          <p:nvPr/>
        </p:nvSpPr>
        <p:spPr bwMode="auto">
          <a:xfrm>
            <a:off x="0" y="4508500"/>
            <a:ext cx="9123363" cy="1311275"/>
          </a:xfrm>
          <a:prstGeom prst="rect">
            <a:avLst/>
          </a:prstGeom>
          <a:noFill/>
          <a:ln w="9525">
            <a:noFill/>
            <a:miter lim="800000"/>
            <a:headEnd/>
            <a:tailEnd/>
          </a:ln>
          <a:effectLst/>
        </p:spPr>
        <p:txBody>
          <a:bodyPr wrap="none">
            <a:spAutoFit/>
          </a:bodyPr>
          <a:lstStyle/>
          <a:p>
            <a:r>
              <a:rPr lang="en-US" altLang="zh-TW" sz="2000">
                <a:latin typeface="Times New Roman" pitchFamily="18" charset="0"/>
              </a:rPr>
              <a:t>In the </a:t>
            </a:r>
            <a:r>
              <a:rPr lang="en-US" altLang="zh-TW" sz="2000">
                <a:latin typeface="Arial"/>
              </a:rPr>
              <a:t>“</a:t>
            </a:r>
            <a:r>
              <a:rPr lang="en-US" altLang="zh-TW" sz="2000">
                <a:latin typeface="Times New Roman" pitchFamily="18" charset="0"/>
              </a:rPr>
              <a:t>good</a:t>
            </a:r>
            <a:r>
              <a:rPr lang="en-US" altLang="zh-TW" sz="2000">
                <a:latin typeface="Arial"/>
              </a:rPr>
              <a:t>”</a:t>
            </a:r>
            <a:r>
              <a:rPr lang="en-US" altLang="zh-TW" sz="2000">
                <a:latin typeface="Times New Roman" pitchFamily="18" charset="0"/>
              </a:rPr>
              <a:t> state (</a:t>
            </a:r>
            <a:r>
              <a:rPr lang="en-US" altLang="zh-TW" sz="2000" i="1">
                <a:latin typeface="Times New Roman" pitchFamily="18" charset="0"/>
              </a:rPr>
              <a:t>G</a:t>
            </a:r>
            <a:r>
              <a:rPr lang="en-US" altLang="zh-TW" sz="2000">
                <a:latin typeface="Times New Roman" pitchFamily="18" charset="0"/>
              </a:rPr>
              <a:t>) losses occur with low probability  P</a:t>
            </a:r>
            <a:r>
              <a:rPr lang="en-US" altLang="zh-TW" sz="2000" baseline="-25000">
                <a:latin typeface="Times New Roman" pitchFamily="18" charset="0"/>
              </a:rPr>
              <a:t>G</a:t>
            </a:r>
            <a:r>
              <a:rPr lang="en-US" altLang="zh-TW" sz="2000">
                <a:latin typeface="Times New Roman" pitchFamily="18" charset="0"/>
              </a:rPr>
              <a:t> while in the </a:t>
            </a:r>
            <a:r>
              <a:rPr lang="en-US" altLang="zh-TW" sz="2000">
                <a:latin typeface="Arial"/>
              </a:rPr>
              <a:t>“</a:t>
            </a:r>
            <a:r>
              <a:rPr lang="en-US" altLang="zh-TW" sz="2000">
                <a:latin typeface="Times New Roman" pitchFamily="18" charset="0"/>
              </a:rPr>
              <a:t>bad</a:t>
            </a:r>
            <a:r>
              <a:rPr lang="en-US" altLang="zh-TW" sz="2000">
                <a:latin typeface="Arial"/>
              </a:rPr>
              <a:t>”</a:t>
            </a:r>
            <a:r>
              <a:rPr lang="en-US" altLang="zh-TW" sz="2000">
                <a:latin typeface="Times New Roman" pitchFamily="18" charset="0"/>
              </a:rPr>
              <a:t> state (</a:t>
            </a:r>
            <a:r>
              <a:rPr lang="en-US" altLang="zh-TW" sz="2000" i="1">
                <a:latin typeface="Times New Roman" pitchFamily="18" charset="0"/>
              </a:rPr>
              <a:t>B</a:t>
            </a:r>
            <a:r>
              <a:rPr lang="en-US" altLang="zh-TW" sz="2000">
                <a:latin typeface="Times New Roman" pitchFamily="18" charset="0"/>
              </a:rPr>
              <a:t>) </a:t>
            </a:r>
          </a:p>
          <a:p>
            <a:r>
              <a:rPr lang="en-US" altLang="zh-TW" sz="2000">
                <a:latin typeface="Times New Roman" pitchFamily="18" charset="0"/>
              </a:rPr>
              <a:t>they happen with high probability P</a:t>
            </a:r>
            <a:r>
              <a:rPr lang="en-US" altLang="zh-TW" sz="2000" baseline="-25000">
                <a:latin typeface="Times New Roman" pitchFamily="18" charset="0"/>
              </a:rPr>
              <a:t>B</a:t>
            </a:r>
            <a:r>
              <a:rPr lang="en-US" altLang="zh-TW" sz="2000">
                <a:latin typeface="Times New Roman" pitchFamily="18" charset="0"/>
              </a:rPr>
              <a:t>. The steady state probabilities of being in states </a:t>
            </a:r>
            <a:r>
              <a:rPr lang="en-US" altLang="zh-TW" sz="2000" i="1">
                <a:latin typeface="Times New Roman" pitchFamily="18" charset="0"/>
              </a:rPr>
              <a:t>G</a:t>
            </a:r>
            <a:r>
              <a:rPr lang="en-US" altLang="zh-TW" sz="2000">
                <a:latin typeface="Times New Roman" pitchFamily="18" charset="0"/>
              </a:rPr>
              <a:t> </a:t>
            </a:r>
          </a:p>
          <a:p>
            <a:r>
              <a:rPr lang="en-US" altLang="zh-TW" sz="2000">
                <a:latin typeface="Times New Roman" pitchFamily="18" charset="0"/>
              </a:rPr>
              <a:t>and </a:t>
            </a:r>
            <a:r>
              <a:rPr lang="en-US" altLang="zh-TW" sz="2000" i="1">
                <a:latin typeface="Times New Roman" pitchFamily="18" charset="0"/>
              </a:rPr>
              <a:t>B</a:t>
            </a:r>
            <a:r>
              <a:rPr lang="en-US" altLang="zh-TW" sz="2000">
                <a:latin typeface="Times New Roman" pitchFamily="18" charset="0"/>
              </a:rPr>
              <a:t> are  and , respectively. The average packet loss rate produced by the Gilbert </a:t>
            </a:r>
          </a:p>
          <a:p>
            <a:r>
              <a:rPr lang="en-US" altLang="zh-TW" sz="2000">
                <a:latin typeface="Times New Roman" pitchFamily="18" charset="0"/>
              </a:rPr>
              <a:t>channel is </a:t>
            </a:r>
          </a:p>
        </p:txBody>
      </p:sp>
      <p:graphicFrame>
        <p:nvGraphicFramePr>
          <p:cNvPr id="12298" name="Object 10"/>
          <p:cNvGraphicFramePr>
            <a:graphicFrameLocks noChangeAspect="1"/>
          </p:cNvGraphicFramePr>
          <p:nvPr/>
        </p:nvGraphicFramePr>
        <p:xfrm>
          <a:off x="2484438" y="5842000"/>
          <a:ext cx="2438400" cy="1016000"/>
        </p:xfrm>
        <a:graphic>
          <a:graphicData uri="http://schemas.openxmlformats.org/presentationml/2006/ole">
            <p:oleObj spid="_x0000_s12298" name="方程式" r:id="rId6" imgW="2438280" imgH="1015920" progId="Equation.3">
              <p:embed/>
            </p:oleObj>
          </a:graphicData>
        </a:graphic>
      </p:graphicFrame>
      <p:sp>
        <p:nvSpPr>
          <p:cNvPr id="12299" name="Line 11"/>
          <p:cNvSpPr>
            <a:spLocks noChangeShapeType="1"/>
          </p:cNvSpPr>
          <p:nvPr/>
        </p:nvSpPr>
        <p:spPr bwMode="auto">
          <a:xfrm flipH="1" flipV="1">
            <a:off x="1116013" y="5373688"/>
            <a:ext cx="287337" cy="576262"/>
          </a:xfrm>
          <a:prstGeom prst="line">
            <a:avLst/>
          </a:prstGeom>
          <a:noFill/>
          <a:ln w="9525">
            <a:solidFill>
              <a:schemeClr val="tx1"/>
            </a:solidFill>
            <a:round/>
            <a:headEnd/>
            <a:tailEnd type="triangle" w="med" len="med"/>
          </a:ln>
          <a:effectLst/>
        </p:spPr>
        <p:txBody>
          <a:bodyPr/>
          <a:lstStyle/>
          <a:p>
            <a:endParaRPr lang="en-US"/>
          </a:p>
        </p:txBody>
      </p:sp>
      <p:sp>
        <p:nvSpPr>
          <p:cNvPr id="12300" name="Line 12"/>
          <p:cNvSpPr>
            <a:spLocks noChangeShapeType="1"/>
          </p:cNvSpPr>
          <p:nvPr/>
        </p:nvSpPr>
        <p:spPr bwMode="auto">
          <a:xfrm flipH="1" flipV="1">
            <a:off x="1692275" y="5373688"/>
            <a:ext cx="1655763" cy="576262"/>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bsc"/>
          <p:cNvPicPr>
            <a:picLocks noChangeAspect="1" noChangeArrowheads="1"/>
          </p:cNvPicPr>
          <p:nvPr/>
        </p:nvPicPr>
        <p:blipFill>
          <a:blip r:embed="rId2"/>
          <a:srcRect/>
          <a:stretch>
            <a:fillRect/>
          </a:stretch>
        </p:blipFill>
        <p:spPr bwMode="auto">
          <a:xfrm>
            <a:off x="0" y="0"/>
            <a:ext cx="7596188" cy="3009900"/>
          </a:xfrm>
          <a:prstGeom prst="rect">
            <a:avLst/>
          </a:prstGeom>
          <a:noFill/>
        </p:spPr>
      </p:pic>
      <p:pic>
        <p:nvPicPr>
          <p:cNvPr id="13317" name="Picture 5" descr="ge"/>
          <p:cNvPicPr>
            <a:picLocks noChangeAspect="1" noChangeArrowheads="1"/>
          </p:cNvPicPr>
          <p:nvPr/>
        </p:nvPicPr>
        <p:blipFill>
          <a:blip r:embed="rId3"/>
          <a:srcRect/>
          <a:stretch>
            <a:fillRect/>
          </a:stretch>
        </p:blipFill>
        <p:spPr bwMode="auto">
          <a:xfrm>
            <a:off x="0" y="3141663"/>
            <a:ext cx="7561263" cy="3436937"/>
          </a:xfrm>
          <a:prstGeom prst="rect">
            <a:avLst/>
          </a:prstGeom>
          <a:noFill/>
        </p:spPr>
      </p:pic>
      <p:sp>
        <p:nvSpPr>
          <p:cNvPr id="13318" name="Text Box 6"/>
          <p:cNvSpPr txBox="1">
            <a:spLocks noChangeArrowheads="1"/>
          </p:cNvSpPr>
          <p:nvPr/>
        </p:nvSpPr>
        <p:spPr bwMode="auto">
          <a:xfrm>
            <a:off x="7648575" y="1144588"/>
            <a:ext cx="1233488" cy="822325"/>
          </a:xfrm>
          <a:prstGeom prst="rect">
            <a:avLst/>
          </a:prstGeom>
          <a:noFill/>
          <a:ln w="9525">
            <a:noFill/>
            <a:miter lim="800000"/>
            <a:headEnd/>
            <a:tailEnd/>
          </a:ln>
          <a:effectLst/>
        </p:spPr>
        <p:txBody>
          <a:bodyPr wrap="none">
            <a:spAutoFit/>
          </a:bodyPr>
          <a:lstStyle/>
          <a:p>
            <a:r>
              <a:rPr lang="en-US" altLang="zh-TW" sz="2400">
                <a:latin typeface="Times New Roman" pitchFamily="18" charset="0"/>
              </a:rPr>
              <a:t>Uniform</a:t>
            </a:r>
          </a:p>
          <a:p>
            <a:r>
              <a:rPr lang="en-US" altLang="zh-TW" sz="2400">
                <a:latin typeface="Times New Roman" pitchFamily="18" charset="0"/>
              </a:rPr>
              <a:t>P~0.2</a:t>
            </a:r>
          </a:p>
        </p:txBody>
      </p:sp>
      <p:sp>
        <p:nvSpPr>
          <p:cNvPr id="13319" name="Text Box 7"/>
          <p:cNvSpPr txBox="1">
            <a:spLocks noChangeArrowheads="1"/>
          </p:cNvSpPr>
          <p:nvPr/>
        </p:nvSpPr>
        <p:spPr bwMode="auto">
          <a:xfrm>
            <a:off x="7524750" y="4221163"/>
            <a:ext cx="1427163" cy="822325"/>
          </a:xfrm>
          <a:prstGeom prst="rect">
            <a:avLst/>
          </a:prstGeom>
          <a:noFill/>
          <a:ln w="9525">
            <a:noFill/>
            <a:miter lim="800000"/>
            <a:headEnd/>
            <a:tailEnd/>
          </a:ln>
          <a:effectLst/>
        </p:spPr>
        <p:txBody>
          <a:bodyPr wrap="none">
            <a:spAutoFit/>
          </a:bodyPr>
          <a:lstStyle/>
          <a:p>
            <a:r>
              <a:rPr lang="en-US" altLang="zh-TW" sz="2400">
                <a:latin typeface="Times New Roman" pitchFamily="18" charset="0"/>
              </a:rPr>
              <a:t>GE model</a:t>
            </a:r>
          </a:p>
          <a:p>
            <a:r>
              <a:rPr lang="en-US" altLang="zh-TW" sz="2400">
                <a:latin typeface="Times New Roman" pitchFamily="18" charset="0"/>
              </a:rPr>
              <a:t>P~0.22</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tLang="zh-TW"/>
              <a:t>Simulation Topology</a:t>
            </a:r>
          </a:p>
        </p:txBody>
      </p:sp>
      <p:sp>
        <p:nvSpPr>
          <p:cNvPr id="14339" name="Rectangle 3"/>
          <p:cNvSpPr>
            <a:spLocks noChangeArrowheads="1"/>
          </p:cNvSpPr>
          <p:nvPr/>
        </p:nvSpPr>
        <p:spPr bwMode="auto">
          <a:xfrm>
            <a:off x="0" y="2957513"/>
            <a:ext cx="9144000" cy="0"/>
          </a:xfrm>
          <a:prstGeom prst="rect">
            <a:avLst/>
          </a:prstGeom>
          <a:noFill/>
          <a:ln w="9525">
            <a:noFill/>
            <a:miter lim="800000"/>
            <a:headEnd/>
            <a:tailEnd/>
          </a:ln>
          <a:effectLst/>
        </p:spPr>
        <p:txBody>
          <a:bodyPr wrap="none" anchor="ctr">
            <a:spAutoFit/>
          </a:bodyPr>
          <a:lstStyle/>
          <a:p>
            <a:endParaRPr lang="en-US"/>
          </a:p>
        </p:txBody>
      </p:sp>
      <p:sp>
        <p:nvSpPr>
          <p:cNvPr id="14340" name="Oval 4"/>
          <p:cNvSpPr>
            <a:spLocks noChangeArrowheads="1"/>
          </p:cNvSpPr>
          <p:nvPr/>
        </p:nvSpPr>
        <p:spPr bwMode="auto">
          <a:xfrm>
            <a:off x="1258888" y="2997200"/>
            <a:ext cx="1223962" cy="1152525"/>
          </a:xfrm>
          <a:prstGeom prst="ellipse">
            <a:avLst/>
          </a:prstGeom>
          <a:solidFill>
            <a:schemeClr val="accent1"/>
          </a:solidFill>
          <a:ln w="9525">
            <a:solidFill>
              <a:schemeClr val="tx1"/>
            </a:solidFill>
            <a:round/>
            <a:headEnd/>
            <a:tailEnd/>
          </a:ln>
          <a:effectLst/>
        </p:spPr>
        <p:txBody>
          <a:bodyPr wrap="none" anchor="ctr"/>
          <a:lstStyle/>
          <a:p>
            <a:pPr algn="ctr"/>
            <a:r>
              <a:rPr lang="en-US" altLang="zh-TW">
                <a:latin typeface="Times New Roman" pitchFamily="18" charset="0"/>
              </a:rPr>
              <a:t>W(0)</a:t>
            </a:r>
          </a:p>
        </p:txBody>
      </p:sp>
      <p:sp>
        <p:nvSpPr>
          <p:cNvPr id="14341" name="Oval 5"/>
          <p:cNvSpPr>
            <a:spLocks noChangeArrowheads="1"/>
          </p:cNvSpPr>
          <p:nvPr/>
        </p:nvSpPr>
        <p:spPr bwMode="auto">
          <a:xfrm>
            <a:off x="4067175" y="2997200"/>
            <a:ext cx="1223963" cy="1152525"/>
          </a:xfrm>
          <a:prstGeom prst="ellipse">
            <a:avLst/>
          </a:prstGeom>
          <a:solidFill>
            <a:schemeClr val="accent1"/>
          </a:solidFill>
          <a:ln w="9525">
            <a:solidFill>
              <a:schemeClr val="tx1"/>
            </a:solidFill>
            <a:round/>
            <a:headEnd/>
            <a:tailEnd/>
          </a:ln>
          <a:effectLst/>
        </p:spPr>
        <p:txBody>
          <a:bodyPr wrap="none" anchor="ctr"/>
          <a:lstStyle/>
          <a:p>
            <a:pPr algn="ctr"/>
            <a:r>
              <a:rPr lang="en-US" altLang="zh-TW">
                <a:latin typeface="Times New Roman" pitchFamily="18" charset="0"/>
              </a:rPr>
              <a:t>HA</a:t>
            </a:r>
          </a:p>
          <a:p>
            <a:pPr algn="ctr"/>
            <a:r>
              <a:rPr lang="en-US" altLang="zh-TW">
                <a:latin typeface="Times New Roman" pitchFamily="18" charset="0"/>
              </a:rPr>
              <a:t>(base station)</a:t>
            </a:r>
          </a:p>
        </p:txBody>
      </p:sp>
      <p:sp>
        <p:nvSpPr>
          <p:cNvPr id="14342" name="Oval 6"/>
          <p:cNvSpPr>
            <a:spLocks noChangeArrowheads="1"/>
          </p:cNvSpPr>
          <p:nvPr/>
        </p:nvSpPr>
        <p:spPr bwMode="auto">
          <a:xfrm>
            <a:off x="6732588" y="2924175"/>
            <a:ext cx="1223962" cy="1152525"/>
          </a:xfrm>
          <a:prstGeom prst="ellipse">
            <a:avLst/>
          </a:prstGeom>
          <a:solidFill>
            <a:schemeClr val="accent1"/>
          </a:solidFill>
          <a:ln w="9525">
            <a:solidFill>
              <a:schemeClr val="tx1"/>
            </a:solidFill>
            <a:round/>
            <a:headEnd/>
            <a:tailEnd/>
          </a:ln>
          <a:effectLst/>
        </p:spPr>
        <p:txBody>
          <a:bodyPr wrap="none" anchor="ctr"/>
          <a:lstStyle/>
          <a:p>
            <a:pPr algn="ctr"/>
            <a:r>
              <a:rPr lang="en-US" altLang="zh-TW">
                <a:latin typeface="Times New Roman" pitchFamily="18" charset="0"/>
              </a:rPr>
              <a:t>MH</a:t>
            </a:r>
          </a:p>
        </p:txBody>
      </p:sp>
      <p:sp>
        <p:nvSpPr>
          <p:cNvPr id="14343" name="Line 7"/>
          <p:cNvSpPr>
            <a:spLocks noChangeShapeType="1"/>
          </p:cNvSpPr>
          <p:nvPr/>
        </p:nvSpPr>
        <p:spPr bwMode="auto">
          <a:xfrm>
            <a:off x="2484438" y="3573463"/>
            <a:ext cx="1582737" cy="0"/>
          </a:xfrm>
          <a:prstGeom prst="line">
            <a:avLst/>
          </a:prstGeom>
          <a:noFill/>
          <a:ln w="57150">
            <a:solidFill>
              <a:schemeClr val="tx1"/>
            </a:solidFill>
            <a:round/>
            <a:headEnd/>
            <a:tailEnd/>
          </a:ln>
          <a:effectLst/>
        </p:spPr>
        <p:txBody>
          <a:bodyPr/>
          <a:lstStyle/>
          <a:p>
            <a:endParaRPr lang="en-US"/>
          </a:p>
        </p:txBody>
      </p:sp>
      <p:sp>
        <p:nvSpPr>
          <p:cNvPr id="14344" name="Text Box 8"/>
          <p:cNvSpPr txBox="1">
            <a:spLocks noChangeArrowheads="1"/>
          </p:cNvSpPr>
          <p:nvPr/>
        </p:nvSpPr>
        <p:spPr bwMode="auto">
          <a:xfrm>
            <a:off x="2484438" y="2925763"/>
            <a:ext cx="1543050" cy="366712"/>
          </a:xfrm>
          <a:prstGeom prst="rect">
            <a:avLst/>
          </a:prstGeom>
          <a:noFill/>
          <a:ln w="9525">
            <a:noFill/>
            <a:miter lim="800000"/>
            <a:headEnd/>
            <a:tailEnd/>
          </a:ln>
          <a:effectLst/>
        </p:spPr>
        <p:txBody>
          <a:bodyPr wrap="none">
            <a:spAutoFit/>
          </a:bodyPr>
          <a:lstStyle/>
          <a:p>
            <a:r>
              <a:rPr lang="en-US" altLang="zh-TW">
                <a:latin typeface="Times New Roman" pitchFamily="18" charset="0"/>
              </a:rPr>
              <a:t>10Mbps, 10ms</a:t>
            </a:r>
          </a:p>
        </p:txBody>
      </p:sp>
      <p:sp>
        <p:nvSpPr>
          <p:cNvPr id="14345" name="Text Box 9"/>
          <p:cNvSpPr txBox="1">
            <a:spLocks noChangeArrowheads="1"/>
          </p:cNvSpPr>
          <p:nvPr/>
        </p:nvSpPr>
        <p:spPr bwMode="auto">
          <a:xfrm>
            <a:off x="5487988" y="2657475"/>
            <a:ext cx="1022350" cy="457200"/>
          </a:xfrm>
          <a:prstGeom prst="rect">
            <a:avLst/>
          </a:prstGeom>
          <a:noFill/>
          <a:ln w="9525">
            <a:noFill/>
            <a:miter lim="800000"/>
            <a:headEnd/>
            <a:tailEnd/>
          </a:ln>
          <a:effectLst/>
        </p:spPr>
        <p:txBody>
          <a:bodyPr wrap="none">
            <a:spAutoFit/>
          </a:bodyPr>
          <a:lstStyle/>
          <a:p>
            <a:r>
              <a:rPr lang="en-US" altLang="zh-TW" sz="2400">
                <a:latin typeface="Times New Roman" pitchFamily="18" charset="0"/>
              </a:rPr>
              <a:t>802.11</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0" y="0"/>
            <a:ext cx="9144000" cy="6858000"/>
          </a:xfrm>
        </p:spPr>
        <p:txBody>
          <a:bodyPr/>
          <a:lstStyle/>
          <a:p>
            <a:pPr>
              <a:lnSpc>
                <a:spcPct val="80000"/>
              </a:lnSpc>
              <a:buFontTx/>
              <a:buNone/>
            </a:pPr>
            <a:r>
              <a:rPr lang="en-US" altLang="zh-TW" sz="1600"/>
              <a:t>#</a:t>
            </a:r>
            <a:r>
              <a:rPr lang="zh-TW" altLang="en-US" sz="1600"/>
              <a:t>設定模擬結束時間</a:t>
            </a:r>
          </a:p>
          <a:p>
            <a:pPr>
              <a:lnSpc>
                <a:spcPct val="80000"/>
              </a:lnSpc>
              <a:buFontTx/>
              <a:buNone/>
            </a:pPr>
            <a:r>
              <a:rPr lang="en-US" altLang="zh-TW" sz="1600"/>
              <a:t>set opt(stop) 250</a:t>
            </a:r>
          </a:p>
          <a:p>
            <a:pPr>
              <a:lnSpc>
                <a:spcPct val="80000"/>
              </a:lnSpc>
              <a:buFontTx/>
              <a:buNone/>
            </a:pPr>
            <a:endParaRPr lang="en-US" altLang="zh-TW" sz="1600"/>
          </a:p>
          <a:p>
            <a:pPr>
              <a:lnSpc>
                <a:spcPct val="80000"/>
              </a:lnSpc>
              <a:buFontTx/>
              <a:buNone/>
            </a:pPr>
            <a:r>
              <a:rPr lang="en-US" altLang="zh-TW" sz="1600"/>
              <a:t>#</a:t>
            </a:r>
            <a:r>
              <a:rPr lang="zh-TW" altLang="en-US" sz="1600"/>
              <a:t>設定</a:t>
            </a:r>
            <a:r>
              <a:rPr lang="en-US" altLang="zh-TW" sz="1600"/>
              <a:t>base station</a:t>
            </a:r>
            <a:r>
              <a:rPr lang="zh-TW" altLang="en-US" sz="1600"/>
              <a:t>的數目</a:t>
            </a:r>
          </a:p>
          <a:p>
            <a:pPr>
              <a:lnSpc>
                <a:spcPct val="80000"/>
              </a:lnSpc>
              <a:buFontTx/>
              <a:buNone/>
            </a:pPr>
            <a:endParaRPr lang="zh-TW" altLang="en-US" sz="1600"/>
          </a:p>
          <a:p>
            <a:pPr>
              <a:lnSpc>
                <a:spcPct val="80000"/>
              </a:lnSpc>
              <a:buFontTx/>
              <a:buNone/>
            </a:pPr>
            <a:r>
              <a:rPr lang="en-US" altLang="zh-TW" sz="1600"/>
              <a:t>set opt(num_FA) 1</a:t>
            </a:r>
          </a:p>
          <a:p>
            <a:pPr>
              <a:lnSpc>
                <a:spcPct val="80000"/>
              </a:lnSpc>
              <a:buFontTx/>
              <a:buNone/>
            </a:pPr>
            <a:endParaRPr lang="en-US" altLang="zh-TW" sz="1600"/>
          </a:p>
          <a:p>
            <a:pPr>
              <a:lnSpc>
                <a:spcPct val="80000"/>
              </a:lnSpc>
              <a:buFontTx/>
              <a:buNone/>
            </a:pPr>
            <a:r>
              <a:rPr lang="en-US" altLang="zh-TW" sz="1600"/>
              <a:t>#</a:t>
            </a:r>
            <a:r>
              <a:rPr lang="zh-TW" altLang="en-US" sz="1600"/>
              <a:t>讀取使用者設定的參數</a:t>
            </a:r>
          </a:p>
          <a:p>
            <a:pPr>
              <a:lnSpc>
                <a:spcPct val="80000"/>
              </a:lnSpc>
              <a:buFontTx/>
              <a:buNone/>
            </a:pPr>
            <a:r>
              <a:rPr lang="en-US" altLang="zh-TW" sz="1600"/>
              <a:t>proc getopt {argc argv} {</a:t>
            </a:r>
          </a:p>
          <a:p>
            <a:pPr>
              <a:lnSpc>
                <a:spcPct val="80000"/>
              </a:lnSpc>
              <a:buFontTx/>
              <a:buNone/>
            </a:pPr>
            <a:r>
              <a:rPr lang="en-US" altLang="zh-TW" sz="1600"/>
              <a:t>	global opt</a:t>
            </a:r>
          </a:p>
          <a:p>
            <a:pPr>
              <a:lnSpc>
                <a:spcPct val="80000"/>
              </a:lnSpc>
              <a:buFontTx/>
              <a:buNone/>
            </a:pPr>
            <a:r>
              <a:rPr lang="en-US" altLang="zh-TW" sz="1600"/>
              <a:t>        lappend optlist nn</a:t>
            </a:r>
          </a:p>
          <a:p>
            <a:pPr>
              <a:lnSpc>
                <a:spcPct val="80000"/>
              </a:lnSpc>
              <a:buFontTx/>
              <a:buNone/>
            </a:pPr>
            <a:r>
              <a:rPr lang="en-US" altLang="zh-TW" sz="1600"/>
              <a:t>        for {set i 0} {$i &lt; $argc} {incr i} {</a:t>
            </a:r>
          </a:p>
          <a:p>
            <a:pPr>
              <a:lnSpc>
                <a:spcPct val="80000"/>
              </a:lnSpc>
              <a:buFontTx/>
              <a:buNone/>
            </a:pPr>
            <a:r>
              <a:rPr lang="en-US" altLang="zh-TW" sz="1600"/>
              <a:t>		set opt($i) [lindex $argv $i]</a:t>
            </a:r>
          </a:p>
          <a:p>
            <a:pPr>
              <a:lnSpc>
                <a:spcPct val="80000"/>
              </a:lnSpc>
              <a:buFontTx/>
              <a:buNone/>
            </a:pPr>
            <a:r>
              <a:rPr lang="en-US" altLang="zh-TW" sz="1600"/>
              <a:t>	}</a:t>
            </a:r>
          </a:p>
          <a:p>
            <a:pPr>
              <a:lnSpc>
                <a:spcPct val="80000"/>
              </a:lnSpc>
              <a:buFontTx/>
              <a:buNone/>
            </a:pPr>
            <a:r>
              <a:rPr lang="en-US" altLang="zh-TW" sz="1600"/>
              <a:t>}</a:t>
            </a:r>
          </a:p>
          <a:p>
            <a:pPr>
              <a:lnSpc>
                <a:spcPct val="80000"/>
              </a:lnSpc>
              <a:buFontTx/>
              <a:buNone/>
            </a:pPr>
            <a:endParaRPr lang="en-US" altLang="zh-TW" sz="1600"/>
          </a:p>
          <a:p>
            <a:pPr>
              <a:lnSpc>
                <a:spcPct val="80000"/>
              </a:lnSpc>
              <a:buFontTx/>
              <a:buNone/>
            </a:pPr>
            <a:r>
              <a:rPr lang="en-US" altLang="zh-TW" sz="1600"/>
              <a:t>getopt $argc $argv</a:t>
            </a:r>
          </a:p>
          <a:p>
            <a:pPr>
              <a:lnSpc>
                <a:spcPct val="80000"/>
              </a:lnSpc>
              <a:buFontTx/>
              <a:buNone/>
            </a:pPr>
            <a:endParaRPr lang="en-US" altLang="zh-TW" sz="1600"/>
          </a:p>
          <a:p>
            <a:pPr>
              <a:lnSpc>
                <a:spcPct val="80000"/>
              </a:lnSpc>
              <a:buFontTx/>
              <a:buNone/>
            </a:pPr>
            <a:r>
              <a:rPr lang="en-US" altLang="zh-TW" sz="1600"/>
              <a:t>set pGG $opt(0)</a:t>
            </a:r>
          </a:p>
          <a:p>
            <a:pPr>
              <a:lnSpc>
                <a:spcPct val="80000"/>
              </a:lnSpc>
              <a:buFontTx/>
              <a:buNone/>
            </a:pPr>
            <a:r>
              <a:rPr lang="en-US" altLang="zh-TW" sz="1600"/>
              <a:t>set pBB $opt(1)</a:t>
            </a:r>
          </a:p>
          <a:p>
            <a:pPr>
              <a:lnSpc>
                <a:spcPct val="80000"/>
              </a:lnSpc>
              <a:buFontTx/>
              <a:buNone/>
            </a:pPr>
            <a:r>
              <a:rPr lang="en-US" altLang="zh-TW" sz="1600"/>
              <a:t>set pG $opt(2)</a:t>
            </a:r>
          </a:p>
          <a:p>
            <a:pPr>
              <a:lnSpc>
                <a:spcPct val="80000"/>
              </a:lnSpc>
              <a:buFontTx/>
              <a:buNone/>
            </a:pPr>
            <a:r>
              <a:rPr lang="en-US" altLang="zh-TW" sz="1600"/>
              <a:t>set pB $opt(3)</a:t>
            </a:r>
          </a:p>
          <a:p>
            <a:pPr>
              <a:lnSpc>
                <a:spcPct val="80000"/>
              </a:lnSpc>
              <a:buFontTx/>
              <a:buNone/>
            </a:pPr>
            <a:r>
              <a:rPr lang="en-US" altLang="zh-TW" sz="1600"/>
              <a:t>set fname $opt(4)</a:t>
            </a:r>
          </a:p>
          <a:p>
            <a:pPr>
              <a:lnSpc>
                <a:spcPct val="80000"/>
              </a:lnSpc>
              <a:buFontTx/>
              <a:buNone/>
            </a:pPr>
            <a:endParaRPr lang="en-US" altLang="zh-TW" sz="1600"/>
          </a:p>
          <a:p>
            <a:pPr>
              <a:lnSpc>
                <a:spcPct val="80000"/>
              </a:lnSpc>
              <a:buFontTx/>
              <a:buNone/>
            </a:pPr>
            <a:r>
              <a:rPr lang="en-US" altLang="zh-TW" sz="1600"/>
              <a:t>set comm_type  $opt(5)</a:t>
            </a:r>
          </a:p>
          <a:p>
            <a:pPr>
              <a:lnSpc>
                <a:spcPct val="80000"/>
              </a:lnSpc>
              <a:buFontTx/>
              <a:buNone/>
            </a:pPr>
            <a:endParaRPr lang="en-US" altLang="zh-TW" sz="1600"/>
          </a:p>
          <a:p>
            <a:pPr>
              <a:lnSpc>
                <a:spcPct val="80000"/>
              </a:lnSpc>
              <a:buFontTx/>
              <a:buNone/>
            </a:pPr>
            <a:r>
              <a:rPr lang="en-US" altLang="zh-TW" sz="1600"/>
              <a:t>set loss_model  $opt(6)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TW"/>
              <a:t>Agenda</a:t>
            </a:r>
          </a:p>
        </p:txBody>
      </p:sp>
      <p:sp>
        <p:nvSpPr>
          <p:cNvPr id="5123" name="Rectangle 3"/>
          <p:cNvSpPr>
            <a:spLocks noGrp="1" noChangeArrowheads="1"/>
          </p:cNvSpPr>
          <p:nvPr>
            <p:ph type="body" idx="1"/>
          </p:nvPr>
        </p:nvSpPr>
        <p:spPr/>
        <p:txBody>
          <a:bodyPr/>
          <a:lstStyle/>
          <a:p>
            <a:pPr>
              <a:lnSpc>
                <a:spcPct val="80000"/>
              </a:lnSpc>
            </a:pPr>
            <a:r>
              <a:rPr lang="en-US" altLang="zh-TW" sz="2400"/>
              <a:t>NS2 setup </a:t>
            </a:r>
          </a:p>
          <a:p>
            <a:pPr>
              <a:lnSpc>
                <a:spcPct val="80000"/>
              </a:lnSpc>
            </a:pPr>
            <a:r>
              <a:rPr lang="en-US" altLang="zh-TW" sz="2400"/>
              <a:t>nsBench</a:t>
            </a:r>
          </a:p>
          <a:p>
            <a:pPr>
              <a:lnSpc>
                <a:spcPct val="80000"/>
              </a:lnSpc>
            </a:pPr>
            <a:r>
              <a:rPr lang="en-US" altLang="zh-TW" sz="2400"/>
              <a:t>How to measure the loss rate, throughput, delay, jitter ? </a:t>
            </a:r>
          </a:p>
          <a:p>
            <a:pPr lvl="1">
              <a:lnSpc>
                <a:spcPct val="80000"/>
              </a:lnSpc>
            </a:pPr>
            <a:r>
              <a:rPr lang="en-US" altLang="zh-TW" sz="2000"/>
              <a:t>Parse the trace file</a:t>
            </a:r>
          </a:p>
          <a:p>
            <a:pPr lvl="1">
              <a:lnSpc>
                <a:spcPct val="80000"/>
              </a:lnSpc>
            </a:pPr>
            <a:r>
              <a:rPr lang="en-US" altLang="zh-TW" sz="2000"/>
              <a:t>Modify the C++ codes</a:t>
            </a:r>
          </a:p>
          <a:p>
            <a:pPr>
              <a:lnSpc>
                <a:spcPct val="80000"/>
              </a:lnSpc>
            </a:pPr>
            <a:r>
              <a:rPr lang="en-US" altLang="zh-TW" sz="2400"/>
              <a:t>How to use the gnuplot to draw the simulation results?</a:t>
            </a:r>
          </a:p>
          <a:p>
            <a:pPr>
              <a:lnSpc>
                <a:spcPct val="80000"/>
              </a:lnSpc>
            </a:pPr>
            <a:r>
              <a:rPr lang="en-US" altLang="zh-TW" sz="2400"/>
              <a:t>Trace the C++ codes</a:t>
            </a:r>
          </a:p>
          <a:p>
            <a:pPr lvl="1">
              <a:lnSpc>
                <a:spcPct val="80000"/>
              </a:lnSpc>
            </a:pPr>
            <a:r>
              <a:rPr lang="en-US" altLang="zh-TW" sz="2000"/>
              <a:t>CBR</a:t>
            </a:r>
          </a:p>
          <a:p>
            <a:pPr lvl="1">
              <a:lnSpc>
                <a:spcPct val="80000"/>
              </a:lnSpc>
            </a:pPr>
            <a:r>
              <a:rPr lang="en-US" altLang="zh-TW" sz="2000"/>
              <a:t>DropTail</a:t>
            </a:r>
          </a:p>
          <a:p>
            <a:pPr lvl="1">
              <a:lnSpc>
                <a:spcPct val="80000"/>
              </a:lnSpc>
            </a:pPr>
            <a:r>
              <a:rPr lang="en-US" altLang="zh-TW" sz="2000"/>
              <a:t>802.11</a:t>
            </a:r>
          </a:p>
          <a:p>
            <a:pPr>
              <a:lnSpc>
                <a:spcPct val="80000"/>
              </a:lnSpc>
            </a:pPr>
            <a:r>
              <a:rPr lang="en-US" altLang="zh-TW" sz="2400"/>
              <a:t>Wireless Error Model</a:t>
            </a:r>
          </a:p>
          <a:p>
            <a:pPr>
              <a:lnSpc>
                <a:spcPct val="80000"/>
              </a:lnSpc>
            </a:pPr>
            <a:r>
              <a:rPr lang="en-US" altLang="zh-TW" sz="2400"/>
              <a:t>802.11e (wireless network with QoS support---EDCF)</a:t>
            </a:r>
          </a:p>
          <a:p>
            <a:pPr>
              <a:lnSpc>
                <a:spcPct val="80000"/>
              </a:lnSpc>
            </a:pPr>
            <a:r>
              <a:rPr lang="en-US" altLang="zh-TW" sz="2400"/>
              <a:t>My research: video and audio simulations</a:t>
            </a:r>
          </a:p>
          <a:p>
            <a:pPr>
              <a:lnSpc>
                <a:spcPct val="80000"/>
              </a:lnSpc>
            </a:pPr>
            <a:endParaRPr lang="en-US" altLang="zh-TW"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0" y="0"/>
            <a:ext cx="9144000" cy="6448425"/>
          </a:xfrm>
          <a:prstGeom prst="rect">
            <a:avLst/>
          </a:prstGeom>
          <a:noFill/>
          <a:ln w="9525">
            <a:noFill/>
            <a:miter lim="800000"/>
            <a:headEnd/>
            <a:tailEnd/>
          </a:ln>
          <a:effectLst/>
        </p:spPr>
        <p:txBody>
          <a:bodyPr>
            <a:spAutoFit/>
          </a:bodyPr>
          <a:lstStyle/>
          <a:p>
            <a:r>
              <a:rPr lang="en-US" altLang="zh-TW" sz="1600">
                <a:latin typeface="Times New Roman" pitchFamily="18" charset="0"/>
              </a:rPr>
              <a:t>#</a:t>
            </a:r>
            <a:r>
              <a:rPr lang="zh-TW" altLang="en-US" sz="1600">
                <a:latin typeface="Times New Roman" pitchFamily="18" charset="0"/>
              </a:rPr>
              <a:t>產生一個模擬的物件</a:t>
            </a:r>
          </a:p>
          <a:p>
            <a:r>
              <a:rPr lang="en-US" altLang="zh-TW" sz="1600">
                <a:latin typeface="Times New Roman" pitchFamily="18" charset="0"/>
              </a:rPr>
              <a:t>set ns_ [new Simulator]</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使用</a:t>
            </a:r>
            <a:r>
              <a:rPr lang="en-US" altLang="zh-TW" sz="1600">
                <a:latin typeface="Times New Roman" pitchFamily="18" charset="0"/>
              </a:rPr>
              <a:t>hierarchial addressing</a:t>
            </a:r>
            <a:r>
              <a:rPr lang="zh-TW" altLang="en-US" sz="1600">
                <a:latin typeface="Times New Roman" pitchFamily="18" charset="0"/>
              </a:rPr>
              <a:t>的方式定址</a:t>
            </a:r>
          </a:p>
          <a:p>
            <a:r>
              <a:rPr lang="en-US" altLang="zh-TW" sz="1600">
                <a:latin typeface="Times New Roman" pitchFamily="18" charset="0"/>
              </a:rPr>
              <a:t>$ns_ node-config -addressType hierarchical</a:t>
            </a:r>
          </a:p>
          <a:p>
            <a:endParaRPr lang="en-US" altLang="zh-TW" sz="1600">
              <a:latin typeface="Times New Roman" pitchFamily="18" charset="0"/>
            </a:endParaRPr>
          </a:p>
          <a:p>
            <a:r>
              <a:rPr lang="en-US" altLang="zh-TW" sz="1600">
                <a:latin typeface="Times New Roman" pitchFamily="18" charset="0"/>
              </a:rPr>
              <a:t>puts [ns-random 0]</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設定有兩個</a:t>
            </a:r>
            <a:r>
              <a:rPr lang="en-US" altLang="zh-TW" sz="1600">
                <a:latin typeface="Times New Roman" pitchFamily="18" charset="0"/>
              </a:rPr>
              <a:t>domain,</a:t>
            </a:r>
            <a:r>
              <a:rPr lang="zh-TW" altLang="en-US" sz="1600">
                <a:latin typeface="Times New Roman" pitchFamily="18" charset="0"/>
              </a:rPr>
              <a:t>每個</a:t>
            </a:r>
            <a:r>
              <a:rPr lang="en-US" altLang="zh-TW" sz="1600">
                <a:latin typeface="Times New Roman" pitchFamily="18" charset="0"/>
              </a:rPr>
              <a:t>domain</a:t>
            </a:r>
            <a:r>
              <a:rPr lang="zh-TW" altLang="en-US" sz="1600">
                <a:latin typeface="Times New Roman" pitchFamily="18" charset="0"/>
              </a:rPr>
              <a:t>各有一個</a:t>
            </a:r>
            <a:r>
              <a:rPr lang="en-US" altLang="zh-TW" sz="1600">
                <a:latin typeface="Times New Roman" pitchFamily="18" charset="0"/>
              </a:rPr>
              <a:t>cluster</a:t>
            </a:r>
          </a:p>
          <a:p>
            <a:r>
              <a:rPr lang="en-US" altLang="zh-TW" sz="1600">
                <a:latin typeface="Times New Roman" pitchFamily="18" charset="0"/>
              </a:rPr>
              <a:t>#</a:t>
            </a:r>
            <a:r>
              <a:rPr lang="zh-TW" altLang="en-US" sz="1600">
                <a:latin typeface="Times New Roman" pitchFamily="18" charset="0"/>
              </a:rPr>
              <a:t>第一個</a:t>
            </a:r>
            <a:r>
              <a:rPr lang="en-US" altLang="zh-TW" sz="1600">
                <a:latin typeface="Times New Roman" pitchFamily="18" charset="0"/>
              </a:rPr>
              <a:t>cluster(wired)</a:t>
            </a:r>
            <a:r>
              <a:rPr lang="zh-TW" altLang="en-US" sz="1600">
                <a:latin typeface="Times New Roman" pitchFamily="18" charset="0"/>
              </a:rPr>
              <a:t>有一個</a:t>
            </a:r>
            <a:r>
              <a:rPr lang="en-US" altLang="zh-TW" sz="1600">
                <a:latin typeface="Times New Roman" pitchFamily="18" charset="0"/>
              </a:rPr>
              <a:t>node,</a:t>
            </a:r>
            <a:r>
              <a:rPr lang="zh-TW" altLang="en-US" sz="1600">
                <a:latin typeface="Times New Roman" pitchFamily="18" charset="0"/>
              </a:rPr>
              <a:t>第二個</a:t>
            </a:r>
            <a:r>
              <a:rPr lang="en-US" altLang="zh-TW" sz="1600">
                <a:latin typeface="Times New Roman" pitchFamily="18" charset="0"/>
              </a:rPr>
              <a:t>cluster(wireles)</a:t>
            </a:r>
            <a:r>
              <a:rPr lang="zh-TW" altLang="en-US" sz="1600">
                <a:latin typeface="Times New Roman" pitchFamily="18" charset="0"/>
              </a:rPr>
              <a:t>有兩個</a:t>
            </a:r>
            <a:r>
              <a:rPr lang="en-US" altLang="zh-TW" sz="1600">
                <a:latin typeface="Times New Roman" pitchFamily="18" charset="0"/>
              </a:rPr>
              <a:t>node (base state + mobile node)</a:t>
            </a:r>
          </a:p>
          <a:p>
            <a:r>
              <a:rPr lang="en-US" altLang="zh-TW" sz="1600">
                <a:latin typeface="Times New Roman" pitchFamily="18" charset="0"/>
              </a:rPr>
              <a:t>AddrParams set domain_num_ 2</a:t>
            </a:r>
          </a:p>
          <a:p>
            <a:r>
              <a:rPr lang="en-US" altLang="zh-TW" sz="1600">
                <a:latin typeface="Times New Roman" pitchFamily="18" charset="0"/>
              </a:rPr>
              <a:t>lappend cluster_num 1 1</a:t>
            </a:r>
          </a:p>
          <a:p>
            <a:r>
              <a:rPr lang="en-US" altLang="zh-TW" sz="1600">
                <a:latin typeface="Times New Roman" pitchFamily="18" charset="0"/>
              </a:rPr>
              <a:t>AddrParams set cluster_num_ $cluster_num</a:t>
            </a:r>
          </a:p>
          <a:p>
            <a:r>
              <a:rPr lang="en-US" altLang="zh-TW" sz="1600">
                <a:latin typeface="Times New Roman" pitchFamily="18" charset="0"/>
              </a:rPr>
              <a:t>lappend eilastlevel 1 2</a:t>
            </a:r>
          </a:p>
          <a:p>
            <a:r>
              <a:rPr lang="en-US" altLang="zh-TW" sz="1600">
                <a:latin typeface="Times New Roman" pitchFamily="18" charset="0"/>
              </a:rPr>
              <a:t>AddrParams set nodes_num_ $eilastlevel</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設定記錄檔</a:t>
            </a:r>
            <a:r>
              <a:rPr lang="en-US" altLang="zh-TW" sz="1600">
                <a:latin typeface="Times New Roman" pitchFamily="18" charset="0"/>
              </a:rPr>
              <a:t>,</a:t>
            </a:r>
            <a:r>
              <a:rPr lang="zh-TW" altLang="en-US" sz="1600">
                <a:latin typeface="Times New Roman" pitchFamily="18" charset="0"/>
              </a:rPr>
              <a:t>把模擬過程都記錄下來</a:t>
            </a:r>
          </a:p>
          <a:p>
            <a:r>
              <a:rPr lang="en-US" altLang="zh-TW" sz="1600">
                <a:latin typeface="Times New Roman" pitchFamily="18" charset="0"/>
              </a:rPr>
              <a:t>set tracefd [open test$fname w]</a:t>
            </a:r>
          </a:p>
          <a:p>
            <a:r>
              <a:rPr lang="en-US" altLang="zh-TW" sz="1600">
                <a:latin typeface="Times New Roman" pitchFamily="18" charset="0"/>
              </a:rPr>
              <a:t>$ns_ trace-all $tracefd</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設定</a:t>
            </a:r>
            <a:r>
              <a:rPr lang="en-US" altLang="zh-TW" sz="1600">
                <a:latin typeface="Times New Roman" pitchFamily="18" charset="0"/>
              </a:rPr>
              <a:t>mobile node</a:t>
            </a:r>
            <a:r>
              <a:rPr lang="zh-TW" altLang="en-US" sz="1600">
                <a:latin typeface="Times New Roman" pitchFamily="18" charset="0"/>
              </a:rPr>
              <a:t>的個數</a:t>
            </a:r>
          </a:p>
          <a:p>
            <a:r>
              <a:rPr lang="en-US" altLang="zh-TW" sz="1600">
                <a:latin typeface="Times New Roman" pitchFamily="18" charset="0"/>
              </a:rPr>
              <a:t>set opt(nnn) 1</a:t>
            </a:r>
          </a:p>
          <a:p>
            <a:endParaRPr lang="en-US" altLang="zh-TW" sz="1600">
              <a:latin typeface="Times New Roman" pitchFamily="18" charset="0"/>
            </a:endParaRPr>
          </a:p>
          <a:p>
            <a:r>
              <a:rPr lang="en-US" altLang="zh-TW" sz="1600">
                <a:latin typeface="Times New Roman" pitchFamily="18" charset="0"/>
              </a:rPr>
              <a:t># </a:t>
            </a:r>
            <a:r>
              <a:rPr lang="zh-TW" altLang="en-US" sz="1600">
                <a:latin typeface="Times New Roman" pitchFamily="18" charset="0"/>
              </a:rPr>
              <a:t>拓樸的範圍為 </a:t>
            </a:r>
            <a:r>
              <a:rPr lang="en-US" altLang="zh-TW" sz="1600">
                <a:latin typeface="Times New Roman" pitchFamily="18" charset="0"/>
              </a:rPr>
              <a:t>100m x 100m</a:t>
            </a:r>
          </a:p>
          <a:p>
            <a:r>
              <a:rPr lang="en-US" altLang="zh-TW" sz="1600">
                <a:latin typeface="Times New Roman" pitchFamily="18" charset="0"/>
              </a:rPr>
              <a:t>set topo [new Topography]</a:t>
            </a:r>
          </a:p>
          <a:p>
            <a:r>
              <a:rPr lang="en-US" altLang="zh-TW" sz="1600">
                <a:latin typeface="Times New Roman" pitchFamily="18" charset="0"/>
              </a:rPr>
              <a:t>$topo load_flatgrid 100 100</a:t>
            </a:r>
          </a:p>
        </p:txBody>
      </p:sp>
      <p:sp>
        <p:nvSpPr>
          <p:cNvPr id="16387" name="Text Box 3"/>
          <p:cNvSpPr txBox="1">
            <a:spLocks noChangeArrowheads="1"/>
          </p:cNvSpPr>
          <p:nvPr/>
        </p:nvSpPr>
        <p:spPr bwMode="auto">
          <a:xfrm>
            <a:off x="5559425" y="158750"/>
            <a:ext cx="1812925" cy="519113"/>
          </a:xfrm>
          <a:prstGeom prst="rect">
            <a:avLst/>
          </a:prstGeom>
          <a:noFill/>
          <a:ln w="9525">
            <a:noFill/>
            <a:miter lim="800000"/>
            <a:headEnd/>
            <a:tailEnd/>
          </a:ln>
          <a:effectLst/>
        </p:spPr>
        <p:txBody>
          <a:bodyPr wrap="none">
            <a:spAutoFit/>
          </a:bodyPr>
          <a:lstStyle/>
          <a:p>
            <a:r>
              <a:rPr lang="en-US" altLang="zh-TW" sz="2800">
                <a:solidFill>
                  <a:srgbClr val="FF0000"/>
                </a:solidFill>
                <a:latin typeface="Times New Roman" pitchFamily="18" charset="0"/>
              </a:rPr>
              <a:t>Tcl </a:t>
            </a:r>
            <a:r>
              <a:rPr lang="zh-TW" altLang="en-US" sz="2800">
                <a:solidFill>
                  <a:srgbClr val="FF0000"/>
                </a:solidFill>
                <a:latin typeface="Times New Roman" pitchFamily="18" charset="0"/>
              </a:rPr>
              <a:t>程式碼</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8172450" cy="6203950"/>
          </a:xfrm>
          <a:prstGeom prst="rect">
            <a:avLst/>
          </a:prstGeom>
          <a:noFill/>
          <a:ln w="9525">
            <a:noFill/>
            <a:miter lim="800000"/>
            <a:headEnd/>
            <a:tailEnd/>
          </a:ln>
          <a:effectLst/>
        </p:spPr>
        <p:txBody>
          <a:bodyPr>
            <a:spAutoFit/>
          </a:bodyPr>
          <a:lstStyle/>
          <a:p>
            <a:r>
              <a:rPr lang="en-US" altLang="zh-TW" sz="1600">
                <a:latin typeface="Times New Roman" pitchFamily="18" charset="0"/>
              </a:rPr>
              <a:t>#create god</a:t>
            </a:r>
          </a:p>
          <a:p>
            <a:r>
              <a:rPr lang="en-US" altLang="zh-TW" sz="1600">
                <a:latin typeface="Times New Roman" pitchFamily="18" charset="0"/>
              </a:rPr>
              <a:t>set god_ [create-god [expr $opt(nnn)+$opt(num_FA)]]</a:t>
            </a:r>
          </a:p>
          <a:p>
            <a:endParaRPr lang="en-US" altLang="zh-TW" sz="1600">
              <a:latin typeface="Times New Roman" pitchFamily="18" charset="0"/>
            </a:endParaRPr>
          </a:p>
          <a:p>
            <a:r>
              <a:rPr lang="en-US" altLang="zh-TW" sz="1600">
                <a:latin typeface="Times New Roman" pitchFamily="18" charset="0"/>
              </a:rPr>
              <a:t># wired nodes</a:t>
            </a:r>
          </a:p>
          <a:p>
            <a:r>
              <a:rPr lang="en-US" altLang="zh-TW" sz="1600">
                <a:latin typeface="Times New Roman" pitchFamily="18" charset="0"/>
              </a:rPr>
              <a:t>set W(0) [$ns_ node 0.0.0]</a:t>
            </a:r>
          </a:p>
          <a:p>
            <a:endParaRPr lang="en-US" altLang="zh-TW" sz="1600">
              <a:latin typeface="Times New Roman" pitchFamily="18" charset="0"/>
            </a:endParaRPr>
          </a:p>
          <a:p>
            <a:r>
              <a:rPr lang="en-US" altLang="zh-TW" sz="1600">
                <a:latin typeface="Times New Roman" pitchFamily="18" charset="0"/>
              </a:rPr>
              <a:t># create channel </a:t>
            </a:r>
          </a:p>
          <a:p>
            <a:r>
              <a:rPr lang="en-US" altLang="zh-TW" sz="1600">
                <a:latin typeface="Times New Roman" pitchFamily="18" charset="0"/>
              </a:rPr>
              <a:t>set chan_ [new Channel/WirelessChannel]</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設定節點參數</a:t>
            </a:r>
          </a:p>
          <a:p>
            <a:r>
              <a:rPr lang="en-US" altLang="zh-TW" sz="1600">
                <a:latin typeface="Times New Roman" pitchFamily="18" charset="0"/>
              </a:rPr>
              <a:t>$ns_ node-config -mobileIP ON \</a:t>
            </a:r>
          </a:p>
          <a:p>
            <a:r>
              <a:rPr lang="en-US" altLang="zh-TW" sz="1600">
                <a:latin typeface="Times New Roman" pitchFamily="18" charset="0"/>
              </a:rPr>
              <a:t>	 -adhocRouting NOAH \</a:t>
            </a:r>
          </a:p>
          <a:p>
            <a:r>
              <a:rPr lang="en-US" altLang="zh-TW" sz="1600">
                <a:latin typeface="Times New Roman" pitchFamily="18" charset="0"/>
              </a:rPr>
              <a:t>                  -llType LL \</a:t>
            </a:r>
          </a:p>
          <a:p>
            <a:r>
              <a:rPr lang="en-US" altLang="zh-TW" sz="1600">
                <a:latin typeface="Times New Roman" pitchFamily="18" charset="0"/>
              </a:rPr>
              <a:t>                  -macType Mac/802_11 \</a:t>
            </a:r>
          </a:p>
          <a:p>
            <a:r>
              <a:rPr lang="en-US" altLang="zh-TW" sz="1600">
                <a:latin typeface="Times New Roman" pitchFamily="18" charset="0"/>
              </a:rPr>
              <a:t>                  -ifqType Queue/DropTail/PriQueue \</a:t>
            </a:r>
          </a:p>
          <a:p>
            <a:r>
              <a:rPr lang="en-US" altLang="zh-TW" sz="1600">
                <a:latin typeface="Times New Roman" pitchFamily="18" charset="0"/>
              </a:rPr>
              <a:t>                  -ifqLen 2000 \</a:t>
            </a:r>
          </a:p>
          <a:p>
            <a:r>
              <a:rPr lang="en-US" altLang="zh-TW" sz="1600">
                <a:latin typeface="Times New Roman" pitchFamily="18" charset="0"/>
              </a:rPr>
              <a:t>                  -antType Antenna/OmniAntenna \</a:t>
            </a:r>
          </a:p>
          <a:p>
            <a:r>
              <a:rPr lang="en-US" altLang="zh-TW" sz="1600">
                <a:latin typeface="Times New Roman" pitchFamily="18" charset="0"/>
              </a:rPr>
              <a:t>	-propType 	Propagation/TwoRayGround \</a:t>
            </a:r>
          </a:p>
          <a:p>
            <a:r>
              <a:rPr lang="en-US" altLang="zh-TW" sz="1600">
                <a:latin typeface="Times New Roman" pitchFamily="18" charset="0"/>
              </a:rPr>
              <a:t>	-phyType Phy/WirelessPhy \</a:t>
            </a:r>
          </a:p>
          <a:p>
            <a:r>
              <a:rPr lang="en-US" altLang="zh-TW" sz="1600">
                <a:latin typeface="Times New Roman" pitchFamily="18" charset="0"/>
              </a:rPr>
              <a:t>                  -channel $chan_ \</a:t>
            </a:r>
          </a:p>
          <a:p>
            <a:r>
              <a:rPr lang="en-US" altLang="zh-TW" sz="1600">
                <a:latin typeface="Times New Roman" pitchFamily="18" charset="0"/>
              </a:rPr>
              <a:t>	-topoInstance $topo \</a:t>
            </a:r>
          </a:p>
          <a:p>
            <a:r>
              <a:rPr lang="en-US" altLang="zh-TW" sz="1600">
                <a:latin typeface="Times New Roman" pitchFamily="18" charset="0"/>
              </a:rPr>
              <a:t>                  -wiredRouting ON\</a:t>
            </a:r>
          </a:p>
          <a:p>
            <a:r>
              <a:rPr lang="en-US" altLang="zh-TW" sz="1600">
                <a:latin typeface="Times New Roman" pitchFamily="18" charset="0"/>
              </a:rPr>
              <a:t>	-agentTrace ON \</a:t>
            </a:r>
          </a:p>
          <a:p>
            <a:r>
              <a:rPr lang="en-US" altLang="zh-TW" sz="1600">
                <a:latin typeface="Times New Roman" pitchFamily="18" charset="0"/>
              </a:rPr>
              <a:t>                  -routerTrace ON \</a:t>
            </a:r>
          </a:p>
          <a:p>
            <a:r>
              <a:rPr lang="en-US" altLang="zh-TW" sz="1600">
                <a:latin typeface="Times New Roman" pitchFamily="18" charset="0"/>
              </a:rPr>
              <a:t>                  -macTrace 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0"/>
            <a:ext cx="7164388" cy="5715000"/>
          </a:xfrm>
          <a:prstGeom prst="rect">
            <a:avLst/>
          </a:prstGeom>
          <a:noFill/>
          <a:ln w="9525">
            <a:noFill/>
            <a:miter lim="800000"/>
            <a:headEnd/>
            <a:tailEnd/>
          </a:ln>
          <a:effectLst/>
        </p:spPr>
        <p:txBody>
          <a:bodyPr>
            <a:spAutoFit/>
          </a:bodyPr>
          <a:lstStyle/>
          <a:p>
            <a:r>
              <a:rPr lang="en-US" altLang="zh-TW" sz="1600">
                <a:latin typeface="Times New Roman" pitchFamily="18" charset="0"/>
              </a:rPr>
              <a:t>#</a:t>
            </a:r>
            <a:r>
              <a:rPr lang="zh-TW" altLang="en-US" sz="1600">
                <a:latin typeface="Times New Roman" pitchFamily="18" charset="0"/>
              </a:rPr>
              <a:t>設定</a:t>
            </a:r>
            <a:r>
              <a:rPr lang="en-US" altLang="zh-TW" sz="1600">
                <a:latin typeface="Times New Roman" pitchFamily="18" charset="0"/>
              </a:rPr>
              <a:t>base station</a:t>
            </a:r>
            <a:r>
              <a:rPr lang="zh-TW" altLang="en-US" sz="1600">
                <a:latin typeface="Times New Roman" pitchFamily="18" charset="0"/>
              </a:rPr>
              <a:t>節點</a:t>
            </a:r>
          </a:p>
          <a:p>
            <a:r>
              <a:rPr lang="en-US" altLang="zh-TW" sz="1600">
                <a:latin typeface="Times New Roman" pitchFamily="18" charset="0"/>
              </a:rPr>
              <a:t>set HA [$ns_ node 1.0.0]</a:t>
            </a:r>
          </a:p>
          <a:p>
            <a:r>
              <a:rPr lang="en-US" altLang="zh-TW" sz="1600">
                <a:latin typeface="Times New Roman" pitchFamily="18" charset="0"/>
              </a:rPr>
              <a:t>set HAnetif_ [$HA set netif_(0)]</a:t>
            </a:r>
          </a:p>
          <a:p>
            <a:r>
              <a:rPr lang="en-US" altLang="zh-TW" sz="1600">
                <a:latin typeface="Times New Roman" pitchFamily="18" charset="0"/>
              </a:rPr>
              <a:t>$HAnetif_ set-error-level $pGG $pBB $pG $pB $loss_model</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設定</a:t>
            </a:r>
            <a:r>
              <a:rPr lang="en-US" altLang="zh-TW" sz="1600">
                <a:latin typeface="Times New Roman" pitchFamily="18" charset="0"/>
              </a:rPr>
              <a:t>mobile node</a:t>
            </a:r>
            <a:r>
              <a:rPr lang="zh-TW" altLang="en-US" sz="1600">
                <a:latin typeface="Times New Roman" pitchFamily="18" charset="0"/>
              </a:rPr>
              <a:t>的參數</a:t>
            </a:r>
          </a:p>
          <a:p>
            <a:r>
              <a:rPr lang="en-US" altLang="zh-TW" sz="1600">
                <a:latin typeface="Times New Roman" pitchFamily="18" charset="0"/>
              </a:rPr>
              <a:t>#</a:t>
            </a:r>
            <a:r>
              <a:rPr lang="zh-TW" altLang="en-US" sz="1600">
                <a:latin typeface="Times New Roman" pitchFamily="18" charset="0"/>
              </a:rPr>
              <a:t>不需要</a:t>
            </a:r>
            <a:r>
              <a:rPr lang="en-US" altLang="zh-TW" sz="1600">
                <a:latin typeface="Times New Roman" pitchFamily="18" charset="0"/>
              </a:rPr>
              <a:t>wired routing,</a:t>
            </a:r>
            <a:r>
              <a:rPr lang="zh-TW" altLang="en-US" sz="1600">
                <a:latin typeface="Times New Roman" pitchFamily="18" charset="0"/>
              </a:rPr>
              <a:t>所以把此功能</a:t>
            </a:r>
            <a:r>
              <a:rPr lang="en-US" altLang="zh-TW" sz="1600">
                <a:latin typeface="Times New Roman" pitchFamily="18" charset="0"/>
              </a:rPr>
              <a:t>off</a:t>
            </a:r>
          </a:p>
          <a:p>
            <a:r>
              <a:rPr lang="en-US" altLang="zh-TW" sz="1600">
                <a:latin typeface="Times New Roman" pitchFamily="18" charset="0"/>
              </a:rPr>
              <a:t>$ns_ node-config -wiredRouting OFF</a:t>
            </a:r>
          </a:p>
          <a:p>
            <a:r>
              <a:rPr lang="en-US" altLang="zh-TW" sz="1600">
                <a:latin typeface="Times New Roman" pitchFamily="18" charset="0"/>
              </a:rPr>
              <a:t>set MH(0) [$ns_ node 1.0.1]</a:t>
            </a:r>
          </a:p>
          <a:p>
            <a:r>
              <a:rPr lang="en-US" altLang="zh-TW" sz="1600">
                <a:latin typeface="Times New Roman" pitchFamily="18" charset="0"/>
              </a:rPr>
              <a:t>set MHnetif_(0) [$MH(0) set netif_(0)]</a:t>
            </a:r>
          </a:p>
          <a:p>
            <a:r>
              <a:rPr lang="en-US" altLang="zh-TW" sz="1600">
                <a:latin typeface="Times New Roman" pitchFamily="18" charset="0"/>
              </a:rPr>
              <a:t>$MHnetif_(0) set-error-level $pGG $pBB $pG $pB $loss_model</a:t>
            </a:r>
          </a:p>
          <a:p>
            <a:r>
              <a:rPr lang="en-US" altLang="zh-TW" sz="1600">
                <a:latin typeface="Times New Roman" pitchFamily="18" charset="0"/>
              </a:rPr>
              <a:t>#</a:t>
            </a:r>
            <a:r>
              <a:rPr lang="zh-TW" altLang="en-US" sz="1600">
                <a:latin typeface="Times New Roman" pitchFamily="18" charset="0"/>
              </a:rPr>
              <a:t>把此</a:t>
            </a:r>
            <a:r>
              <a:rPr lang="en-US" altLang="zh-TW" sz="1600">
                <a:latin typeface="Times New Roman" pitchFamily="18" charset="0"/>
              </a:rPr>
              <a:t>mobile node</a:t>
            </a:r>
            <a:r>
              <a:rPr lang="zh-TW" altLang="en-US" sz="1600">
                <a:latin typeface="Times New Roman" pitchFamily="18" charset="0"/>
              </a:rPr>
              <a:t>跟前面的</a:t>
            </a:r>
            <a:r>
              <a:rPr lang="en-US" altLang="zh-TW" sz="1600">
                <a:latin typeface="Times New Roman" pitchFamily="18" charset="0"/>
              </a:rPr>
              <a:t>base station</a:t>
            </a:r>
            <a:r>
              <a:rPr lang="zh-TW" altLang="en-US" sz="1600">
                <a:latin typeface="Times New Roman" pitchFamily="18" charset="0"/>
              </a:rPr>
              <a:t>節點做連結</a:t>
            </a:r>
          </a:p>
          <a:p>
            <a:r>
              <a:rPr lang="en-US" altLang="zh-TW" sz="1600">
                <a:latin typeface="Times New Roman" pitchFamily="18" charset="0"/>
              </a:rPr>
              <a:t>[$MH(0)  set regagent_] set home_agent_ [AddrParams addr2id [$HA node-addr]]</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設定</a:t>
            </a:r>
            <a:r>
              <a:rPr lang="en-US" altLang="zh-TW" sz="1600">
                <a:latin typeface="Times New Roman" pitchFamily="18" charset="0"/>
              </a:rPr>
              <a:t>base station</a:t>
            </a:r>
            <a:r>
              <a:rPr lang="zh-TW" altLang="en-US" sz="1600">
                <a:latin typeface="Times New Roman" pitchFamily="18" charset="0"/>
              </a:rPr>
              <a:t>的位置在</a:t>
            </a:r>
            <a:r>
              <a:rPr lang="en-US" altLang="zh-TW" sz="1600">
                <a:latin typeface="Times New Roman" pitchFamily="18" charset="0"/>
              </a:rPr>
              <a:t>(100.0, 100.0)</a:t>
            </a:r>
          </a:p>
          <a:p>
            <a:r>
              <a:rPr lang="en-US" altLang="zh-TW" sz="1600">
                <a:latin typeface="Times New Roman" pitchFamily="18" charset="0"/>
              </a:rPr>
              <a:t>$HA set X_ 100.0</a:t>
            </a:r>
          </a:p>
          <a:p>
            <a:r>
              <a:rPr lang="en-US" altLang="zh-TW" sz="1600">
                <a:latin typeface="Times New Roman" pitchFamily="18" charset="0"/>
              </a:rPr>
              <a:t>$HA set Y_ 100.0</a:t>
            </a:r>
          </a:p>
          <a:p>
            <a:r>
              <a:rPr lang="en-US" altLang="zh-TW" sz="1600">
                <a:latin typeface="Times New Roman" pitchFamily="18" charset="0"/>
              </a:rPr>
              <a:t>$HA set Z_ 0.0</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設定</a:t>
            </a:r>
            <a:r>
              <a:rPr lang="en-US" altLang="zh-TW" sz="1600">
                <a:latin typeface="Times New Roman" pitchFamily="18" charset="0"/>
              </a:rPr>
              <a:t>mobile node</a:t>
            </a:r>
            <a:r>
              <a:rPr lang="zh-TW" altLang="en-US" sz="1600">
                <a:latin typeface="Times New Roman" pitchFamily="18" charset="0"/>
              </a:rPr>
              <a:t>的位置在</a:t>
            </a:r>
            <a:r>
              <a:rPr lang="en-US" altLang="zh-TW" sz="1600">
                <a:latin typeface="Times New Roman" pitchFamily="18" charset="0"/>
              </a:rPr>
              <a:t>(80.0, 80.0)</a:t>
            </a:r>
          </a:p>
          <a:p>
            <a:r>
              <a:rPr lang="en-US" altLang="zh-TW" sz="1600">
                <a:latin typeface="Times New Roman" pitchFamily="18" charset="0"/>
              </a:rPr>
              <a:t>$MH(0) set X_ 80.0</a:t>
            </a:r>
          </a:p>
          <a:p>
            <a:r>
              <a:rPr lang="en-US" altLang="zh-TW" sz="1600">
                <a:latin typeface="Times New Roman" pitchFamily="18" charset="0"/>
              </a:rPr>
              <a:t>$MH(0) set Y_ 80.0</a:t>
            </a:r>
          </a:p>
          <a:p>
            <a:r>
              <a:rPr lang="en-US" altLang="zh-TW" sz="1600">
                <a:latin typeface="Times New Roman" pitchFamily="18" charset="0"/>
              </a:rPr>
              <a:t>$MH(0) set Z_ 0.0</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0" y="0"/>
            <a:ext cx="8820150" cy="5959475"/>
          </a:xfrm>
          <a:prstGeom prst="rect">
            <a:avLst/>
          </a:prstGeom>
          <a:noFill/>
          <a:ln w="9525">
            <a:noFill/>
            <a:miter lim="800000"/>
            <a:headEnd/>
            <a:tailEnd/>
          </a:ln>
          <a:effectLst/>
        </p:spPr>
        <p:txBody>
          <a:bodyPr>
            <a:spAutoFit/>
          </a:bodyPr>
          <a:lstStyle/>
          <a:p>
            <a:r>
              <a:rPr lang="en-US" altLang="zh-TW" sz="1600">
                <a:latin typeface="Times New Roman" pitchFamily="18" charset="0"/>
              </a:rPr>
              <a:t>#</a:t>
            </a:r>
            <a:r>
              <a:rPr lang="zh-TW" altLang="en-US" sz="1600">
                <a:latin typeface="Times New Roman" pitchFamily="18" charset="0"/>
              </a:rPr>
              <a:t>在</a:t>
            </a:r>
            <a:r>
              <a:rPr lang="en-US" altLang="zh-TW" sz="1600">
                <a:latin typeface="Times New Roman" pitchFamily="18" charset="0"/>
              </a:rPr>
              <a:t>wired node</a:t>
            </a:r>
            <a:r>
              <a:rPr lang="zh-TW" altLang="en-US" sz="1600">
                <a:latin typeface="Times New Roman" pitchFamily="18" charset="0"/>
              </a:rPr>
              <a:t>和</a:t>
            </a:r>
            <a:r>
              <a:rPr lang="en-US" altLang="zh-TW" sz="1600">
                <a:latin typeface="Times New Roman" pitchFamily="18" charset="0"/>
              </a:rPr>
              <a:t>base station</a:t>
            </a:r>
            <a:r>
              <a:rPr lang="zh-TW" altLang="en-US" sz="1600">
                <a:latin typeface="Times New Roman" pitchFamily="18" charset="0"/>
              </a:rPr>
              <a:t>之間建立一條連線</a:t>
            </a:r>
          </a:p>
          <a:p>
            <a:r>
              <a:rPr lang="en-US" altLang="zh-TW" sz="1600">
                <a:latin typeface="Times New Roman" pitchFamily="18" charset="0"/>
              </a:rPr>
              <a:t>$ns_ duplex-link $W(0) $HA 10Mb 10ms DropTail</a:t>
            </a:r>
          </a:p>
          <a:p>
            <a:endParaRPr lang="en-US" altLang="zh-TW" sz="1600">
              <a:latin typeface="Times New Roman" pitchFamily="18" charset="0"/>
            </a:endParaRPr>
          </a:p>
          <a:p>
            <a:r>
              <a:rPr lang="en-US" altLang="zh-TW" sz="1600">
                <a:latin typeface="Times New Roman" pitchFamily="18" charset="0"/>
              </a:rPr>
              <a:t>$ns_ at $opt(stop).1 "$MH(0) reset";</a:t>
            </a:r>
          </a:p>
          <a:p>
            <a:r>
              <a:rPr lang="en-US" altLang="zh-TW" sz="1600">
                <a:latin typeface="Times New Roman" pitchFamily="18" charset="0"/>
              </a:rPr>
              <a:t>$ns_ at $opt(stop).0001 "$W(0) reset"</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建立一個</a:t>
            </a:r>
            <a:r>
              <a:rPr lang="en-US" altLang="zh-TW" sz="1600">
                <a:latin typeface="Times New Roman" pitchFamily="18" charset="0"/>
              </a:rPr>
              <a:t>CBR</a:t>
            </a:r>
            <a:r>
              <a:rPr lang="zh-TW" altLang="en-US" sz="1600">
                <a:latin typeface="Times New Roman" pitchFamily="18" charset="0"/>
              </a:rPr>
              <a:t>的應用程式 </a:t>
            </a:r>
            <a:r>
              <a:rPr lang="en-US" altLang="zh-TW" sz="1600">
                <a:latin typeface="Times New Roman" pitchFamily="18" charset="0"/>
              </a:rPr>
              <a:t>(wired node ---&gt; base station)</a:t>
            </a:r>
          </a:p>
          <a:p>
            <a:r>
              <a:rPr lang="en-US" altLang="zh-TW" sz="1600">
                <a:latin typeface="Times New Roman" pitchFamily="18" charset="0"/>
              </a:rPr>
              <a:t>set udp0 [new Agent/UDP]</a:t>
            </a:r>
          </a:p>
          <a:p>
            <a:r>
              <a:rPr lang="en-US" altLang="zh-TW" sz="1600">
                <a:latin typeface="Times New Roman" pitchFamily="18" charset="0"/>
              </a:rPr>
              <a:t>$ns_ attach-agent $W(0) $udp0</a:t>
            </a:r>
          </a:p>
          <a:p>
            <a:r>
              <a:rPr lang="en-US" altLang="zh-TW" sz="1600">
                <a:latin typeface="Times New Roman" pitchFamily="18" charset="0"/>
              </a:rPr>
              <a:t>$udp0 set packetSize_ 1000</a:t>
            </a:r>
          </a:p>
          <a:p>
            <a:r>
              <a:rPr lang="en-US" altLang="zh-TW" sz="1600">
                <a:latin typeface="Times New Roman" pitchFamily="18" charset="0"/>
              </a:rPr>
              <a:t>set cbr0 [new Application/Traffic/CBR]</a:t>
            </a:r>
          </a:p>
          <a:p>
            <a:r>
              <a:rPr lang="en-US" altLang="zh-TW" sz="1600">
                <a:latin typeface="Times New Roman" pitchFamily="18" charset="0"/>
              </a:rPr>
              <a:t>$cbr0 attach-agent $udp0</a:t>
            </a:r>
          </a:p>
          <a:p>
            <a:r>
              <a:rPr lang="en-US" altLang="zh-TW" sz="1600">
                <a:latin typeface="Times New Roman" pitchFamily="18" charset="0"/>
              </a:rPr>
              <a:t>$cbr0 set rate_ 50000</a:t>
            </a:r>
          </a:p>
          <a:p>
            <a:r>
              <a:rPr lang="en-US" altLang="zh-TW" sz="1600">
                <a:latin typeface="Times New Roman" pitchFamily="18" charset="0"/>
              </a:rPr>
              <a:t>$cbr0 set packetSize_ 1000</a:t>
            </a:r>
          </a:p>
          <a:p>
            <a:r>
              <a:rPr lang="en-US" altLang="zh-TW" sz="1600">
                <a:latin typeface="Times New Roman" pitchFamily="18" charset="0"/>
              </a:rPr>
              <a:t>set null0 [new Agent/Null]</a:t>
            </a:r>
          </a:p>
          <a:p>
            <a:r>
              <a:rPr lang="en-US" altLang="zh-TW" sz="1600">
                <a:latin typeface="Times New Roman" pitchFamily="18" charset="0"/>
              </a:rPr>
              <a:t>$MH(0) attach $null0 3</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當</a:t>
            </a:r>
            <a:r>
              <a:rPr lang="en-US" altLang="zh-TW" sz="1600">
                <a:latin typeface="Times New Roman" pitchFamily="18" charset="0"/>
              </a:rPr>
              <a:t>base station</a:t>
            </a:r>
            <a:r>
              <a:rPr lang="zh-TW" altLang="en-US" sz="1600">
                <a:latin typeface="Times New Roman" pitchFamily="18" charset="0"/>
              </a:rPr>
              <a:t>收到</a:t>
            </a:r>
            <a:r>
              <a:rPr lang="en-US" altLang="zh-TW" sz="1600">
                <a:latin typeface="Times New Roman" pitchFamily="18" charset="0"/>
              </a:rPr>
              <a:t>cbr packet</a:t>
            </a:r>
            <a:r>
              <a:rPr lang="zh-TW" altLang="en-US" sz="1600">
                <a:latin typeface="Times New Roman" pitchFamily="18" charset="0"/>
              </a:rPr>
              <a:t>時</a:t>
            </a:r>
            <a:r>
              <a:rPr lang="en-US" altLang="zh-TW" sz="1600">
                <a:latin typeface="Times New Roman" pitchFamily="18" charset="0"/>
              </a:rPr>
              <a:t>,</a:t>
            </a:r>
            <a:r>
              <a:rPr lang="zh-TW" altLang="en-US" sz="1600">
                <a:latin typeface="Times New Roman" pitchFamily="18" charset="0"/>
              </a:rPr>
              <a:t>可以根據使用者設定以</a:t>
            </a:r>
            <a:r>
              <a:rPr lang="en-US" altLang="zh-TW" sz="1600">
                <a:latin typeface="Times New Roman" pitchFamily="18" charset="0"/>
              </a:rPr>
              <a:t>unicast</a:t>
            </a:r>
            <a:r>
              <a:rPr lang="zh-TW" altLang="en-US" sz="1600">
                <a:latin typeface="Times New Roman" pitchFamily="18" charset="0"/>
              </a:rPr>
              <a:t>或</a:t>
            </a:r>
            <a:r>
              <a:rPr lang="en-US" altLang="zh-TW" sz="1600">
                <a:latin typeface="Times New Roman" pitchFamily="18" charset="0"/>
              </a:rPr>
              <a:t>multicast</a:t>
            </a:r>
            <a:r>
              <a:rPr lang="zh-TW" altLang="en-US" sz="1600">
                <a:latin typeface="Times New Roman" pitchFamily="18" charset="0"/>
              </a:rPr>
              <a:t>轉送封包到</a:t>
            </a:r>
            <a:r>
              <a:rPr lang="en-US" altLang="zh-TW" sz="1600">
                <a:latin typeface="Times New Roman" pitchFamily="18" charset="0"/>
              </a:rPr>
              <a:t>mobile node)</a:t>
            </a:r>
          </a:p>
          <a:p>
            <a:r>
              <a:rPr lang="en-US" altLang="zh-TW" sz="1600">
                <a:latin typeface="Times New Roman" pitchFamily="18" charset="0"/>
              </a:rPr>
              <a:t>set forwarder_ [$HA  set forwarder_]</a:t>
            </a:r>
          </a:p>
          <a:p>
            <a:r>
              <a:rPr lang="en-US" altLang="zh-TW" sz="1600">
                <a:latin typeface="Times New Roman" pitchFamily="18" charset="0"/>
              </a:rPr>
              <a:t>puts [$forwarder_ port]</a:t>
            </a:r>
          </a:p>
          <a:p>
            <a:r>
              <a:rPr lang="en-US" altLang="zh-TW" sz="1600">
                <a:latin typeface="Times New Roman" pitchFamily="18" charset="0"/>
              </a:rPr>
              <a:t>$ns_ connect $udp0 $forwarder_</a:t>
            </a:r>
          </a:p>
          <a:p>
            <a:r>
              <a:rPr lang="en-US" altLang="zh-TW" sz="1600">
                <a:latin typeface="Times New Roman" pitchFamily="18" charset="0"/>
              </a:rPr>
              <a:t>$forwarder_ dst-addr [AddrParams addr2id [$MH(0) node-addr]]</a:t>
            </a:r>
          </a:p>
          <a:p>
            <a:r>
              <a:rPr lang="en-US" altLang="zh-TW" sz="1600">
                <a:latin typeface="Times New Roman" pitchFamily="18" charset="0"/>
              </a:rPr>
              <a:t>$forwarder_ comm-type $comm_type</a:t>
            </a:r>
          </a:p>
          <a:p>
            <a:endParaRPr lang="en-US" altLang="zh-TW" sz="1600">
              <a:latin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0"/>
            <a:ext cx="4572000" cy="4737100"/>
          </a:xfrm>
          <a:prstGeom prst="rect">
            <a:avLst/>
          </a:prstGeom>
          <a:noFill/>
          <a:ln w="9525">
            <a:noFill/>
            <a:miter lim="800000"/>
            <a:headEnd/>
            <a:tailEnd/>
          </a:ln>
          <a:effectLst/>
        </p:spPr>
        <p:txBody>
          <a:bodyPr>
            <a:spAutoFit/>
          </a:bodyPr>
          <a:lstStyle/>
          <a:p>
            <a:r>
              <a:rPr lang="en-US" altLang="zh-TW" sz="1600">
                <a:latin typeface="Times New Roman" pitchFamily="18" charset="0"/>
              </a:rPr>
              <a:t>#</a:t>
            </a:r>
            <a:r>
              <a:rPr lang="zh-TW" altLang="en-US" sz="1600">
                <a:latin typeface="Times New Roman" pitchFamily="18" charset="0"/>
              </a:rPr>
              <a:t>在</a:t>
            </a:r>
            <a:r>
              <a:rPr lang="en-US" altLang="zh-TW" sz="1600">
                <a:latin typeface="Times New Roman" pitchFamily="18" charset="0"/>
              </a:rPr>
              <a:t>2.4</a:t>
            </a:r>
            <a:r>
              <a:rPr lang="zh-TW" altLang="en-US" sz="1600">
                <a:latin typeface="Times New Roman" pitchFamily="18" charset="0"/>
              </a:rPr>
              <a:t>秒時</a:t>
            </a:r>
            <a:r>
              <a:rPr lang="en-US" altLang="zh-TW" sz="1600">
                <a:latin typeface="Times New Roman" pitchFamily="18" charset="0"/>
              </a:rPr>
              <a:t>,</a:t>
            </a:r>
            <a:r>
              <a:rPr lang="zh-TW" altLang="en-US" sz="1600">
                <a:latin typeface="Times New Roman" pitchFamily="18" charset="0"/>
              </a:rPr>
              <a:t>開始送出</a:t>
            </a:r>
            <a:r>
              <a:rPr lang="en-US" altLang="zh-TW" sz="1600">
                <a:latin typeface="Times New Roman" pitchFamily="18" charset="0"/>
              </a:rPr>
              <a:t>cbr</a:t>
            </a:r>
            <a:r>
              <a:rPr lang="zh-TW" altLang="en-US" sz="1600">
                <a:latin typeface="Times New Roman" pitchFamily="18" charset="0"/>
              </a:rPr>
              <a:t>封包</a:t>
            </a:r>
          </a:p>
          <a:p>
            <a:r>
              <a:rPr lang="en-US" altLang="zh-TW" sz="1600">
                <a:latin typeface="Times New Roman" pitchFamily="18" charset="0"/>
              </a:rPr>
              <a:t>$ns_ at 2.4 "$cbr0 start"</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在</a:t>
            </a:r>
            <a:r>
              <a:rPr lang="en-US" altLang="zh-TW" sz="1600">
                <a:latin typeface="Times New Roman" pitchFamily="18" charset="0"/>
              </a:rPr>
              <a:t>200.0</a:t>
            </a:r>
            <a:r>
              <a:rPr lang="zh-TW" altLang="en-US" sz="1600">
                <a:latin typeface="Times New Roman" pitchFamily="18" charset="0"/>
              </a:rPr>
              <a:t>秒時</a:t>
            </a:r>
            <a:r>
              <a:rPr lang="en-US" altLang="zh-TW" sz="1600">
                <a:latin typeface="Times New Roman" pitchFamily="18" charset="0"/>
              </a:rPr>
              <a:t>,</a:t>
            </a:r>
            <a:r>
              <a:rPr lang="zh-TW" altLang="en-US" sz="1600">
                <a:latin typeface="Times New Roman" pitchFamily="18" charset="0"/>
              </a:rPr>
              <a:t>停止傳送</a:t>
            </a:r>
          </a:p>
          <a:p>
            <a:r>
              <a:rPr lang="en-US" altLang="zh-TW" sz="1600">
                <a:latin typeface="Times New Roman" pitchFamily="18" charset="0"/>
              </a:rPr>
              <a:t>$ns_ at 200.0 "$cbr0 stop"</a:t>
            </a:r>
          </a:p>
          <a:p>
            <a:endParaRPr lang="en-US" altLang="zh-TW" sz="1600">
              <a:latin typeface="Times New Roman" pitchFamily="18" charset="0"/>
            </a:endParaRPr>
          </a:p>
          <a:p>
            <a:r>
              <a:rPr lang="en-US" altLang="zh-TW" sz="1600">
                <a:latin typeface="Times New Roman" pitchFamily="18" charset="0"/>
              </a:rPr>
              <a:t>$ns_ at $opt(stop).0002 "stop "</a:t>
            </a:r>
          </a:p>
          <a:p>
            <a:r>
              <a:rPr lang="en-US" altLang="zh-TW" sz="1600">
                <a:latin typeface="Times New Roman" pitchFamily="18" charset="0"/>
              </a:rPr>
              <a:t>$ns_ at $opt(stop).0003  "$ns_  halt"</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設定一個</a:t>
            </a:r>
            <a:r>
              <a:rPr lang="en-US" altLang="zh-TW" sz="1600">
                <a:latin typeface="Times New Roman" pitchFamily="18" charset="0"/>
              </a:rPr>
              <a:t>stop</a:t>
            </a:r>
            <a:r>
              <a:rPr lang="zh-TW" altLang="en-US" sz="1600">
                <a:latin typeface="Times New Roman" pitchFamily="18" charset="0"/>
              </a:rPr>
              <a:t>的程序 </a:t>
            </a:r>
          </a:p>
          <a:p>
            <a:r>
              <a:rPr lang="en-US" altLang="zh-TW" sz="1600">
                <a:latin typeface="Times New Roman" pitchFamily="18" charset="0"/>
              </a:rPr>
              <a:t>proc stop {} {</a:t>
            </a:r>
          </a:p>
          <a:p>
            <a:r>
              <a:rPr lang="en-US" altLang="zh-TW" sz="1600">
                <a:latin typeface="Times New Roman" pitchFamily="18" charset="0"/>
              </a:rPr>
              <a:t>    global ns_ tracefd</a:t>
            </a:r>
          </a:p>
          <a:p>
            <a:r>
              <a:rPr lang="en-US" altLang="zh-TW" sz="1600">
                <a:latin typeface="Times New Roman" pitchFamily="18" charset="0"/>
              </a:rPr>
              <a:t>    </a:t>
            </a:r>
          </a:p>
          <a:p>
            <a:r>
              <a:rPr lang="en-US" altLang="zh-TW" sz="1600">
                <a:latin typeface="Times New Roman" pitchFamily="18" charset="0"/>
              </a:rPr>
              <a:t>    #</a:t>
            </a:r>
            <a:r>
              <a:rPr lang="zh-TW" altLang="en-US" sz="1600">
                <a:latin typeface="Times New Roman" pitchFamily="18" charset="0"/>
              </a:rPr>
              <a:t>關閉記錄檔 </a:t>
            </a:r>
          </a:p>
          <a:p>
            <a:r>
              <a:rPr lang="zh-TW" altLang="en-US" sz="1600">
                <a:latin typeface="Times New Roman" pitchFamily="18" charset="0"/>
              </a:rPr>
              <a:t>    </a:t>
            </a:r>
            <a:r>
              <a:rPr lang="en-US" altLang="zh-TW" sz="1600">
                <a:latin typeface="Times New Roman" pitchFamily="18" charset="0"/>
              </a:rPr>
              <a:t>close $tracefd</a:t>
            </a:r>
          </a:p>
          <a:p>
            <a:r>
              <a:rPr lang="en-US" altLang="zh-TW" sz="1600">
                <a:latin typeface="Times New Roman" pitchFamily="18" charset="0"/>
              </a:rPr>
              <a:t>}</a:t>
            </a:r>
          </a:p>
          <a:p>
            <a:endParaRPr lang="en-US" altLang="zh-TW" sz="1600">
              <a:latin typeface="Times New Roman" pitchFamily="18" charset="0"/>
            </a:endParaRPr>
          </a:p>
          <a:p>
            <a:r>
              <a:rPr lang="en-US" altLang="zh-TW" sz="1600">
                <a:latin typeface="Times New Roman" pitchFamily="18" charset="0"/>
              </a:rPr>
              <a:t>#</a:t>
            </a:r>
            <a:r>
              <a:rPr lang="zh-TW" altLang="en-US" sz="1600">
                <a:latin typeface="Times New Roman" pitchFamily="18" charset="0"/>
              </a:rPr>
              <a:t>執行模擬</a:t>
            </a:r>
          </a:p>
          <a:p>
            <a:r>
              <a:rPr lang="en-US" altLang="zh-TW" sz="1600">
                <a:latin typeface="Times New Roman" pitchFamily="18" charset="0"/>
              </a:rPr>
              <a:t>$ns_ run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0" y="0"/>
            <a:ext cx="9144000" cy="7059613"/>
          </a:xfrm>
          <a:prstGeom prst="rect">
            <a:avLst/>
          </a:prstGeom>
          <a:noFill/>
          <a:ln w="9525">
            <a:noFill/>
            <a:miter lim="800000"/>
            <a:headEnd/>
            <a:tailEnd/>
          </a:ln>
          <a:effectLst/>
        </p:spPr>
        <p:txBody>
          <a:bodyPr>
            <a:spAutoFit/>
          </a:bodyPr>
          <a:lstStyle/>
          <a:p>
            <a:r>
              <a:rPr lang="en-US" altLang="zh-TW" sz="1600">
                <a:latin typeface="Times New Roman" pitchFamily="18" charset="0"/>
              </a:rPr>
              <a:t>comm_type=1</a:t>
            </a:r>
          </a:p>
          <a:p>
            <a:r>
              <a:rPr lang="en-US" altLang="zh-TW" sz="1600">
                <a:latin typeface="Times New Roman" pitchFamily="18" charset="0"/>
              </a:rPr>
              <a:t>loss_model=0</a:t>
            </a:r>
          </a:p>
          <a:p>
            <a:r>
              <a:rPr lang="en-US" altLang="zh-TW" sz="1600">
                <a:latin typeface="Times New Roman" pitchFamily="18" charset="0"/>
              </a:rPr>
              <a:t>for x in  0.3 0.4 0.5 0.6</a:t>
            </a:r>
          </a:p>
          <a:p>
            <a:r>
              <a:rPr lang="en-US" altLang="zh-TW" sz="1600">
                <a:latin typeface="Times New Roman" pitchFamily="18" charset="0"/>
              </a:rPr>
              <a:t>do   </a:t>
            </a:r>
          </a:p>
          <a:p>
            <a:endParaRPr lang="en-US" altLang="zh-TW" sz="1600">
              <a:latin typeface="Times New Roman" pitchFamily="18" charset="0"/>
            </a:endParaRPr>
          </a:p>
          <a:p>
            <a:r>
              <a:rPr lang="en-US" altLang="zh-TW" sz="1600">
                <a:latin typeface="Times New Roman" pitchFamily="18" charset="0"/>
              </a:rPr>
              <a:t>        pG=$x</a:t>
            </a:r>
          </a:p>
          <a:p>
            <a:r>
              <a:rPr lang="en-US" altLang="zh-TW" sz="1600">
                <a:latin typeface="Times New Roman" pitchFamily="18" charset="0"/>
              </a:rPr>
              <a:t>	pB=0</a:t>
            </a:r>
          </a:p>
          <a:p>
            <a:r>
              <a:rPr lang="en-US" altLang="zh-TW" sz="1600">
                <a:latin typeface="Times New Roman" pitchFamily="18" charset="0"/>
              </a:rPr>
              <a:t>	pGG=0</a:t>
            </a:r>
          </a:p>
          <a:p>
            <a:r>
              <a:rPr lang="en-US" altLang="zh-TW" sz="1600">
                <a:latin typeface="Times New Roman" pitchFamily="18" charset="0"/>
              </a:rPr>
              <a:t>	pBB=0</a:t>
            </a:r>
          </a:p>
          <a:p>
            <a:r>
              <a:rPr lang="en-US" altLang="zh-TW" sz="1600">
                <a:latin typeface="Times New Roman" pitchFamily="18" charset="0"/>
              </a:rPr>
              <a:t>  	ith=20</a:t>
            </a:r>
          </a:p>
          <a:p>
            <a:r>
              <a:rPr lang="en-US" altLang="zh-TW" sz="1600">
                <a:latin typeface="Times New Roman" pitchFamily="18" charset="0"/>
              </a:rPr>
              <a:t>	for xx in $( seq 1 $ith )</a:t>
            </a:r>
          </a:p>
          <a:p>
            <a:r>
              <a:rPr lang="en-US" altLang="zh-TW" sz="1600">
                <a:latin typeface="Times New Roman" pitchFamily="18" charset="0"/>
              </a:rPr>
              <a:t>	do</a:t>
            </a:r>
          </a:p>
          <a:p>
            <a:r>
              <a:rPr lang="en-US" altLang="zh-TW" sz="1600">
                <a:latin typeface="Times New Roman" pitchFamily="18" charset="0"/>
              </a:rPr>
              <a:t>		echo $xx</a:t>
            </a:r>
          </a:p>
          <a:p>
            <a:r>
              <a:rPr lang="en-US" altLang="zh-TW" sz="1600">
                <a:latin typeface="Times New Roman" pitchFamily="18" charset="0"/>
              </a:rPr>
              <a:t>		echo $x</a:t>
            </a:r>
          </a:p>
          <a:p>
            <a:r>
              <a:rPr lang="en-US" altLang="zh-TW" sz="1600">
                <a:latin typeface="Times New Roman" pitchFamily="18" charset="0"/>
              </a:rPr>
              <a:t>      		./ns.exe wireless_error.tcl $pGG $pBB $pG $pB $xx $comm_type $loss_model</a:t>
            </a:r>
          </a:p>
          <a:p>
            <a:r>
              <a:rPr lang="en-US" altLang="zh-TW" sz="1600">
                <a:latin typeface="Times New Roman" pitchFamily="18" charset="0"/>
              </a:rPr>
              <a:t>	done</a:t>
            </a:r>
          </a:p>
          <a:p>
            <a:r>
              <a:rPr lang="en-US" altLang="zh-TW" sz="1600">
                <a:latin typeface="Times New Roman" pitchFamily="18" charset="0"/>
              </a:rPr>
              <a:t>	./plot_err.pl test $ith $x</a:t>
            </a:r>
          </a:p>
          <a:p>
            <a:r>
              <a:rPr lang="en-US" altLang="zh-TW" sz="1600">
                <a:latin typeface="Times New Roman" pitchFamily="18" charset="0"/>
              </a:rPr>
              <a:t>	</a:t>
            </a:r>
          </a:p>
          <a:p>
            <a:r>
              <a:rPr lang="en-US" altLang="zh-TW" sz="1600">
                <a:latin typeface="Times New Roman" pitchFamily="18" charset="0"/>
              </a:rPr>
              <a:t>done</a:t>
            </a:r>
          </a:p>
          <a:p>
            <a:endParaRPr lang="en-US" altLang="zh-TW" sz="1600">
              <a:latin typeface="Times New Roman" pitchFamily="18" charset="0"/>
            </a:endParaRPr>
          </a:p>
          <a:p>
            <a:r>
              <a:rPr lang="en-US" altLang="zh-TW" sz="1600">
                <a:latin typeface="Times New Roman" pitchFamily="18" charset="0"/>
              </a:rPr>
              <a:t># ith is the number of iteration</a:t>
            </a:r>
          </a:p>
          <a:p>
            <a:r>
              <a:rPr lang="en-US" altLang="zh-TW" sz="1600">
                <a:latin typeface="Times New Roman" pitchFamily="18" charset="0"/>
              </a:rPr>
              <a:t># if BSC channel packet loos rate =pG</a:t>
            </a:r>
          </a:p>
          <a:p>
            <a:r>
              <a:rPr lang="en-US" altLang="zh-TW" sz="1600">
                <a:latin typeface="Times New Roman" pitchFamily="18" charset="0"/>
              </a:rPr>
              <a:t># loss_model: 0 for BSC, 1 for GE model</a:t>
            </a:r>
          </a:p>
          <a:p>
            <a:r>
              <a:rPr lang="en-US" altLang="zh-TW" sz="1600">
                <a:latin typeface="Times New Roman" pitchFamily="18" charset="0"/>
              </a:rPr>
              <a:t># comm_type: 0 for broacdcast, 1 for unicast</a:t>
            </a:r>
          </a:p>
          <a:p>
            <a:r>
              <a:rPr lang="en-US" altLang="zh-TW" sz="1600">
                <a:latin typeface="Times New Roman" pitchFamily="18" charset="0"/>
              </a:rPr>
              <a:t>	</a:t>
            </a:r>
          </a:p>
          <a:p>
            <a:r>
              <a:rPr lang="en-US" altLang="zh-TW" sz="1600">
                <a:latin typeface="Times New Roman" pitchFamily="18" charset="0"/>
              </a:rPr>
              <a:t>   </a:t>
            </a:r>
          </a:p>
          <a:p>
            <a:endParaRPr lang="en-US" altLang="zh-TW" sz="1600">
              <a:latin typeface="Times New Roman" pitchFamily="18" charset="0"/>
            </a:endParaRPr>
          </a:p>
          <a:p>
            <a:pPr>
              <a:spcBef>
                <a:spcPct val="50000"/>
              </a:spcBef>
            </a:pPr>
            <a:endParaRPr lang="en-US" altLang="zh-TW" sz="1600">
              <a:latin typeface="Times New Roman" pitchFamily="18" charset="0"/>
            </a:endParaRPr>
          </a:p>
        </p:txBody>
      </p:sp>
      <p:sp>
        <p:nvSpPr>
          <p:cNvPr id="21507" name="Text Box 3"/>
          <p:cNvSpPr txBox="1">
            <a:spLocks noChangeArrowheads="1"/>
          </p:cNvSpPr>
          <p:nvPr/>
        </p:nvSpPr>
        <p:spPr bwMode="auto">
          <a:xfrm>
            <a:off x="3114675" y="188913"/>
            <a:ext cx="6029325" cy="457200"/>
          </a:xfrm>
          <a:prstGeom prst="rect">
            <a:avLst/>
          </a:prstGeom>
          <a:noFill/>
          <a:ln w="9525">
            <a:noFill/>
            <a:miter lim="800000"/>
            <a:headEnd/>
            <a:tailEnd/>
          </a:ln>
          <a:effectLst/>
        </p:spPr>
        <p:txBody>
          <a:bodyPr wrap="none">
            <a:spAutoFit/>
          </a:bodyPr>
          <a:lstStyle/>
          <a:p>
            <a:r>
              <a:rPr lang="en-US" altLang="zh-TW" sz="2400">
                <a:solidFill>
                  <a:srgbClr val="FF0000"/>
                </a:solidFill>
                <a:latin typeface="Times New Roman" pitchFamily="18" charset="0"/>
              </a:rPr>
              <a:t>run_bsc_error:</a:t>
            </a:r>
            <a:r>
              <a:rPr lang="zh-TW" altLang="en-US" sz="2400">
                <a:solidFill>
                  <a:srgbClr val="FF0000"/>
                </a:solidFill>
                <a:latin typeface="Times New Roman" pitchFamily="18" charset="0"/>
              </a:rPr>
              <a:t>測試</a:t>
            </a:r>
            <a:r>
              <a:rPr lang="en-US" altLang="zh-TW" sz="2400">
                <a:solidFill>
                  <a:srgbClr val="FF0000"/>
                </a:solidFill>
                <a:latin typeface="Times New Roman" pitchFamily="18" charset="0"/>
              </a:rPr>
              <a:t>uniform distribution</a:t>
            </a:r>
            <a:r>
              <a:rPr lang="zh-TW" altLang="en-US" sz="2400">
                <a:solidFill>
                  <a:srgbClr val="FF0000"/>
                </a:solidFill>
                <a:latin typeface="Times New Roman" pitchFamily="18" charset="0"/>
              </a:rPr>
              <a:t>的</a:t>
            </a:r>
            <a:r>
              <a:rPr lang="en-US" altLang="zh-TW" sz="2400">
                <a:solidFill>
                  <a:srgbClr val="FF0000"/>
                </a:solidFill>
                <a:latin typeface="Times New Roman" pitchFamily="18" charset="0"/>
              </a:rPr>
              <a:t>script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0"/>
            <a:ext cx="9144000" cy="6569075"/>
          </a:xfrm>
          <a:prstGeom prst="rect">
            <a:avLst/>
          </a:prstGeom>
          <a:noFill/>
          <a:ln w="9525">
            <a:noFill/>
            <a:miter lim="800000"/>
            <a:headEnd/>
            <a:tailEnd/>
          </a:ln>
          <a:effectLst/>
        </p:spPr>
        <p:txBody>
          <a:bodyPr>
            <a:spAutoFit/>
          </a:bodyPr>
          <a:lstStyle/>
          <a:p>
            <a:r>
              <a:rPr lang="en-US" altLang="zh-TW" sz="1600">
                <a:latin typeface="Times New Roman" pitchFamily="18" charset="0"/>
              </a:rPr>
              <a:t>comm_type=0</a:t>
            </a:r>
          </a:p>
          <a:p>
            <a:r>
              <a:rPr lang="en-US" altLang="zh-TW" sz="1600">
                <a:latin typeface="Times New Roman" pitchFamily="18" charset="0"/>
              </a:rPr>
              <a:t>loss_model=1		</a:t>
            </a:r>
            <a:r>
              <a:rPr lang="en-US" altLang="zh-TW" sz="2400">
                <a:solidFill>
                  <a:srgbClr val="FF0000"/>
                </a:solidFill>
                <a:latin typeface="Times New Roman" pitchFamily="18" charset="0"/>
              </a:rPr>
              <a:t>run_ge_error:</a:t>
            </a:r>
            <a:r>
              <a:rPr lang="zh-TW" altLang="en-US" sz="2400">
                <a:solidFill>
                  <a:srgbClr val="FF0000"/>
                </a:solidFill>
                <a:latin typeface="Times New Roman" pitchFamily="18" charset="0"/>
              </a:rPr>
              <a:t>測試</a:t>
            </a:r>
            <a:r>
              <a:rPr lang="en-US" altLang="zh-TW" sz="2400">
                <a:solidFill>
                  <a:srgbClr val="FF0000"/>
                </a:solidFill>
                <a:latin typeface="Times New Roman" pitchFamily="18" charset="0"/>
              </a:rPr>
              <a:t>GE model</a:t>
            </a:r>
            <a:r>
              <a:rPr lang="zh-TW" altLang="en-US" sz="2400">
                <a:solidFill>
                  <a:srgbClr val="FF0000"/>
                </a:solidFill>
                <a:latin typeface="Times New Roman" pitchFamily="18" charset="0"/>
              </a:rPr>
              <a:t>的</a:t>
            </a:r>
            <a:r>
              <a:rPr lang="en-US" altLang="zh-TW" sz="2400">
                <a:solidFill>
                  <a:srgbClr val="FF0000"/>
                </a:solidFill>
                <a:latin typeface="Times New Roman" pitchFamily="18" charset="0"/>
              </a:rPr>
              <a:t>script</a:t>
            </a:r>
          </a:p>
          <a:p>
            <a:endParaRPr lang="en-US" altLang="zh-TW" sz="1600">
              <a:latin typeface="Times New Roman" pitchFamily="18" charset="0"/>
            </a:endParaRPr>
          </a:p>
          <a:p>
            <a:endParaRPr lang="en-US" altLang="zh-TW" sz="1600">
              <a:latin typeface="Times New Roman" pitchFamily="18" charset="0"/>
            </a:endParaRPr>
          </a:p>
          <a:p>
            <a:r>
              <a:rPr lang="en-US" altLang="zh-TW" sz="1600">
                <a:latin typeface="Times New Roman" pitchFamily="18" charset="0"/>
              </a:rPr>
              <a:t>for x in  0.4 0.5 0.6 0.7</a:t>
            </a:r>
          </a:p>
          <a:p>
            <a:r>
              <a:rPr lang="en-US" altLang="zh-TW" sz="1600">
                <a:latin typeface="Times New Roman" pitchFamily="18" charset="0"/>
              </a:rPr>
              <a:t>do     </a:t>
            </a:r>
          </a:p>
          <a:p>
            <a:endParaRPr lang="en-US" altLang="zh-TW" sz="1600">
              <a:latin typeface="Times New Roman" pitchFamily="18" charset="0"/>
            </a:endParaRPr>
          </a:p>
          <a:p>
            <a:r>
              <a:rPr lang="en-US" altLang="zh-TW" sz="1600">
                <a:latin typeface="Times New Roman" pitchFamily="18" charset="0"/>
              </a:rPr>
              <a:t>        pG=0.01</a:t>
            </a:r>
          </a:p>
          <a:p>
            <a:r>
              <a:rPr lang="en-US" altLang="zh-TW" sz="1600">
                <a:latin typeface="Times New Roman" pitchFamily="18" charset="0"/>
              </a:rPr>
              <a:t>	pB=$x</a:t>
            </a:r>
          </a:p>
          <a:p>
            <a:r>
              <a:rPr lang="en-US" altLang="zh-TW" sz="1600">
                <a:latin typeface="Times New Roman" pitchFamily="18" charset="0"/>
              </a:rPr>
              <a:t>	pGG=0.96</a:t>
            </a:r>
          </a:p>
          <a:p>
            <a:r>
              <a:rPr lang="en-US" altLang="zh-TW" sz="1600">
                <a:latin typeface="Times New Roman" pitchFamily="18" charset="0"/>
              </a:rPr>
              <a:t>	pBB=0.94</a:t>
            </a:r>
          </a:p>
          <a:p>
            <a:r>
              <a:rPr lang="en-US" altLang="zh-TW" sz="1600">
                <a:latin typeface="Times New Roman" pitchFamily="18" charset="0"/>
              </a:rPr>
              <a:t>  	ith=20</a:t>
            </a:r>
          </a:p>
          <a:p>
            <a:r>
              <a:rPr lang="en-US" altLang="zh-TW" sz="1600">
                <a:latin typeface="Times New Roman" pitchFamily="18" charset="0"/>
              </a:rPr>
              <a:t>	for xx in $( seq 1 $ith )</a:t>
            </a:r>
          </a:p>
          <a:p>
            <a:r>
              <a:rPr lang="en-US" altLang="zh-TW" sz="1600">
                <a:latin typeface="Times New Roman" pitchFamily="18" charset="0"/>
              </a:rPr>
              <a:t>	do</a:t>
            </a:r>
          </a:p>
          <a:p>
            <a:r>
              <a:rPr lang="en-US" altLang="zh-TW" sz="1600">
                <a:latin typeface="Times New Roman" pitchFamily="18" charset="0"/>
              </a:rPr>
              <a:t>		echo $xx</a:t>
            </a:r>
          </a:p>
          <a:p>
            <a:r>
              <a:rPr lang="en-US" altLang="zh-TW" sz="1600">
                <a:latin typeface="Times New Roman" pitchFamily="18" charset="0"/>
              </a:rPr>
              <a:t>		echo $x</a:t>
            </a:r>
          </a:p>
          <a:p>
            <a:r>
              <a:rPr lang="en-US" altLang="zh-TW" sz="1600">
                <a:latin typeface="Times New Roman" pitchFamily="18" charset="0"/>
              </a:rPr>
              <a:t>      		./ns.exe wireless_error.tcl $pGG $pBB $pG $pB $xx $comm_type $loss_model</a:t>
            </a:r>
          </a:p>
          <a:p>
            <a:r>
              <a:rPr lang="en-US" altLang="zh-TW" sz="1600">
                <a:latin typeface="Times New Roman" pitchFamily="18" charset="0"/>
              </a:rPr>
              <a:t>	done</a:t>
            </a:r>
          </a:p>
          <a:p>
            <a:r>
              <a:rPr lang="en-US" altLang="zh-TW" sz="1600">
                <a:latin typeface="Times New Roman" pitchFamily="18" charset="0"/>
              </a:rPr>
              <a:t>	./plot_err.pl test $ith $x</a:t>
            </a:r>
          </a:p>
          <a:p>
            <a:r>
              <a:rPr lang="en-US" altLang="zh-TW" sz="1600">
                <a:latin typeface="Times New Roman" pitchFamily="18" charset="0"/>
              </a:rPr>
              <a:t>	</a:t>
            </a:r>
          </a:p>
          <a:p>
            <a:r>
              <a:rPr lang="en-US" altLang="zh-TW" sz="1600">
                <a:latin typeface="Times New Roman" pitchFamily="18" charset="0"/>
              </a:rPr>
              <a:t>done</a:t>
            </a:r>
          </a:p>
          <a:p>
            <a:endParaRPr lang="en-US" altLang="zh-TW" sz="1600">
              <a:latin typeface="Times New Roman" pitchFamily="18" charset="0"/>
            </a:endParaRPr>
          </a:p>
          <a:p>
            <a:r>
              <a:rPr lang="en-US" altLang="zh-TW" sz="1600">
                <a:latin typeface="Times New Roman" pitchFamily="18" charset="0"/>
              </a:rPr>
              <a:t># ith is the number of iteration</a:t>
            </a:r>
          </a:p>
          <a:p>
            <a:r>
              <a:rPr lang="en-US" altLang="zh-TW" sz="1600">
                <a:latin typeface="Times New Roman" pitchFamily="18" charset="0"/>
              </a:rPr>
              <a:t># if BSC channel packet loos rate =pG</a:t>
            </a:r>
          </a:p>
          <a:p>
            <a:r>
              <a:rPr lang="en-US" altLang="zh-TW" sz="1600">
                <a:latin typeface="Times New Roman" pitchFamily="18" charset="0"/>
              </a:rPr>
              <a:t># loss_model: 0 for BSC, 1 for GE model</a:t>
            </a:r>
          </a:p>
          <a:p>
            <a:r>
              <a:rPr lang="en-US" altLang="zh-TW" sz="1600">
                <a:latin typeface="Times New Roman" pitchFamily="18" charset="0"/>
              </a:rPr>
              <a:t># comm_type: 0 for broacdcast, 1 for unicast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303213" y="65088"/>
            <a:ext cx="6965950" cy="1917700"/>
          </a:xfrm>
          <a:prstGeom prst="rect">
            <a:avLst/>
          </a:prstGeom>
          <a:noFill/>
          <a:ln w="9525">
            <a:noFill/>
            <a:miter lim="800000"/>
            <a:headEnd/>
            <a:tailEnd/>
          </a:ln>
          <a:effectLst/>
        </p:spPr>
        <p:txBody>
          <a:bodyPr wrap="none">
            <a:spAutoFit/>
          </a:bodyPr>
          <a:lstStyle/>
          <a:p>
            <a:r>
              <a:rPr lang="zh-TW" altLang="en-US" sz="2400">
                <a:latin typeface="Times New Roman" pitchFamily="18" charset="0"/>
              </a:rPr>
              <a:t>執行的方法</a:t>
            </a:r>
            <a:r>
              <a:rPr lang="en-US" altLang="zh-TW" sz="2400">
                <a:latin typeface="Times New Roman" pitchFamily="18" charset="0"/>
              </a:rPr>
              <a:t>: (</a:t>
            </a:r>
            <a:r>
              <a:rPr lang="zh-TW" altLang="en-US" sz="2400">
                <a:latin typeface="Times New Roman" pitchFamily="18" charset="0"/>
              </a:rPr>
              <a:t>以</a:t>
            </a:r>
            <a:r>
              <a:rPr lang="en-US" altLang="zh-TW" sz="2400">
                <a:latin typeface="Times New Roman" pitchFamily="18" charset="0"/>
              </a:rPr>
              <a:t>run_bsc_error</a:t>
            </a:r>
            <a:r>
              <a:rPr lang="zh-TW" altLang="en-US" sz="2400">
                <a:latin typeface="Times New Roman" pitchFamily="18" charset="0"/>
              </a:rPr>
              <a:t>為例</a:t>
            </a:r>
            <a:r>
              <a:rPr lang="en-US" altLang="zh-TW" sz="2400">
                <a:latin typeface="Times New Roman" pitchFamily="18" charset="0"/>
              </a:rPr>
              <a:t>)</a:t>
            </a:r>
          </a:p>
          <a:p>
            <a:r>
              <a:rPr lang="en-US" altLang="zh-TW" sz="2400">
                <a:latin typeface="Times New Roman" pitchFamily="18" charset="0"/>
              </a:rPr>
              <a:t>$./run_bsc_error</a:t>
            </a:r>
          </a:p>
          <a:p>
            <a:endParaRPr lang="en-US" altLang="zh-TW" sz="2400">
              <a:latin typeface="Times New Roman" pitchFamily="18" charset="0"/>
            </a:endParaRPr>
          </a:p>
          <a:p>
            <a:r>
              <a:rPr lang="zh-TW" altLang="en-US" sz="2400">
                <a:latin typeface="Times New Roman" pitchFamily="18" charset="0"/>
              </a:rPr>
              <a:t>執行後會產生許多的記錄檔</a:t>
            </a:r>
            <a:r>
              <a:rPr lang="en-US" altLang="zh-TW" sz="2400">
                <a:latin typeface="Times New Roman" pitchFamily="18" charset="0"/>
              </a:rPr>
              <a:t>,</a:t>
            </a:r>
            <a:r>
              <a:rPr lang="zh-TW" altLang="en-US" sz="2400">
                <a:latin typeface="Times New Roman" pitchFamily="18" charset="0"/>
              </a:rPr>
              <a:t>底下為某次實驗的範例</a:t>
            </a:r>
          </a:p>
          <a:p>
            <a:endParaRPr lang="zh-TW" altLang="en-US" sz="2400">
              <a:latin typeface="Times New Roman" pitchFamily="18" charset="0"/>
            </a:endParaRPr>
          </a:p>
        </p:txBody>
      </p:sp>
      <p:sp>
        <p:nvSpPr>
          <p:cNvPr id="23555" name="Rectangle 3"/>
          <p:cNvSpPr>
            <a:spLocks noChangeArrowheads="1"/>
          </p:cNvSpPr>
          <p:nvPr/>
        </p:nvSpPr>
        <p:spPr bwMode="auto">
          <a:xfrm>
            <a:off x="0" y="1700213"/>
            <a:ext cx="8893175" cy="4492625"/>
          </a:xfrm>
          <a:prstGeom prst="rect">
            <a:avLst/>
          </a:prstGeom>
          <a:noFill/>
          <a:ln w="9525">
            <a:noFill/>
            <a:miter lim="800000"/>
            <a:headEnd/>
            <a:tailEnd/>
          </a:ln>
          <a:effectLst/>
        </p:spPr>
        <p:txBody>
          <a:bodyPr>
            <a:spAutoFit/>
          </a:bodyPr>
          <a:lstStyle/>
          <a:p>
            <a:r>
              <a:rPr lang="en-US" altLang="zh-TW" sz="1600">
                <a:latin typeface="Times New Roman" pitchFamily="18" charset="0"/>
              </a:rPr>
              <a:t>+ 2.4 0 1 cbr 1000 ------- 0 0.0.0.0 1.0.0.4 0 7 </a:t>
            </a:r>
            <a:r>
              <a:rPr lang="en-US" altLang="zh-TW" sz="1600">
                <a:solidFill>
                  <a:srgbClr val="FF0000"/>
                </a:solidFill>
                <a:latin typeface="Times New Roman" pitchFamily="18" charset="0"/>
              </a:rPr>
              <a:t> (wired trace file format)</a:t>
            </a:r>
            <a:endParaRPr lang="en-US" altLang="zh-TW" sz="1600">
              <a:latin typeface="Times New Roman" pitchFamily="18" charset="0"/>
            </a:endParaRPr>
          </a:p>
          <a:p>
            <a:r>
              <a:rPr lang="en-US" altLang="zh-TW" sz="1600">
                <a:latin typeface="Times New Roman" pitchFamily="18" charset="0"/>
              </a:rPr>
              <a:t>- 2.4 0 1 cbr 1000 ------- 0 0.0.0.0 1.0.0.4 0 7</a:t>
            </a:r>
          </a:p>
          <a:p>
            <a:r>
              <a:rPr lang="en-US" altLang="zh-TW" sz="1600">
                <a:latin typeface="Times New Roman" pitchFamily="18" charset="0"/>
              </a:rPr>
              <a:t>r 2.4108 0 1 cbr 1000 ------- 0 0.0.0.0 1.0.0.4 0 7</a:t>
            </a:r>
          </a:p>
          <a:p>
            <a:r>
              <a:rPr lang="en-US" altLang="zh-TW" sz="1600">
                <a:latin typeface="Times New Roman" pitchFamily="18" charset="0"/>
              </a:rPr>
              <a:t>r 2.410800000 _1_ AGT  --- 7 cbr 1000 [0 0 0 0] ------- [0:0 4194304:4 31 0] [0] 0 0</a:t>
            </a:r>
          </a:p>
          <a:p>
            <a:r>
              <a:rPr lang="en-US" altLang="zh-TW" sz="1600">
                <a:latin typeface="Times New Roman" pitchFamily="18" charset="0"/>
              </a:rPr>
              <a:t>f 2.410800000 _1_ RTR  --- 7 cbr 1020 [0 0 0 0] ------- [4194304:4 -1:3 32 0] [0] 0 0</a:t>
            </a:r>
          </a:p>
          <a:p>
            <a:r>
              <a:rPr lang="en-US" altLang="zh-TW" sz="1600">
                <a:latin typeface="Times New Roman" pitchFamily="18" charset="0"/>
              </a:rPr>
              <a:t>s 2.411475000 _1_ MAC  --- 7 cbr 1072 [0 ffffffff 0 800] ------- [4194304:4 -1:3 32 0] [0] 0 0</a:t>
            </a:r>
          </a:p>
          <a:p>
            <a:r>
              <a:rPr lang="en-US" altLang="zh-TW" sz="1600">
                <a:latin typeface="Times New Roman" pitchFamily="18" charset="0"/>
              </a:rPr>
              <a:t>r 2.420051094 _2_ MAC  --- 7 cbr 1020 [0 ffffffff 0 800] ------- [4194304:4 -1:3 32 0] [0] 1 0 </a:t>
            </a:r>
            <a:r>
              <a:rPr lang="en-US" altLang="zh-TW" sz="1600">
                <a:solidFill>
                  <a:srgbClr val="FF0000"/>
                </a:solidFill>
                <a:latin typeface="Times New Roman" pitchFamily="18" charset="0"/>
              </a:rPr>
              <a:t>(wireless)</a:t>
            </a:r>
            <a:endParaRPr lang="en-US" altLang="zh-TW" sz="1600">
              <a:latin typeface="Times New Roman" pitchFamily="18" charset="0"/>
            </a:endParaRPr>
          </a:p>
          <a:p>
            <a:r>
              <a:rPr lang="en-US" altLang="zh-TW" sz="1600">
                <a:latin typeface="Times New Roman" pitchFamily="18" charset="0"/>
              </a:rPr>
              <a:t>r 2.420076094 _2_ RTR  --- 7 cbr 1020 [0 ffffffff 0 800] ------- [4194304:4 -1:3 32 0] [0] 1 0</a:t>
            </a:r>
          </a:p>
          <a:p>
            <a:r>
              <a:rPr lang="en-US" altLang="zh-TW" sz="1600">
                <a:latin typeface="Times New Roman" pitchFamily="18" charset="0"/>
              </a:rPr>
              <a:t>r 2.420076094 _2_ AGT  --- 7 cbr 1020 [0 ffffffff 0 800] ------- [4194304:4 -1:3 31 0] [0] 1 0</a:t>
            </a:r>
          </a:p>
          <a:p>
            <a:r>
              <a:rPr lang="en-US" altLang="zh-TW" sz="1600">
                <a:latin typeface="Times New Roman" pitchFamily="18" charset="0"/>
              </a:rPr>
              <a:t>+ 2.56 0 1 cbr 1000 ------- 0 0.0.0.0 1.0.0.4 1 8</a:t>
            </a:r>
          </a:p>
          <a:p>
            <a:r>
              <a:rPr lang="en-US" altLang="zh-TW" sz="1600">
                <a:latin typeface="Times New Roman" pitchFamily="18" charset="0"/>
              </a:rPr>
              <a:t>- 2.56 0 1 cbr 1000 ------- 0 0.0.0.0 1.0.0.4 1 8</a:t>
            </a:r>
          </a:p>
          <a:p>
            <a:r>
              <a:rPr lang="en-US" altLang="zh-TW" sz="1600">
                <a:latin typeface="Times New Roman" pitchFamily="18" charset="0"/>
              </a:rPr>
              <a:t>r 2.5708 0 1 cbr 1000 ------- 0 0.0.0.0 1.0.0.4 1 8</a:t>
            </a:r>
          </a:p>
          <a:p>
            <a:r>
              <a:rPr lang="en-US" altLang="zh-TW" sz="1600">
                <a:latin typeface="Times New Roman" pitchFamily="18" charset="0"/>
              </a:rPr>
              <a:t>r 2.570800000 _1_ AGT  --- 8 cbr 1000 [0 0 0 0] ------- [0:0 4194304:4 31 0] [1] 0 0</a:t>
            </a:r>
          </a:p>
          <a:p>
            <a:r>
              <a:rPr lang="en-US" altLang="zh-TW" sz="1600">
                <a:latin typeface="Times New Roman" pitchFamily="18" charset="0"/>
              </a:rPr>
              <a:t>f 2.570800000 _1_ RTR  --- 8 cbr 1020 [0 0 0 0] ------- [4194304:4 -1:3 32 0] [1] 0 0</a:t>
            </a:r>
          </a:p>
          <a:p>
            <a:r>
              <a:rPr lang="en-US" altLang="zh-TW" sz="1600">
                <a:latin typeface="Times New Roman" pitchFamily="18" charset="0"/>
              </a:rPr>
              <a:t>s 2.571455000 _1_ MAC  --- 8 cbr 1072 [0 ffffffff 0 800] ------- [4194304:4 -1:3 32 0] [1] 0 0</a:t>
            </a:r>
          </a:p>
          <a:p>
            <a:r>
              <a:rPr lang="en-US" altLang="zh-TW" sz="1600">
                <a:latin typeface="Times New Roman" pitchFamily="18" charset="0"/>
              </a:rPr>
              <a:t>r 2.580031094 _2_ MAC  --- 8 cbr 1020 [0 ffffffff 0 800] ------- [4194304:4 -1:3 32 0] [1] 1 0</a:t>
            </a:r>
          </a:p>
          <a:p>
            <a:r>
              <a:rPr lang="en-US" altLang="zh-TW" sz="1600">
                <a:latin typeface="Times New Roman" pitchFamily="18" charset="0"/>
              </a:rPr>
              <a:t>r 2.580056094 _2_ RTR  --- 8 cbr 1020 [0 ffffffff 0 800] ------- [4194304:4 -1:3 32 0] [1] 1 0</a:t>
            </a:r>
          </a:p>
          <a:p>
            <a:r>
              <a:rPr lang="en-US" altLang="zh-TW" sz="1600">
                <a:latin typeface="Times New Roman" pitchFamily="18" charset="0"/>
              </a:rPr>
              <a:t>r 2.580056094 _2_ AGT  --- 8 cbr 1020 [0 ffffffff 0 800] ------- [4194304:4 -1:3 31 0] [1] 1 0</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0" y="0"/>
            <a:ext cx="9144000" cy="6958013"/>
          </a:xfrm>
          <a:prstGeom prst="rect">
            <a:avLst/>
          </a:prstGeom>
          <a:noFill/>
          <a:ln w="9525">
            <a:noFill/>
            <a:miter lim="800000"/>
            <a:headEnd/>
            <a:tailEnd/>
          </a:ln>
          <a:effectLst/>
        </p:spPr>
        <p:txBody>
          <a:bodyPr>
            <a:spAutoFit/>
          </a:bodyPr>
          <a:lstStyle/>
          <a:p>
            <a:r>
              <a:rPr lang="en-US" altLang="zh-TW">
                <a:latin typeface="Times New Roman" pitchFamily="18" charset="0"/>
              </a:rPr>
              <a:t>#!/usr/bin/perl</a:t>
            </a:r>
          </a:p>
          <a:p>
            <a:endParaRPr lang="en-US" altLang="zh-TW">
              <a:latin typeface="Times New Roman" pitchFamily="18" charset="0"/>
            </a:endParaRPr>
          </a:p>
          <a:p>
            <a:r>
              <a:rPr lang="en-US" altLang="zh-TW">
                <a:latin typeface="Times New Roman" pitchFamily="18" charset="0"/>
              </a:rPr>
              <a:t>$event_filter = “[rs]”;                                           </a:t>
            </a:r>
            <a:r>
              <a:rPr lang="zh-TW" altLang="en-US" b="1">
                <a:solidFill>
                  <a:srgbClr val="FF0000"/>
                </a:solidFill>
                <a:latin typeface="Times New Roman" pitchFamily="18" charset="0"/>
              </a:rPr>
              <a:t>分析</a:t>
            </a:r>
            <a:r>
              <a:rPr lang="en-US" altLang="zh-TW" b="1">
                <a:solidFill>
                  <a:srgbClr val="FF0000"/>
                </a:solidFill>
                <a:latin typeface="Times New Roman" pitchFamily="18" charset="0"/>
              </a:rPr>
              <a:t>trace file format</a:t>
            </a:r>
            <a:r>
              <a:rPr lang="zh-TW" altLang="en-US" b="1">
                <a:solidFill>
                  <a:srgbClr val="FF0000"/>
                </a:solidFill>
                <a:latin typeface="Times New Roman" pitchFamily="18" charset="0"/>
              </a:rPr>
              <a:t>的程式</a:t>
            </a:r>
          </a:p>
          <a:p>
            <a:r>
              <a:rPr lang="en-US" altLang="zh-TW">
                <a:latin typeface="Times New Roman" pitchFamily="18" charset="0"/>
              </a:rPr>
              <a:t>@ptype_filter = ("tcp", "cbr", "exp");</a:t>
            </a:r>
          </a:p>
          <a:p>
            <a:endParaRPr lang="en-US" altLang="zh-TW">
              <a:latin typeface="Times New Roman" pitchFamily="18" charset="0"/>
            </a:endParaRPr>
          </a:p>
          <a:p>
            <a:r>
              <a:rPr lang="en-US" altLang="zh-TW">
                <a:latin typeface="Times New Roman" pitchFamily="18" charset="0"/>
              </a:rPr>
              <a:t>$ttype_filter = "MAC";</a:t>
            </a:r>
          </a:p>
          <a:p>
            <a:endParaRPr lang="en-US" altLang="zh-TW">
              <a:latin typeface="Times New Roman" pitchFamily="18" charset="0"/>
            </a:endParaRPr>
          </a:p>
          <a:p>
            <a:r>
              <a:rPr lang="en-US" altLang="zh-TW">
                <a:latin typeface="Times New Roman" pitchFamily="18" charset="0"/>
              </a:rPr>
              <a:t>if (@ARGV &lt; 1) {</a:t>
            </a:r>
          </a:p>
          <a:p>
            <a:r>
              <a:rPr lang="en-US" altLang="zh-TW">
                <a:latin typeface="Times New Roman" pitchFamily="18" charset="0"/>
              </a:rPr>
              <a:t>    printf "usage plot_tp.pl [-s size] &lt;trace file&gt; [node1, ...]\n";</a:t>
            </a:r>
          </a:p>
          <a:p>
            <a:r>
              <a:rPr lang="en-US" altLang="zh-TW">
                <a:latin typeface="Times New Roman" pitchFamily="18" charset="0"/>
              </a:rPr>
              <a:t>    exit;</a:t>
            </a:r>
          </a:p>
          <a:p>
            <a:r>
              <a:rPr lang="en-US" altLang="zh-TW">
                <a:latin typeface="Times New Roman" pitchFamily="18" charset="0"/>
              </a:rPr>
              <a:t>}</a:t>
            </a:r>
          </a:p>
          <a:p>
            <a:endParaRPr lang="en-US" altLang="zh-TW">
              <a:latin typeface="Times New Roman" pitchFamily="18" charset="0"/>
            </a:endParaRPr>
          </a:p>
          <a:p>
            <a:r>
              <a:rPr lang="en-US" altLang="zh-TW">
                <a:latin typeface="Times New Roman" pitchFamily="18" charset="0"/>
              </a:rPr>
              <a:t>$tracenametmp = shift;</a:t>
            </a:r>
          </a:p>
          <a:p>
            <a:r>
              <a:rPr lang="en-US" altLang="zh-TW">
                <a:latin typeface="Times New Roman" pitchFamily="18" charset="0"/>
              </a:rPr>
              <a:t>$numith =shift;</a:t>
            </a:r>
          </a:p>
          <a:p>
            <a:r>
              <a:rPr lang="en-US" altLang="zh-TW">
                <a:latin typeface="Times New Roman" pitchFamily="18" charset="0"/>
              </a:rPr>
              <a:t>$errorlevel=shift;</a:t>
            </a:r>
          </a:p>
          <a:p>
            <a:r>
              <a:rPr lang="en-US" altLang="zh-TW">
                <a:latin typeface="Times New Roman" pitchFamily="18" charset="0"/>
              </a:rPr>
              <a:t>@trace_type = ();</a:t>
            </a:r>
          </a:p>
          <a:p>
            <a:endParaRPr lang="en-US" altLang="zh-TW">
              <a:latin typeface="Times New Roman" pitchFamily="18" charset="0"/>
            </a:endParaRPr>
          </a:p>
          <a:p>
            <a:r>
              <a:rPr lang="en-US" altLang="zh-TW">
                <a:latin typeface="Times New Roman" pitchFamily="18" charset="0"/>
              </a:rPr>
              <a:t>print "tracenametmp=$tracenametmp numith=$numith errorlevel=$errorlevel\n";</a:t>
            </a:r>
          </a:p>
          <a:p>
            <a:endParaRPr lang="en-US" altLang="zh-TW">
              <a:latin typeface="Times New Roman" pitchFamily="18" charset="0"/>
            </a:endParaRPr>
          </a:p>
          <a:p>
            <a:r>
              <a:rPr lang="en-US" altLang="zh-TW">
                <a:latin typeface="Times New Roman" pitchFamily="18" charset="0"/>
              </a:rPr>
              <a:t>$tt=1;</a:t>
            </a:r>
          </a:p>
          <a:p>
            <a:r>
              <a:rPr lang="en-US" altLang="zh-TW">
                <a:latin typeface="Times New Roman" pitchFamily="18" charset="0"/>
              </a:rPr>
              <a:t>@iteration=();</a:t>
            </a:r>
          </a:p>
          <a:p>
            <a:r>
              <a:rPr lang="en-US" altLang="zh-TW">
                <a:latin typeface="Times New Roman" pitchFamily="18" charset="0"/>
              </a:rPr>
              <a:t>while($tt&lt;=$numith){</a:t>
            </a:r>
          </a:p>
          <a:p>
            <a:r>
              <a:rPr lang="en-US" altLang="zh-TW">
                <a:latin typeface="Times New Roman" pitchFamily="18" charset="0"/>
              </a:rPr>
              <a:t>    push @iteration,$tt;</a:t>
            </a:r>
          </a:p>
          <a:p>
            <a:r>
              <a:rPr lang="en-US" altLang="zh-TW">
                <a:latin typeface="Times New Roman" pitchFamily="18" charset="0"/>
              </a:rPr>
              <a:t>    $tt=$tt+1;</a:t>
            </a:r>
          </a:p>
          <a:p>
            <a:r>
              <a:rPr lang="en-US" altLang="zh-TW">
                <a:latin typeface="Times New Roman" pitchFamily="18" charset="0"/>
              </a:rPr>
              <a:t>}</a:t>
            </a:r>
            <a:r>
              <a:rPr lang="en-US" altLang="zh-TW" sz="1600">
                <a:latin typeface="Times New Roman" pitchFamily="18" charset="0"/>
              </a:rPr>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0" y="0"/>
            <a:ext cx="9144000" cy="5859463"/>
          </a:xfrm>
          <a:prstGeom prst="rect">
            <a:avLst/>
          </a:prstGeom>
          <a:noFill/>
          <a:ln w="9525">
            <a:noFill/>
            <a:miter lim="800000"/>
            <a:headEnd/>
            <a:tailEnd/>
          </a:ln>
          <a:effectLst/>
        </p:spPr>
        <p:txBody>
          <a:bodyPr>
            <a:spAutoFit/>
          </a:bodyPr>
          <a:lstStyle/>
          <a:p>
            <a:r>
              <a:rPr lang="en-US" altLang="zh-TW">
                <a:latin typeface="Times New Roman" pitchFamily="18" charset="0"/>
              </a:rPr>
              <a:t>$totalarverror=0.0;</a:t>
            </a:r>
          </a:p>
          <a:p>
            <a:r>
              <a:rPr lang="en-US" altLang="zh-TW">
                <a:latin typeface="Times New Roman" pitchFamily="18" charset="0"/>
              </a:rPr>
              <a:t>$indith=0;</a:t>
            </a:r>
          </a:p>
          <a:p>
            <a:r>
              <a:rPr lang="en-US" altLang="zh-TW">
                <a:latin typeface="Times New Roman" pitchFamily="18" charset="0"/>
              </a:rPr>
              <a:t>$maxseqno=0;</a:t>
            </a:r>
          </a:p>
          <a:p>
            <a:endParaRPr lang="en-US" altLang="zh-TW">
              <a:latin typeface="Times New Roman" pitchFamily="18" charset="0"/>
            </a:endParaRPr>
          </a:p>
          <a:p>
            <a:r>
              <a:rPr lang="en-US" altLang="zh-TW">
                <a:latin typeface="Times New Roman" pitchFamily="18" charset="0"/>
              </a:rPr>
              <a:t>foreach $ith (@iteration){</a:t>
            </a:r>
          </a:p>
          <a:p>
            <a:endParaRPr lang="en-US" altLang="zh-TW">
              <a:latin typeface="Times New Roman" pitchFamily="18" charset="0"/>
            </a:endParaRPr>
          </a:p>
          <a:p>
            <a:r>
              <a:rPr lang="en-US" altLang="zh-TW">
                <a:latin typeface="Times New Roman" pitchFamily="18" charset="0"/>
              </a:rPr>
              <a:t>    $indith=$indith+1;</a:t>
            </a:r>
          </a:p>
          <a:p>
            <a:r>
              <a:rPr lang="en-US" altLang="zh-TW">
                <a:latin typeface="Times New Roman" pitchFamily="18" charset="0"/>
              </a:rPr>
              <a:t>    $tracename="$tracenametmp$ith";</a:t>
            </a:r>
          </a:p>
          <a:p>
            <a:r>
              <a:rPr lang="en-US" altLang="zh-TW">
                <a:latin typeface="Times New Roman" pitchFamily="18" charset="0"/>
              </a:rPr>
              <a:t>    $totalpktsize=0;</a:t>
            </a:r>
          </a:p>
          <a:p>
            <a:r>
              <a:rPr lang="en-US" altLang="zh-TW">
                <a:latin typeface="Times New Roman" pitchFamily="18" charset="0"/>
              </a:rPr>
              <a:t>    @src =();</a:t>
            </a:r>
          </a:p>
          <a:p>
            <a:r>
              <a:rPr lang="en-US" altLang="zh-TW">
                <a:latin typeface="Times New Roman" pitchFamily="18" charset="0"/>
              </a:rPr>
              <a:t>    @mh1 =();</a:t>
            </a:r>
          </a:p>
          <a:p>
            <a:endParaRPr lang="en-US" altLang="zh-TW">
              <a:latin typeface="Times New Roman" pitchFamily="18" charset="0"/>
            </a:endParaRPr>
          </a:p>
          <a:p>
            <a:r>
              <a:rPr lang="en-US" altLang="zh-TW">
                <a:latin typeface="Times New Roman" pitchFamily="18" charset="0"/>
              </a:rPr>
              <a:t>    open(infile, $tracename) or die "couldn't open $tracename";</a:t>
            </a:r>
          </a:p>
          <a:p>
            <a:r>
              <a:rPr lang="en-US" altLang="zh-TW">
                <a:latin typeface="Times New Roman" pitchFamily="18" charset="0"/>
              </a:rPr>
              <a:t>    while ($line = &lt;infile&gt;) {</a:t>
            </a:r>
          </a:p>
          <a:p>
            <a:r>
              <a:rPr lang="en-US" altLang="zh-TW">
                <a:latin typeface="Times New Roman" pitchFamily="18" charset="0"/>
              </a:rPr>
              <a:t>	++$line_no;</a:t>
            </a:r>
          </a:p>
          <a:p>
            <a:r>
              <a:rPr lang="en-US" altLang="zh-TW">
                <a:latin typeface="Times New Roman" pitchFamily="18" charset="0"/>
              </a:rPr>
              <a:t>		</a:t>
            </a:r>
          </a:p>
          <a:p>
            <a:r>
              <a:rPr lang="en-US" altLang="zh-TW">
                <a:latin typeface="Times New Roman" pitchFamily="18" charset="0"/>
              </a:rPr>
              <a:t>	@entry = split(/[\s\(\)\[\]]+/, $line);</a:t>
            </a:r>
          </a:p>
          <a:p>
            <a:r>
              <a:rPr lang="en-US" altLang="zh-TW">
                <a:latin typeface="Times New Roman" pitchFamily="18" charset="0"/>
              </a:rPr>
              <a:t>	</a:t>
            </a:r>
          </a:p>
          <a:p>
            <a:r>
              <a:rPr lang="en-US" altLang="zh-TW">
                <a:latin typeface="Times New Roman" pitchFamily="18" charset="0"/>
              </a:rPr>
              <a:t>	$event = $entry[0];</a:t>
            </a:r>
          </a:p>
          <a:p>
            <a:r>
              <a:rPr lang="en-US" altLang="zh-TW">
                <a:latin typeface="Times New Roman" pitchFamily="18" charset="0"/>
              </a:rPr>
              <a:t>	$time = $entry[1];</a:t>
            </a:r>
          </a:p>
          <a:p>
            <a:endParaRPr lang="en-US" altLang="zh-TW">
              <a:latin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tLang="zh-TW"/>
              <a:t>NS2 setup ---</a:t>
            </a:r>
            <a:r>
              <a:rPr lang="zh-TW" altLang="en-US"/>
              <a:t>常見的問題</a:t>
            </a:r>
          </a:p>
        </p:txBody>
      </p:sp>
      <p:sp>
        <p:nvSpPr>
          <p:cNvPr id="6147" name="Rectangle 3"/>
          <p:cNvSpPr>
            <a:spLocks noGrp="1" noChangeArrowheads="1"/>
          </p:cNvSpPr>
          <p:nvPr>
            <p:ph type="body" idx="1"/>
          </p:nvPr>
        </p:nvSpPr>
        <p:spPr/>
        <p:txBody>
          <a:bodyPr/>
          <a:lstStyle/>
          <a:p>
            <a:r>
              <a:rPr lang="en-US" altLang="zh-TW"/>
              <a:t>Cygwin</a:t>
            </a:r>
            <a:r>
              <a:rPr lang="zh-TW" altLang="en-US"/>
              <a:t>的安裝</a:t>
            </a:r>
          </a:p>
          <a:p>
            <a:pPr lvl="1"/>
            <a:r>
              <a:rPr lang="en-US" altLang="zh-TW"/>
              <a:t>gcc </a:t>
            </a:r>
            <a:r>
              <a:rPr lang="zh-TW" altLang="en-US"/>
              <a:t>版本</a:t>
            </a:r>
          </a:p>
          <a:p>
            <a:pPr lvl="1"/>
            <a:endParaRPr lang="zh-TW" altLang="en-US"/>
          </a:p>
          <a:p>
            <a:r>
              <a:rPr lang="en-US" altLang="zh-TW"/>
              <a:t>NS2</a:t>
            </a:r>
            <a:r>
              <a:rPr lang="zh-TW" altLang="en-US"/>
              <a:t>的安裝</a:t>
            </a:r>
          </a:p>
          <a:p>
            <a:pPr lvl="1"/>
            <a:r>
              <a:rPr lang="zh-TW" altLang="en-US"/>
              <a:t>路徑設定</a:t>
            </a:r>
          </a:p>
          <a:p>
            <a:pPr lvl="1"/>
            <a:r>
              <a:rPr lang="en-US" altLang="zh-TW"/>
              <a:t>NAM</a:t>
            </a:r>
          </a:p>
          <a:p>
            <a:pPr lvl="1">
              <a:buFontTx/>
              <a:buNone/>
            </a:pPr>
            <a:endParaRPr lang="en-US" altLang="zh-TW"/>
          </a:p>
          <a:p>
            <a:r>
              <a:rPr lang="zh-TW" altLang="en-US"/>
              <a:t>安裝多個</a:t>
            </a:r>
            <a:r>
              <a:rPr lang="en-US" altLang="zh-TW"/>
              <a:t>NS2</a:t>
            </a:r>
            <a:r>
              <a:rPr lang="zh-TW" altLang="en-US"/>
              <a:t>版本</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0" y="0"/>
            <a:ext cx="9144000" cy="5859463"/>
          </a:xfrm>
          <a:prstGeom prst="rect">
            <a:avLst/>
          </a:prstGeom>
          <a:noFill/>
          <a:ln w="9525">
            <a:noFill/>
            <a:miter lim="800000"/>
            <a:headEnd/>
            <a:tailEnd/>
          </a:ln>
          <a:effectLst/>
        </p:spPr>
        <p:txBody>
          <a:bodyPr>
            <a:spAutoFit/>
          </a:bodyPr>
          <a:lstStyle/>
          <a:p>
            <a:r>
              <a:rPr lang="en-US" altLang="zh-TW">
                <a:latin typeface="Times New Roman" pitchFamily="18" charset="0"/>
              </a:rPr>
              <a:t>	# check for trace format and parse entry  (wireless traffic trace format.)</a:t>
            </a:r>
          </a:p>
          <a:p>
            <a:r>
              <a:rPr lang="en-US" altLang="zh-TW">
                <a:latin typeface="Times New Roman" pitchFamily="18" charset="0"/>
              </a:rPr>
              <a:t>	# The format of all records is not the same. </a:t>
            </a:r>
          </a:p>
          <a:p>
            <a:r>
              <a:rPr lang="en-US" altLang="zh-TW">
                <a:latin typeface="Times New Roman" pitchFamily="18" charset="0"/>
              </a:rPr>
              <a:t>	if ($entry[2] =~ /_+(\d+)_+/) { # mobile</a:t>
            </a:r>
          </a:p>
          <a:p>
            <a:r>
              <a:rPr lang="en-US" altLang="zh-TW">
                <a:latin typeface="Times New Roman" pitchFamily="18" charset="0"/>
              </a:rPr>
              <a:t>	    $to = $1;</a:t>
            </a:r>
          </a:p>
          <a:p>
            <a:r>
              <a:rPr lang="en-US" altLang="zh-TW">
                <a:latin typeface="Times New Roman" pitchFamily="18" charset="0"/>
              </a:rPr>
              <a:t>	    next if ($entry[3] ne $ttype_filter);</a:t>
            </a:r>
          </a:p>
          <a:p>
            <a:r>
              <a:rPr lang="en-US" altLang="zh-TW">
                <a:latin typeface="Times New Roman" pitchFamily="18" charset="0"/>
              </a:rPr>
              <a:t>	    $pktid = $entry[5];</a:t>
            </a:r>
          </a:p>
          <a:p>
            <a:r>
              <a:rPr lang="en-US" altLang="zh-TW">
                <a:latin typeface="Times New Roman" pitchFamily="18" charset="0"/>
              </a:rPr>
              <a:t>	    #die "packet error $pktid (line $line_no)" if ($packet_source{$pktid} == undef);</a:t>
            </a:r>
          </a:p>
          <a:p>
            <a:r>
              <a:rPr lang="en-US" altLang="zh-TW">
                <a:latin typeface="Times New Roman" pitchFamily="18" charset="0"/>
              </a:rPr>
              <a:t>	    $from = $packet_source{$pktid};</a:t>
            </a:r>
          </a:p>
          <a:p>
            <a:r>
              <a:rPr lang="en-US" altLang="zh-TW">
                <a:latin typeface="Times New Roman" pitchFamily="18" charset="0"/>
              </a:rPr>
              <a:t>	    $type = $entry[6];</a:t>
            </a:r>
          </a:p>
          <a:p>
            <a:r>
              <a:rPr lang="en-US" altLang="zh-TW">
                <a:latin typeface="Times New Roman" pitchFamily="18" charset="0"/>
              </a:rPr>
              <a:t>	    $size = $entry[7];</a:t>
            </a:r>
          </a:p>
          <a:p>
            <a:r>
              <a:rPr lang="en-US" altLang="zh-TW">
                <a:latin typeface="Times New Roman" pitchFamily="18" charset="0"/>
              </a:rPr>
              <a:t>	    $packet_source{$pktid} = $to;</a:t>
            </a:r>
          </a:p>
          <a:p>
            <a:r>
              <a:rPr lang="en-US" altLang="zh-TW">
                <a:latin typeface="Times New Roman" pitchFamily="18" charset="0"/>
              </a:rPr>
              <a:t>	    $seqno=$entry[17];</a:t>
            </a:r>
          </a:p>
          <a:p>
            <a:r>
              <a:rPr lang="en-US" altLang="zh-TW">
                <a:latin typeface="Times New Roman" pitchFamily="18" charset="0"/>
              </a:rPr>
              <a:t>	} else {                        # standard (wired traffic trace format)</a:t>
            </a:r>
          </a:p>
          <a:p>
            <a:r>
              <a:rPr lang="en-US" altLang="zh-TW">
                <a:latin typeface="Times New Roman" pitchFamily="18" charset="0"/>
              </a:rPr>
              <a:t>	    $to = $entry[3];</a:t>
            </a:r>
          </a:p>
          <a:p>
            <a:r>
              <a:rPr lang="en-US" altLang="zh-TW">
                <a:latin typeface="Times New Roman" pitchFamily="18" charset="0"/>
              </a:rPr>
              <a:t>	    $pktid = $entry[11];</a:t>
            </a:r>
          </a:p>
          <a:p>
            <a:r>
              <a:rPr lang="en-US" altLang="zh-TW">
                <a:latin typeface="Times New Roman" pitchFamily="18" charset="0"/>
              </a:rPr>
              <a:t>	    $from = $entry[2];</a:t>
            </a:r>
          </a:p>
          <a:p>
            <a:r>
              <a:rPr lang="en-US" altLang="zh-TW">
                <a:latin typeface="Times New Roman" pitchFamily="18" charset="0"/>
              </a:rPr>
              <a:t>	    $type = $entry[4];</a:t>
            </a:r>
          </a:p>
          <a:p>
            <a:r>
              <a:rPr lang="en-US" altLang="zh-TW">
                <a:latin typeface="Times New Roman" pitchFamily="18" charset="0"/>
              </a:rPr>
              <a:t>	    $size = $entry[5];</a:t>
            </a:r>
          </a:p>
          <a:p>
            <a:r>
              <a:rPr lang="en-US" altLang="zh-TW">
                <a:latin typeface="Times New Roman" pitchFamily="18" charset="0"/>
              </a:rPr>
              <a:t>	    $seqno=$entry[10];</a:t>
            </a:r>
          </a:p>
          <a:p>
            <a:r>
              <a:rPr lang="en-US" altLang="zh-TW">
                <a:latin typeface="Times New Roman" pitchFamily="18" charset="0"/>
              </a:rPr>
              <a:t>	    $packet_source{$pktid} = $to;</a:t>
            </a:r>
          </a:p>
          <a:p>
            <a:r>
              <a:rPr lang="en-US" altLang="zh-TW">
                <a:latin typeface="Times New Roman" pitchFamily="18" charset="0"/>
              </a:rPr>
              <a:t>	}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0" y="0"/>
            <a:ext cx="9144000" cy="6134100"/>
          </a:xfrm>
          <a:prstGeom prst="rect">
            <a:avLst/>
          </a:prstGeom>
          <a:noFill/>
          <a:ln w="9525">
            <a:noFill/>
            <a:miter lim="800000"/>
            <a:headEnd/>
            <a:tailEnd/>
          </a:ln>
          <a:effectLst/>
        </p:spPr>
        <p:txBody>
          <a:bodyPr>
            <a:spAutoFit/>
          </a:bodyPr>
          <a:lstStyle/>
          <a:p>
            <a:r>
              <a:rPr lang="en-US" altLang="zh-TW">
                <a:latin typeface="Times New Roman" pitchFamily="18" charset="0"/>
              </a:rPr>
              <a:t>	#</a:t>
            </a:r>
            <a:r>
              <a:rPr lang="zh-TW" altLang="en-US">
                <a:latin typeface="Times New Roman" pitchFamily="18" charset="0"/>
              </a:rPr>
              <a:t>判斷</a:t>
            </a:r>
            <a:r>
              <a:rPr lang="en-US" altLang="zh-TW">
                <a:latin typeface="Times New Roman" pitchFamily="18" charset="0"/>
              </a:rPr>
              <a:t>event</a:t>
            </a:r>
            <a:r>
              <a:rPr lang="zh-TW" altLang="en-US">
                <a:latin typeface="Times New Roman" pitchFamily="18" charset="0"/>
              </a:rPr>
              <a:t>是接收</a:t>
            </a:r>
            <a:r>
              <a:rPr lang="en-US" altLang="zh-TW">
                <a:latin typeface="Times New Roman" pitchFamily="18" charset="0"/>
              </a:rPr>
              <a:t>(r)</a:t>
            </a:r>
            <a:r>
              <a:rPr lang="zh-TW" altLang="en-US">
                <a:latin typeface="Times New Roman" pitchFamily="18" charset="0"/>
              </a:rPr>
              <a:t>且封包型態是</a:t>
            </a:r>
            <a:r>
              <a:rPr lang="en-US" altLang="zh-TW">
                <a:latin typeface="Times New Roman" pitchFamily="18" charset="0"/>
              </a:rPr>
              <a:t>cbr</a:t>
            </a:r>
            <a:r>
              <a:rPr lang="zh-TW" altLang="en-US">
                <a:latin typeface="Times New Roman" pitchFamily="18" charset="0"/>
              </a:rPr>
              <a:t>的記錄</a:t>
            </a:r>
          </a:p>
          <a:p>
            <a:r>
              <a:rPr lang="zh-TW" altLang="en-US">
                <a:latin typeface="Times New Roman" pitchFamily="18" charset="0"/>
              </a:rPr>
              <a:t>	</a:t>
            </a:r>
            <a:r>
              <a:rPr lang="en-US" altLang="zh-TW">
                <a:latin typeface="Times New Roman" pitchFamily="18" charset="0"/>
              </a:rPr>
              <a:t>if(($event eq "r")&amp;&amp;($type eq "cbr")) {</a:t>
            </a:r>
          </a:p>
          <a:p>
            <a:r>
              <a:rPr lang="en-US" altLang="zh-TW">
                <a:latin typeface="Times New Roman" pitchFamily="18" charset="0"/>
              </a:rPr>
              <a:t>   </a:t>
            </a:r>
          </a:p>
          <a:p>
            <a:r>
              <a:rPr lang="en-US" altLang="zh-TW">
                <a:latin typeface="Times New Roman" pitchFamily="18" charset="0"/>
              </a:rPr>
              <a:t>	    $tmpname="mh1";</a:t>
            </a:r>
          </a:p>
          <a:p>
            <a:r>
              <a:rPr lang="en-US" altLang="zh-TW">
                <a:latin typeface="Times New Roman" pitchFamily="18" charset="0"/>
              </a:rPr>
              <a:t>	    </a:t>
            </a:r>
          </a:p>
          <a:p>
            <a:r>
              <a:rPr lang="en-US" altLang="zh-TW">
                <a:latin typeface="Times New Roman" pitchFamily="18" charset="0"/>
              </a:rPr>
              <a:t>	    #</a:t>
            </a:r>
            <a:r>
              <a:rPr lang="zh-TW" altLang="en-US">
                <a:latin typeface="Times New Roman" pitchFamily="18" charset="0"/>
              </a:rPr>
              <a:t>記錄從</a:t>
            </a:r>
            <a:r>
              <a:rPr lang="en-US" altLang="zh-TW">
                <a:latin typeface="Times New Roman" pitchFamily="18" charset="0"/>
              </a:rPr>
              <a:t>HA</a:t>
            </a:r>
            <a:r>
              <a:rPr lang="zh-TW" altLang="en-US">
                <a:latin typeface="Times New Roman" pitchFamily="18" charset="0"/>
              </a:rPr>
              <a:t>到</a:t>
            </a:r>
            <a:r>
              <a:rPr lang="en-US" altLang="zh-TW">
                <a:latin typeface="Times New Roman" pitchFamily="18" charset="0"/>
              </a:rPr>
              <a:t>MH</a:t>
            </a:r>
            <a:r>
              <a:rPr lang="zh-TW" altLang="en-US">
                <a:latin typeface="Times New Roman" pitchFamily="18" charset="0"/>
              </a:rPr>
              <a:t>的</a:t>
            </a:r>
            <a:r>
              <a:rPr lang="en-US" altLang="zh-TW">
                <a:latin typeface="Times New Roman" pitchFamily="18" charset="0"/>
              </a:rPr>
              <a:t>packet seqno</a:t>
            </a:r>
            <a:r>
              <a:rPr lang="zh-TW" altLang="en-US">
                <a:latin typeface="Times New Roman" pitchFamily="18" charset="0"/>
              </a:rPr>
              <a:t>到</a:t>
            </a:r>
            <a:r>
              <a:rPr lang="en-US" altLang="zh-TW">
                <a:latin typeface="Times New Roman" pitchFamily="18" charset="0"/>
              </a:rPr>
              <a:t>$tmpname</a:t>
            </a:r>
          </a:p>
          <a:p>
            <a:r>
              <a:rPr lang="en-US" altLang="zh-TW">
                <a:latin typeface="Times New Roman" pitchFamily="18" charset="0"/>
              </a:rPr>
              <a:t>	    if ($to == 2)</a:t>
            </a:r>
          </a:p>
          <a:p>
            <a:r>
              <a:rPr lang="en-US" altLang="zh-TW">
                <a:latin typeface="Times New Roman" pitchFamily="18" charset="0"/>
              </a:rPr>
              <a:t>	    {</a:t>
            </a:r>
          </a:p>
          <a:p>
            <a:r>
              <a:rPr lang="en-US" altLang="zh-TW">
                <a:latin typeface="Times New Roman" pitchFamily="18" charset="0"/>
              </a:rPr>
              <a:t>		push @$tmpname,{ SEQNO =&gt; $seqno,TIME =&gt; $time};</a:t>
            </a:r>
          </a:p>
          <a:p>
            <a:r>
              <a:rPr lang="en-US" altLang="zh-TW">
                <a:latin typeface="Times New Roman" pitchFamily="18" charset="0"/>
              </a:rPr>
              <a:t>	    }</a:t>
            </a:r>
          </a:p>
          <a:p>
            <a:r>
              <a:rPr lang="en-US" altLang="zh-TW">
                <a:latin typeface="Times New Roman" pitchFamily="18" charset="0"/>
              </a:rPr>
              <a:t>	    #</a:t>
            </a:r>
            <a:r>
              <a:rPr lang="zh-TW" altLang="en-US">
                <a:latin typeface="Times New Roman" pitchFamily="18" charset="0"/>
              </a:rPr>
              <a:t>記錄從</a:t>
            </a:r>
            <a:r>
              <a:rPr lang="en-US" altLang="zh-TW">
                <a:latin typeface="Times New Roman" pitchFamily="18" charset="0"/>
              </a:rPr>
              <a:t>W(0)</a:t>
            </a:r>
            <a:r>
              <a:rPr lang="zh-TW" altLang="en-US">
                <a:latin typeface="Times New Roman" pitchFamily="18" charset="0"/>
              </a:rPr>
              <a:t>到</a:t>
            </a:r>
            <a:r>
              <a:rPr lang="en-US" altLang="zh-TW">
                <a:latin typeface="Times New Roman" pitchFamily="18" charset="0"/>
              </a:rPr>
              <a:t>HA</a:t>
            </a:r>
            <a:r>
              <a:rPr lang="zh-TW" altLang="en-US">
                <a:latin typeface="Times New Roman" pitchFamily="18" charset="0"/>
              </a:rPr>
              <a:t>的</a:t>
            </a:r>
            <a:r>
              <a:rPr lang="en-US" altLang="zh-TW">
                <a:latin typeface="Times New Roman" pitchFamily="18" charset="0"/>
              </a:rPr>
              <a:t>packet seqno</a:t>
            </a:r>
            <a:r>
              <a:rPr lang="zh-TW" altLang="en-US">
                <a:latin typeface="Times New Roman" pitchFamily="18" charset="0"/>
              </a:rPr>
              <a:t>到</a:t>
            </a:r>
            <a:r>
              <a:rPr lang="en-US" altLang="zh-TW">
                <a:latin typeface="Times New Roman" pitchFamily="18" charset="0"/>
              </a:rPr>
              <a:t>$src</a:t>
            </a:r>
          </a:p>
          <a:p>
            <a:r>
              <a:rPr lang="en-US" altLang="zh-TW">
                <a:latin typeface="Times New Roman" pitchFamily="18" charset="0"/>
              </a:rPr>
              <a:t>       	    if($to == 1){	</a:t>
            </a:r>
          </a:p>
          <a:p>
            <a:r>
              <a:rPr lang="en-US" altLang="zh-TW">
                <a:latin typeface="Times New Roman" pitchFamily="18" charset="0"/>
              </a:rPr>
              <a:t>		push @src ,{ SEQNO =&gt; $seqno,TIME =&gt; $time};</a:t>
            </a:r>
          </a:p>
          <a:p>
            <a:r>
              <a:rPr lang="en-US" altLang="zh-TW">
                <a:latin typeface="Times New Roman" pitchFamily="18" charset="0"/>
              </a:rPr>
              <a:t>	    }</a:t>
            </a:r>
          </a:p>
          <a:p>
            <a:r>
              <a:rPr lang="en-US" altLang="zh-TW">
                <a:latin typeface="Times New Roman" pitchFamily="18" charset="0"/>
              </a:rPr>
              <a:t>	}</a:t>
            </a:r>
          </a:p>
          <a:p>
            <a:r>
              <a:rPr lang="en-US" altLang="zh-TW">
                <a:latin typeface="Times New Roman" pitchFamily="18" charset="0"/>
              </a:rPr>
              <a:t>    }</a:t>
            </a:r>
          </a:p>
          <a:p>
            <a:r>
              <a:rPr lang="en-US" altLang="zh-TW">
                <a:latin typeface="Times New Roman" pitchFamily="18" charset="0"/>
              </a:rPr>
              <a:t>	</a:t>
            </a:r>
          </a:p>
          <a:p>
            <a:r>
              <a:rPr lang="en-US" altLang="zh-TW">
                <a:latin typeface="Times New Roman" pitchFamily="18" charset="0"/>
              </a:rPr>
              <a:t>    #</a:t>
            </a:r>
            <a:r>
              <a:rPr lang="zh-TW" altLang="en-US">
                <a:latin typeface="Times New Roman" pitchFamily="18" charset="0"/>
              </a:rPr>
              <a:t>關閉檔案</a:t>
            </a:r>
          </a:p>
          <a:p>
            <a:r>
              <a:rPr lang="zh-TW" altLang="en-US">
                <a:latin typeface="Times New Roman" pitchFamily="18" charset="0"/>
              </a:rPr>
              <a:t>    </a:t>
            </a:r>
            <a:r>
              <a:rPr lang="en-US" altLang="zh-TW">
                <a:latin typeface="Times New Roman" pitchFamily="18" charset="0"/>
              </a:rPr>
              <a:t>close($infile);</a:t>
            </a:r>
          </a:p>
          <a:p>
            <a:r>
              <a:rPr lang="en-US" altLang="zh-TW">
                <a:latin typeface="Times New Roman" pitchFamily="18" charset="0"/>
              </a:rPr>
              <a:t>   </a:t>
            </a:r>
          </a:p>
          <a:p>
            <a:r>
              <a:rPr lang="en-US" altLang="zh-TW">
                <a:latin typeface="Times New Roman" pitchFamily="18" charset="0"/>
              </a:rPr>
              <a:t>    #</a:t>
            </a:r>
            <a:r>
              <a:rPr lang="zh-TW" altLang="en-US">
                <a:latin typeface="Times New Roman" pitchFamily="18" charset="0"/>
              </a:rPr>
              <a:t>開啟檔案</a:t>
            </a:r>
            <a:r>
              <a:rPr lang="en-US" altLang="zh-TW">
                <a:latin typeface="Times New Roman" pitchFamily="18" charset="0"/>
              </a:rPr>
              <a:t>(Open the file for writing)</a:t>
            </a:r>
          </a:p>
          <a:p>
            <a:r>
              <a:rPr lang="en-US" altLang="zh-TW">
                <a:latin typeface="Times New Roman" pitchFamily="18" charset="0"/>
              </a:rPr>
              <a:t>    open(datafile, "&gt;data_raw") or die "couldn't open data";</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0"/>
            <a:ext cx="9144000" cy="6134100"/>
          </a:xfrm>
          <a:prstGeom prst="rect">
            <a:avLst/>
          </a:prstGeom>
          <a:noFill/>
          <a:ln w="9525">
            <a:noFill/>
            <a:miter lim="800000"/>
            <a:headEnd/>
            <a:tailEnd/>
          </a:ln>
          <a:effectLst/>
        </p:spPr>
        <p:txBody>
          <a:bodyPr>
            <a:spAutoFit/>
          </a:bodyPr>
          <a:lstStyle/>
          <a:p>
            <a:r>
              <a:rPr lang="en-US" altLang="zh-TW">
                <a:latin typeface="Times New Roman" pitchFamily="18" charset="0"/>
              </a:rPr>
              <a:t>    $error=0;</a:t>
            </a:r>
          </a:p>
          <a:p>
            <a:r>
              <a:rPr lang="en-US" altLang="zh-TW">
                <a:latin typeface="Times New Roman" pitchFamily="18" charset="0"/>
              </a:rPr>
              <a:t>    $maxseqno=0;</a:t>
            </a:r>
          </a:p>
          <a:p>
            <a:r>
              <a:rPr lang="en-US" altLang="zh-TW">
                <a:latin typeface="Times New Roman" pitchFamily="18" charset="0"/>
              </a:rPr>
              <a:t>    $tmpmaxseqno=0;</a:t>
            </a:r>
          </a:p>
          <a:p>
            <a:r>
              <a:rPr lang="en-US" altLang="zh-TW">
                <a:latin typeface="Times New Roman" pitchFamily="18" charset="0"/>
              </a:rPr>
              <a:t>    foreach $srcdata (@src) {</a:t>
            </a:r>
          </a:p>
          <a:p>
            <a:r>
              <a:rPr lang="en-US" altLang="zh-TW">
                <a:latin typeface="Times New Roman" pitchFamily="18" charset="0"/>
              </a:rPr>
              <a:t>	$tmpname="mh1";</a:t>
            </a:r>
          </a:p>
          <a:p>
            <a:r>
              <a:rPr lang="en-US" altLang="zh-TW">
                <a:latin typeface="Times New Roman" pitchFamily="18" charset="0"/>
              </a:rPr>
              <a:t>	$chk=0;</a:t>
            </a:r>
          </a:p>
          <a:p>
            <a:endParaRPr lang="en-US" altLang="zh-TW">
              <a:latin typeface="Times New Roman" pitchFamily="18" charset="0"/>
            </a:endParaRPr>
          </a:p>
          <a:p>
            <a:r>
              <a:rPr lang="en-US" altLang="zh-TW">
                <a:latin typeface="Times New Roman" pitchFamily="18" charset="0"/>
              </a:rPr>
              <a:t>	foreach $mhdata (@$tmpname) {</a:t>
            </a:r>
          </a:p>
          <a:p>
            <a:r>
              <a:rPr lang="en-US" altLang="zh-TW">
                <a:latin typeface="Times New Roman" pitchFamily="18" charset="0"/>
              </a:rPr>
              <a:t>	</a:t>
            </a:r>
          </a:p>
          <a:p>
            <a:r>
              <a:rPr lang="en-US" altLang="zh-TW">
                <a:latin typeface="Times New Roman" pitchFamily="18" charset="0"/>
              </a:rPr>
              <a:t>	   #</a:t>
            </a:r>
            <a:r>
              <a:rPr lang="zh-TW" altLang="en-US">
                <a:latin typeface="Times New Roman" pitchFamily="18" charset="0"/>
              </a:rPr>
              <a:t>判斷</a:t>
            </a:r>
            <a:r>
              <a:rPr lang="en-US" altLang="zh-TW">
                <a:latin typeface="Times New Roman" pitchFamily="18" charset="0"/>
              </a:rPr>
              <a:t>$src</a:t>
            </a:r>
            <a:r>
              <a:rPr lang="zh-TW" altLang="en-US">
                <a:latin typeface="Times New Roman" pitchFamily="18" charset="0"/>
              </a:rPr>
              <a:t>中的記錄中是否可在</a:t>
            </a:r>
            <a:r>
              <a:rPr lang="en-US" altLang="zh-TW">
                <a:latin typeface="Times New Roman" pitchFamily="18" charset="0"/>
              </a:rPr>
              <a:t>$tmpname</a:t>
            </a:r>
            <a:r>
              <a:rPr lang="zh-TW" altLang="en-US">
                <a:latin typeface="Times New Roman" pitchFamily="18" charset="0"/>
              </a:rPr>
              <a:t>中找到相同的記錄</a:t>
            </a:r>
          </a:p>
          <a:p>
            <a:r>
              <a:rPr lang="zh-TW" altLang="en-US">
                <a:latin typeface="Times New Roman" pitchFamily="18" charset="0"/>
              </a:rPr>
              <a:t>	   </a:t>
            </a:r>
            <a:r>
              <a:rPr lang="en-US" altLang="zh-TW">
                <a:latin typeface="Times New Roman" pitchFamily="18" charset="0"/>
              </a:rPr>
              <a:t>if($srcdata-&gt;{SEQNO}==$mhdata-&gt;{SEQNO}){</a:t>
            </a:r>
          </a:p>
          <a:p>
            <a:r>
              <a:rPr lang="en-US" altLang="zh-TW">
                <a:latin typeface="Times New Roman" pitchFamily="18" charset="0"/>
              </a:rPr>
              <a:t>	   	 </a:t>
            </a:r>
          </a:p>
          <a:p>
            <a:r>
              <a:rPr lang="en-US" altLang="zh-TW">
                <a:latin typeface="Times New Roman" pitchFamily="18" charset="0"/>
              </a:rPr>
              <a:t>		if ($chk==0) {</a:t>
            </a:r>
          </a:p>
          <a:p>
            <a:r>
              <a:rPr lang="en-US" altLang="zh-TW">
                <a:latin typeface="Times New Roman" pitchFamily="18" charset="0"/>
              </a:rPr>
              <a:t>		    #</a:t>
            </a:r>
            <a:r>
              <a:rPr lang="zh-TW" altLang="en-US">
                <a:latin typeface="Times New Roman" pitchFamily="18" charset="0"/>
              </a:rPr>
              <a:t>把沒遺失的封包記錄為</a:t>
            </a:r>
            <a:r>
              <a:rPr lang="en-US" altLang="zh-TW">
                <a:latin typeface="Times New Roman" pitchFamily="18" charset="0"/>
              </a:rPr>
              <a:t>0</a:t>
            </a:r>
          </a:p>
          <a:p>
            <a:r>
              <a:rPr lang="en-US" altLang="zh-TW">
                <a:latin typeface="Times New Roman" pitchFamily="18" charset="0"/>
              </a:rPr>
              <a:t>		    print datafile "$srcdata-&gt;{SEQNO} 0\n";</a:t>
            </a:r>
          </a:p>
          <a:p>
            <a:r>
              <a:rPr lang="en-US" altLang="zh-TW">
                <a:latin typeface="Times New Roman" pitchFamily="18" charset="0"/>
              </a:rPr>
              <a:t>		    $chk=1;</a:t>
            </a:r>
          </a:p>
          <a:p>
            <a:r>
              <a:rPr lang="en-US" altLang="zh-TW">
                <a:latin typeface="Times New Roman" pitchFamily="18" charset="0"/>
              </a:rPr>
              <a:t>		}else {</a:t>
            </a:r>
          </a:p>
          <a:p>
            <a:r>
              <a:rPr lang="en-US" altLang="zh-TW">
                <a:latin typeface="Times New Roman" pitchFamily="18" charset="0"/>
              </a:rPr>
              <a:t>		    $dup=$dup+1;</a:t>
            </a:r>
          </a:p>
          <a:p>
            <a:r>
              <a:rPr lang="en-US" altLang="zh-TW">
                <a:latin typeface="Times New Roman" pitchFamily="18" charset="0"/>
              </a:rPr>
              <a:t>	        }</a:t>
            </a:r>
          </a:p>
          <a:p>
            <a:r>
              <a:rPr lang="en-US" altLang="zh-TW">
                <a:latin typeface="Times New Roman" pitchFamily="18" charset="0"/>
              </a:rPr>
              <a:t>	    } </a:t>
            </a:r>
          </a:p>
          <a:p>
            <a:r>
              <a:rPr lang="en-US" altLang="zh-TW">
                <a:latin typeface="Times New Roman" pitchFamily="18" charset="0"/>
              </a:rPr>
              <a:t>        }</a:t>
            </a:r>
          </a:p>
          <a:p>
            <a:r>
              <a:rPr lang="en-US" altLang="zh-TW">
                <a:latin typeface="Times New Roman" pitchFamily="18" charset="0"/>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0" y="0"/>
            <a:ext cx="9144000" cy="6692900"/>
          </a:xfrm>
          <a:prstGeom prst="rect">
            <a:avLst/>
          </a:prstGeom>
          <a:noFill/>
          <a:ln w="9525">
            <a:noFill/>
            <a:miter lim="800000"/>
            <a:headEnd/>
            <a:tailEnd/>
          </a:ln>
          <a:effectLst/>
        </p:spPr>
        <p:txBody>
          <a:bodyPr>
            <a:spAutoFit/>
          </a:bodyPr>
          <a:lstStyle/>
          <a:p>
            <a:r>
              <a:rPr lang="en-US" altLang="zh-TW" sz="1600">
                <a:latin typeface="Times New Roman" pitchFamily="18" charset="0"/>
              </a:rPr>
              <a:t>#</a:t>
            </a:r>
            <a:r>
              <a:rPr lang="zh-TW" altLang="en-US" sz="1600">
                <a:latin typeface="Times New Roman" pitchFamily="18" charset="0"/>
              </a:rPr>
              <a:t>找不到相同記錄時</a:t>
            </a:r>
            <a:r>
              <a:rPr lang="en-US" altLang="zh-TW" sz="1600">
                <a:latin typeface="Times New Roman" pitchFamily="18" charset="0"/>
              </a:rPr>
              <a:t>,</a:t>
            </a:r>
            <a:r>
              <a:rPr lang="zh-TW" altLang="en-US" sz="1600">
                <a:latin typeface="Times New Roman" pitchFamily="18" charset="0"/>
              </a:rPr>
              <a:t>代表有封包遺失    </a:t>
            </a:r>
          </a:p>
          <a:p>
            <a:r>
              <a:rPr lang="zh-TW" altLang="en-US" sz="1600">
                <a:latin typeface="Times New Roman" pitchFamily="18" charset="0"/>
              </a:rPr>
              <a:t>	</a:t>
            </a:r>
            <a:r>
              <a:rPr lang="en-US" altLang="zh-TW" sz="1600">
                <a:latin typeface="Times New Roman" pitchFamily="18" charset="0"/>
              </a:rPr>
              <a:t>if ($chk==0)</a:t>
            </a:r>
          </a:p>
          <a:p>
            <a:r>
              <a:rPr lang="en-US" altLang="zh-TW" sz="1600">
                <a:latin typeface="Times New Roman" pitchFamily="18" charset="0"/>
              </a:rPr>
              <a:t>	{</a:t>
            </a:r>
          </a:p>
          <a:p>
            <a:r>
              <a:rPr lang="en-US" altLang="zh-TW" sz="1600">
                <a:latin typeface="Times New Roman" pitchFamily="18" charset="0"/>
              </a:rPr>
              <a:t>	    #</a:t>
            </a:r>
            <a:r>
              <a:rPr lang="zh-TW" altLang="en-US" sz="1600">
                <a:latin typeface="Times New Roman" pitchFamily="18" charset="0"/>
              </a:rPr>
              <a:t>把遺失的封包記錄為</a:t>
            </a:r>
            <a:r>
              <a:rPr lang="en-US" altLang="zh-TW" sz="1600">
                <a:latin typeface="Times New Roman" pitchFamily="18" charset="0"/>
              </a:rPr>
              <a:t>1</a:t>
            </a:r>
          </a:p>
          <a:p>
            <a:r>
              <a:rPr lang="en-US" altLang="zh-TW" sz="1600">
                <a:latin typeface="Times New Roman" pitchFamily="18" charset="0"/>
              </a:rPr>
              <a:t>	    print datafile "$srcdata-&gt;{SEQNO} 1\n";</a:t>
            </a:r>
          </a:p>
          <a:p>
            <a:r>
              <a:rPr lang="en-US" altLang="zh-TW" sz="1600">
                <a:latin typeface="Times New Roman" pitchFamily="18" charset="0"/>
              </a:rPr>
              <a:t>	    $error=$error+1;</a:t>
            </a:r>
          </a:p>
          <a:p>
            <a:r>
              <a:rPr lang="en-US" altLang="zh-TW" sz="1600">
                <a:latin typeface="Times New Roman" pitchFamily="18" charset="0"/>
              </a:rPr>
              <a:t>	}</a:t>
            </a:r>
          </a:p>
          <a:p>
            <a:endParaRPr lang="en-US" altLang="zh-TW" sz="1600">
              <a:latin typeface="Times New Roman" pitchFamily="18" charset="0"/>
            </a:endParaRPr>
          </a:p>
          <a:p>
            <a:r>
              <a:rPr lang="en-US" altLang="zh-TW" sz="1600">
                <a:latin typeface="Times New Roman" pitchFamily="18" charset="0"/>
              </a:rPr>
              <a:t>        #</a:t>
            </a:r>
            <a:r>
              <a:rPr lang="zh-TW" altLang="en-US" sz="1600">
                <a:latin typeface="Times New Roman" pitchFamily="18" charset="0"/>
              </a:rPr>
              <a:t>記錄目前處理封包的最大</a:t>
            </a:r>
            <a:r>
              <a:rPr lang="en-US" altLang="zh-TW" sz="1600">
                <a:latin typeface="Times New Roman" pitchFamily="18" charset="0"/>
              </a:rPr>
              <a:t>seqno(</a:t>
            </a:r>
            <a:r>
              <a:rPr lang="zh-TW" altLang="en-US" sz="1600">
                <a:latin typeface="Times New Roman" pitchFamily="18" charset="0"/>
              </a:rPr>
              <a:t>最後的值就是共傳送多少封包</a:t>
            </a:r>
            <a:r>
              <a:rPr lang="en-US" altLang="zh-TW" sz="1600">
                <a:latin typeface="Times New Roman" pitchFamily="18" charset="0"/>
              </a:rPr>
              <a:t>)</a:t>
            </a:r>
          </a:p>
          <a:p>
            <a:r>
              <a:rPr lang="en-US" altLang="zh-TW" sz="1600">
                <a:latin typeface="Times New Roman" pitchFamily="18" charset="0"/>
              </a:rPr>
              <a:t>	if($srcdata-&gt;{SEQNO}&gt;$maxseqno){</a:t>
            </a:r>
          </a:p>
          <a:p>
            <a:r>
              <a:rPr lang="en-US" altLang="zh-TW" sz="1600">
                <a:latin typeface="Times New Roman" pitchFamily="18" charset="0"/>
              </a:rPr>
              <a:t>	    $maxseqno=$srcdata-&gt;{SEQNO};   </a:t>
            </a:r>
          </a:p>
          <a:p>
            <a:r>
              <a:rPr lang="en-US" altLang="zh-TW" sz="1600">
                <a:latin typeface="Times New Roman" pitchFamily="18" charset="0"/>
              </a:rPr>
              <a:t>	}</a:t>
            </a:r>
          </a:p>
          <a:p>
            <a:r>
              <a:rPr lang="en-US" altLang="zh-TW" sz="1600">
                <a:latin typeface="Times New Roman" pitchFamily="18" charset="0"/>
              </a:rPr>
              <a:t>    }</a:t>
            </a:r>
          </a:p>
          <a:p>
            <a:r>
              <a:rPr lang="en-US" altLang="zh-TW" sz="1600">
                <a:latin typeface="Times New Roman" pitchFamily="18" charset="0"/>
              </a:rPr>
              <a:t>    print "errr $error\t $maxseqno\n";</a:t>
            </a:r>
          </a:p>
          <a:p>
            <a:r>
              <a:rPr lang="en-US" altLang="zh-TW" sz="1600">
                <a:latin typeface="Times New Roman" pitchFamily="18" charset="0"/>
              </a:rPr>
              <a:t>    #</a:t>
            </a:r>
            <a:r>
              <a:rPr lang="zh-TW" altLang="en-US" sz="1600">
                <a:latin typeface="Times New Roman" pitchFamily="18" charset="0"/>
              </a:rPr>
              <a:t>單次平均的</a:t>
            </a:r>
            <a:r>
              <a:rPr lang="en-US" altLang="zh-TW" sz="1600">
                <a:latin typeface="Times New Roman" pitchFamily="18" charset="0"/>
              </a:rPr>
              <a:t>error rate = error</a:t>
            </a:r>
            <a:r>
              <a:rPr lang="zh-TW" altLang="en-US" sz="1600">
                <a:latin typeface="Times New Roman" pitchFamily="18" charset="0"/>
              </a:rPr>
              <a:t>發生的次數 </a:t>
            </a:r>
            <a:r>
              <a:rPr lang="en-US" altLang="zh-TW" sz="1600">
                <a:latin typeface="Times New Roman" pitchFamily="18" charset="0"/>
              </a:rPr>
              <a:t>/ </a:t>
            </a:r>
            <a:r>
              <a:rPr lang="zh-TW" altLang="en-US" sz="1600">
                <a:latin typeface="Times New Roman" pitchFamily="18" charset="0"/>
              </a:rPr>
              <a:t>總共的封包數 * </a:t>
            </a:r>
            <a:r>
              <a:rPr lang="en-US" altLang="zh-TW" sz="1600">
                <a:latin typeface="Times New Roman" pitchFamily="18" charset="0"/>
              </a:rPr>
              <a:t>100%</a:t>
            </a:r>
          </a:p>
          <a:p>
            <a:r>
              <a:rPr lang="en-US" altLang="zh-TW" sz="1600">
                <a:latin typeface="Times New Roman" pitchFamily="18" charset="0"/>
              </a:rPr>
              <a:t>    $arverror=$error/$maxseqno*100;</a:t>
            </a:r>
          </a:p>
          <a:p>
            <a:r>
              <a:rPr lang="en-US" altLang="zh-TW" sz="1600">
                <a:latin typeface="Times New Roman" pitchFamily="18" charset="0"/>
              </a:rPr>
              <a:t>    $totalarverror=$totalarverror+$arverror;</a:t>
            </a:r>
          </a:p>
          <a:p>
            <a:r>
              <a:rPr lang="en-US" altLang="zh-TW" sz="1600">
                <a:latin typeface="Times New Roman" pitchFamily="18" charset="0"/>
              </a:rPr>
              <a:t>}  </a:t>
            </a:r>
          </a:p>
          <a:p>
            <a:r>
              <a:rPr lang="en-US" altLang="zh-TW" sz="1600">
                <a:latin typeface="Times New Roman" pitchFamily="18" charset="0"/>
              </a:rPr>
              <a:t>#</a:t>
            </a:r>
            <a:r>
              <a:rPr lang="zh-TW" altLang="en-US" sz="1600">
                <a:latin typeface="Times New Roman" pitchFamily="18" charset="0"/>
              </a:rPr>
              <a:t>總平均的</a:t>
            </a:r>
            <a:r>
              <a:rPr lang="en-US" altLang="zh-TW" sz="1600">
                <a:latin typeface="Times New Roman" pitchFamily="18" charset="0"/>
              </a:rPr>
              <a:t>error rate = </a:t>
            </a:r>
            <a:r>
              <a:rPr lang="zh-TW" altLang="en-US" sz="1600">
                <a:latin typeface="Times New Roman" pitchFamily="18" charset="0"/>
              </a:rPr>
              <a:t>全部</a:t>
            </a:r>
            <a:r>
              <a:rPr lang="en-US" altLang="zh-TW" sz="1600">
                <a:latin typeface="Times New Roman" pitchFamily="18" charset="0"/>
              </a:rPr>
              <a:t>error rate</a:t>
            </a:r>
            <a:r>
              <a:rPr lang="zh-TW" altLang="en-US" sz="1600">
                <a:latin typeface="Times New Roman" pitchFamily="18" charset="0"/>
              </a:rPr>
              <a:t>總和 </a:t>
            </a:r>
            <a:r>
              <a:rPr lang="en-US" altLang="zh-TW" sz="1600">
                <a:latin typeface="Times New Roman" pitchFamily="18" charset="0"/>
              </a:rPr>
              <a:t>/ </a:t>
            </a:r>
            <a:r>
              <a:rPr lang="zh-TW" altLang="en-US" sz="1600">
                <a:latin typeface="Times New Roman" pitchFamily="18" charset="0"/>
              </a:rPr>
              <a:t>模擬的字數</a:t>
            </a:r>
          </a:p>
          <a:p>
            <a:r>
              <a:rPr lang="en-US" altLang="zh-TW" sz="1600">
                <a:latin typeface="Times New Roman" pitchFamily="18" charset="0"/>
              </a:rPr>
              <a:t>$arverror=$totalarverror/$numith;</a:t>
            </a:r>
          </a:p>
          <a:p>
            <a:r>
              <a:rPr lang="en-US" altLang="zh-TW" sz="1600">
                <a:latin typeface="Times New Roman" pitchFamily="18" charset="0"/>
              </a:rPr>
              <a:t>print "Average error                     =\t$arverror               \tpercent\n";</a:t>
            </a:r>
          </a:p>
          <a:p>
            <a:r>
              <a:rPr lang="en-US" altLang="zh-TW" sz="1600">
                <a:latin typeface="Times New Roman" pitchFamily="18" charset="0"/>
              </a:rPr>
              <a:t>#</a:t>
            </a:r>
            <a:r>
              <a:rPr lang="zh-TW" altLang="en-US" sz="1600">
                <a:latin typeface="Times New Roman" pitchFamily="18" charset="0"/>
              </a:rPr>
              <a:t>開啟檔案</a:t>
            </a:r>
            <a:r>
              <a:rPr lang="en-US" altLang="zh-TW" sz="1600">
                <a:latin typeface="Times New Roman" pitchFamily="18" charset="0"/>
              </a:rPr>
              <a:t>(Open the file for appending)</a:t>
            </a:r>
          </a:p>
          <a:p>
            <a:r>
              <a:rPr lang="en-US" altLang="zh-TW" sz="1600">
                <a:latin typeface="Times New Roman" pitchFamily="18" charset="0"/>
              </a:rPr>
              <a:t>open(cmd, "&gt;&gt;data.out");</a:t>
            </a:r>
          </a:p>
          <a:p>
            <a:r>
              <a:rPr lang="en-US" altLang="zh-TW" sz="1600">
                <a:latin typeface="Times New Roman" pitchFamily="18" charset="0"/>
              </a:rPr>
              <a:t>#</a:t>
            </a:r>
            <a:r>
              <a:rPr lang="zh-TW" altLang="en-US" sz="1600">
                <a:latin typeface="Times New Roman" pitchFamily="18" charset="0"/>
              </a:rPr>
              <a:t>記錄</a:t>
            </a:r>
            <a:r>
              <a:rPr lang="en-US" altLang="zh-TW" sz="1600">
                <a:latin typeface="Times New Roman" pitchFamily="18" charset="0"/>
              </a:rPr>
              <a:t>errorlevel</a:t>
            </a:r>
            <a:r>
              <a:rPr lang="zh-TW" altLang="en-US" sz="1600">
                <a:latin typeface="Times New Roman" pitchFamily="18" charset="0"/>
              </a:rPr>
              <a:t>和模擬所得到的總平均</a:t>
            </a:r>
            <a:r>
              <a:rPr lang="en-US" altLang="zh-TW" sz="1600">
                <a:latin typeface="Times New Roman" pitchFamily="18" charset="0"/>
              </a:rPr>
              <a:t>error rate</a:t>
            </a:r>
          </a:p>
          <a:p>
            <a:r>
              <a:rPr lang="en-US" altLang="zh-TW" sz="1600">
                <a:latin typeface="Times New Roman" pitchFamily="18" charset="0"/>
              </a:rPr>
              <a:t>printf cmd "$errorlevel\t$arverror\n";</a:t>
            </a:r>
          </a:p>
          <a:p>
            <a:r>
              <a:rPr lang="en-US" altLang="zh-TW" sz="1600">
                <a:latin typeface="Times New Roman" pitchFamily="18" charset="0"/>
              </a:rPr>
              <a:t>#</a:t>
            </a:r>
            <a:r>
              <a:rPr lang="zh-TW" altLang="en-US" sz="1600">
                <a:latin typeface="Times New Roman" pitchFamily="18" charset="0"/>
              </a:rPr>
              <a:t>關閉檔案</a:t>
            </a:r>
          </a:p>
          <a:p>
            <a:r>
              <a:rPr lang="en-US" altLang="zh-TW" sz="1600">
                <a:latin typeface="Times New Roman" pitchFamily="18" charset="0"/>
              </a:rPr>
              <a:t>close(cmd);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zh-TW" altLang="en-US"/>
              <a:t>實驗結果 </a:t>
            </a:r>
            <a:r>
              <a:rPr lang="en-US" altLang="zh-TW"/>
              <a:t>(1)</a:t>
            </a:r>
          </a:p>
        </p:txBody>
      </p:sp>
      <p:graphicFrame>
        <p:nvGraphicFramePr>
          <p:cNvPr id="30723" name="Group 3"/>
          <p:cNvGraphicFramePr>
            <a:graphicFrameLocks noGrp="1"/>
          </p:cNvGraphicFramePr>
          <p:nvPr>
            <p:ph idx="1"/>
          </p:nvPr>
        </p:nvGraphicFramePr>
        <p:xfrm>
          <a:off x="457200" y="1600200"/>
          <a:ext cx="8229600" cy="2608263"/>
        </p:xfrm>
        <a:graphic>
          <a:graphicData uri="http://schemas.openxmlformats.org/drawingml/2006/table">
            <a:tbl>
              <a:tblPr/>
              <a:tblGrid>
                <a:gridCol w="2743200"/>
                <a:gridCol w="2743200"/>
                <a:gridCol w="2743200"/>
              </a:tblGrid>
              <a:tr h="368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sz="2000" b="0" i="0" u="none" strike="noStrike" cap="none" normalizeH="0" baseline="0" smtClean="0">
                        <a:ln>
                          <a:noFill/>
                        </a:ln>
                        <a:solidFill>
                          <a:schemeClr val="tx1"/>
                        </a:solidFill>
                        <a:effectLst/>
                        <a:latin typeface="Arial"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1" u="none" strike="noStrike" cap="none" normalizeH="0" baseline="0" smtClean="0">
                          <a:ln>
                            <a:noFill/>
                          </a:ln>
                          <a:solidFill>
                            <a:schemeClr val="tx1"/>
                          </a:solidFill>
                          <a:effectLst/>
                          <a:latin typeface="Arial" charset="0"/>
                          <a:ea typeface="新細明體" pitchFamily="18" charset="-120"/>
                        </a:rPr>
                        <a:t>p</a:t>
                      </a:r>
                      <a:endParaRPr kumimoji="1" lang="en-US" altLang="zh-TW" sz="2000" b="0" i="0" u="none" strike="noStrike" cap="none" normalizeH="0" baseline="0" smtClean="0">
                        <a:ln>
                          <a:noFill/>
                        </a:ln>
                        <a:solidFill>
                          <a:schemeClr val="tx1"/>
                        </a:solidFill>
                        <a:effectLst/>
                        <a:latin typeface="Arial"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Simulated </a:t>
                      </a:r>
                      <a:r>
                        <a:rPr kumimoji="1" lang="en-US" altLang="zh-TW" sz="2000" b="0" i="1" u="none" strike="noStrike" cap="none" normalizeH="0" baseline="0" smtClean="0">
                          <a:ln>
                            <a:noFill/>
                          </a:ln>
                          <a:solidFill>
                            <a:schemeClr val="tx1"/>
                          </a:solidFill>
                          <a:effectLst/>
                          <a:latin typeface="Arial" charset="0"/>
                          <a:ea typeface="新細明體" pitchFamily="18" charset="-120"/>
                        </a:rPr>
                        <a:t>p</a:t>
                      </a:r>
                      <a:r>
                        <a:rPr kumimoji="1" lang="en-US" altLang="zh-TW" sz="2000" b="0" i="0" u="none" strike="noStrike" cap="none" normalizeH="0" baseline="0" smtClean="0">
                          <a:ln>
                            <a:noFill/>
                          </a:ln>
                          <a:solidFill>
                            <a:schemeClr val="tx1"/>
                          </a:solidFill>
                          <a:effectLst/>
                          <a:latin typeface="Arial" charset="0"/>
                          <a:ea typeface="新細明體" pitchFamily="18" charset="-12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0.1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10.0971659919028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0.2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20.2914979757085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30.2348178137652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39.7651821862348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50.085020242915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0753" name="Rectangle 33"/>
          <p:cNvSpPr>
            <a:spLocks noChangeArrowheads="1"/>
          </p:cNvSpPr>
          <p:nvPr/>
        </p:nvSpPr>
        <p:spPr bwMode="auto">
          <a:xfrm>
            <a:off x="755650" y="5434013"/>
            <a:ext cx="4267200" cy="701675"/>
          </a:xfrm>
          <a:prstGeom prst="rect">
            <a:avLst/>
          </a:prstGeom>
          <a:noFill/>
          <a:ln w="9525">
            <a:noFill/>
            <a:miter lim="800000"/>
            <a:headEnd/>
            <a:tailEnd/>
          </a:ln>
          <a:effectLst/>
        </p:spPr>
        <p:txBody>
          <a:bodyPr wrap="none" anchor="ctr">
            <a:spAutoFit/>
          </a:bodyPr>
          <a:lstStyle/>
          <a:p>
            <a:r>
              <a:rPr lang="en-US" altLang="zh-TW" sz="2000">
                <a:latin typeface="Times New Roman" pitchFamily="18" charset="0"/>
              </a:rPr>
              <a:t>Uniform Distribution:</a:t>
            </a:r>
          </a:p>
          <a:p>
            <a:r>
              <a:rPr lang="en-US" altLang="zh-TW" sz="2000">
                <a:latin typeface="Times New Roman" pitchFamily="18" charset="0"/>
              </a:rPr>
              <a:t>I ran 20 iterations. Broadcasting is used.</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685800" y="609600"/>
            <a:ext cx="7772400" cy="1143000"/>
          </a:xfrm>
          <a:prstGeom prst="rect">
            <a:avLst/>
          </a:prstGeom>
          <a:noFill/>
          <a:ln w="9525">
            <a:noFill/>
            <a:miter lim="800000"/>
            <a:headEnd/>
            <a:tailEnd/>
          </a:ln>
          <a:effectLst/>
        </p:spPr>
        <p:txBody>
          <a:bodyPr anchor="ctr"/>
          <a:lstStyle/>
          <a:p>
            <a:pPr algn="ctr"/>
            <a:r>
              <a:rPr lang="zh-TW" altLang="en-US" sz="4400">
                <a:solidFill>
                  <a:schemeClr val="tx2"/>
                </a:solidFill>
              </a:rPr>
              <a:t>實驗結果 </a:t>
            </a:r>
            <a:r>
              <a:rPr lang="en-US" altLang="zh-TW" sz="4400">
                <a:solidFill>
                  <a:schemeClr val="tx2"/>
                </a:solidFill>
              </a:rPr>
              <a:t>(2)</a:t>
            </a:r>
          </a:p>
        </p:txBody>
      </p:sp>
      <p:sp>
        <p:nvSpPr>
          <p:cNvPr id="31747" name="Rectangle 3"/>
          <p:cNvSpPr>
            <a:spLocks noChangeArrowheads="1"/>
          </p:cNvSpPr>
          <p:nvPr/>
        </p:nvSpPr>
        <p:spPr bwMode="auto">
          <a:xfrm>
            <a:off x="1619250" y="5281613"/>
            <a:ext cx="3822700" cy="1006475"/>
          </a:xfrm>
          <a:prstGeom prst="rect">
            <a:avLst/>
          </a:prstGeom>
          <a:noFill/>
          <a:ln w="9525">
            <a:noFill/>
            <a:miter lim="800000"/>
            <a:headEnd/>
            <a:tailEnd/>
          </a:ln>
          <a:effectLst/>
        </p:spPr>
        <p:txBody>
          <a:bodyPr wrap="none" anchor="ctr">
            <a:spAutoFit/>
          </a:bodyPr>
          <a:lstStyle/>
          <a:p>
            <a:r>
              <a:rPr lang="en-US" altLang="zh-TW" sz="2000">
                <a:latin typeface="Times New Roman" pitchFamily="18" charset="0"/>
              </a:rPr>
              <a:t>Uniform Distribution:</a:t>
            </a:r>
          </a:p>
          <a:p>
            <a:r>
              <a:rPr lang="en-US" altLang="zh-TW" sz="2000">
                <a:latin typeface="Times New Roman" pitchFamily="18" charset="0"/>
              </a:rPr>
              <a:t>I ran 20 iterations. Unicast is used.</a:t>
            </a:r>
          </a:p>
          <a:p>
            <a:r>
              <a:rPr lang="en-US" altLang="zh-TW" sz="2000">
                <a:latin typeface="Times New Roman" pitchFamily="18" charset="0"/>
              </a:rPr>
              <a:t>Maximum Retransmission Times: 4</a:t>
            </a:r>
          </a:p>
        </p:txBody>
      </p:sp>
      <p:sp>
        <p:nvSpPr>
          <p:cNvPr id="31748" name="Rectangle 4"/>
          <p:cNvSpPr>
            <a:spLocks noChangeArrowheads="1"/>
          </p:cNvSpPr>
          <p:nvPr/>
        </p:nvSpPr>
        <p:spPr bwMode="auto">
          <a:xfrm>
            <a:off x="1758950" y="2681288"/>
            <a:ext cx="1406525" cy="0"/>
          </a:xfrm>
          <a:prstGeom prst="rect">
            <a:avLst/>
          </a:prstGeom>
          <a:noFill/>
          <a:ln w="9525">
            <a:noFill/>
            <a:miter lim="800000"/>
            <a:headEnd/>
            <a:tailEnd/>
          </a:ln>
          <a:effectLst/>
        </p:spPr>
        <p:txBody>
          <a:bodyPr wrap="none">
            <a:spAutoFit/>
          </a:bodyPr>
          <a:lstStyle/>
          <a:p>
            <a:endParaRPr lang="en-US"/>
          </a:p>
        </p:txBody>
      </p:sp>
      <p:sp>
        <p:nvSpPr>
          <p:cNvPr id="31749" name="Rectangle 5"/>
          <p:cNvSpPr>
            <a:spLocks noChangeArrowheads="1"/>
          </p:cNvSpPr>
          <p:nvPr/>
        </p:nvSpPr>
        <p:spPr bwMode="auto">
          <a:xfrm>
            <a:off x="1758950" y="2681288"/>
            <a:ext cx="1406525" cy="0"/>
          </a:xfrm>
          <a:prstGeom prst="rect">
            <a:avLst/>
          </a:prstGeom>
          <a:noFill/>
          <a:ln w="9525">
            <a:noFill/>
            <a:miter lim="800000"/>
            <a:headEnd/>
            <a:tailEnd/>
          </a:ln>
          <a:effectLst/>
        </p:spPr>
        <p:txBody>
          <a:bodyPr wrap="none">
            <a:spAutoFit/>
          </a:bodyPr>
          <a:lstStyle/>
          <a:p>
            <a:endParaRPr lang="en-US"/>
          </a:p>
        </p:txBody>
      </p:sp>
      <p:graphicFrame>
        <p:nvGraphicFramePr>
          <p:cNvPr id="31750" name="Group 6"/>
          <p:cNvGraphicFramePr>
            <a:graphicFrameLocks noGrp="1"/>
          </p:cNvGraphicFramePr>
          <p:nvPr/>
        </p:nvGraphicFramePr>
        <p:xfrm>
          <a:off x="827088" y="1628775"/>
          <a:ext cx="7561262" cy="2490788"/>
        </p:xfrm>
        <a:graphic>
          <a:graphicData uri="http://schemas.openxmlformats.org/drawingml/2006/table">
            <a:tbl>
              <a:tblPr/>
              <a:tblGrid>
                <a:gridCol w="1890712"/>
                <a:gridCol w="1890713"/>
                <a:gridCol w="1258887"/>
                <a:gridCol w="2520950"/>
              </a:tblGrid>
              <a:tr h="749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sz="2000" b="0" i="0" u="none" strike="noStrike" cap="none" normalizeH="0" baseline="0" smtClean="0">
                        <a:ln>
                          <a:noFill/>
                        </a:ln>
                        <a:solidFill>
                          <a:schemeClr val="tx1"/>
                        </a:solidFill>
                        <a:effectLst/>
                        <a:latin typeface="Arial"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1" u="none" strike="noStrike" cap="none" normalizeH="0" baseline="0" smtClean="0">
                          <a:ln>
                            <a:noFill/>
                          </a:ln>
                          <a:solidFill>
                            <a:schemeClr val="tx1"/>
                          </a:solidFill>
                          <a:effectLst/>
                          <a:latin typeface="Arial" charset="0"/>
                          <a:ea typeface="新細明體" pitchFamily="18" charset="-120"/>
                        </a:rPr>
                        <a:t>p</a:t>
                      </a:r>
                      <a:endParaRPr kumimoji="1" lang="en-US" altLang="zh-TW" sz="2000" b="0" i="0" u="none" strike="noStrike" cap="none" normalizeH="0" baseline="0" smtClean="0">
                        <a:ln>
                          <a:noFill/>
                        </a:ln>
                        <a:solidFill>
                          <a:schemeClr val="tx1"/>
                        </a:solidFill>
                        <a:effectLst/>
                        <a:latin typeface="Arial"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P</a:t>
                      </a:r>
                      <a:r>
                        <a:rPr kumimoji="1" lang="en-US" altLang="zh-TW" sz="2000" b="0" i="0" u="none" strike="noStrike" cap="none" normalizeH="0" baseline="-25000" smtClean="0">
                          <a:ln>
                            <a:noFill/>
                          </a:ln>
                          <a:solidFill>
                            <a:schemeClr val="tx1"/>
                          </a:solidFill>
                          <a:effectLst/>
                          <a:latin typeface="Arial" charset="0"/>
                          <a:ea typeface="新細明體" pitchFamily="18" charset="-120"/>
                        </a:rPr>
                        <a:t>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 Simulated </a:t>
                      </a:r>
                      <a:r>
                        <a:rPr kumimoji="1" lang="en-US" altLang="zh-TW" sz="2000" b="0" i="1" u="none" strike="noStrike" cap="none" normalizeH="0" baseline="0" smtClean="0">
                          <a:ln>
                            <a:noFill/>
                          </a:ln>
                          <a:solidFill>
                            <a:schemeClr val="tx1"/>
                          </a:solidFill>
                          <a:effectLst/>
                          <a:latin typeface="Arial" charset="0"/>
                          <a:ea typeface="新細明體" pitchFamily="18" charset="-120"/>
                        </a:rPr>
                        <a:t>p</a:t>
                      </a:r>
                      <a:r>
                        <a:rPr kumimoji="1" lang="en-US" altLang="zh-TW" sz="2000" b="0" i="0" u="none" strike="noStrike" cap="none" normalizeH="0" baseline="0" smtClean="0">
                          <a:ln>
                            <a:noFill/>
                          </a:ln>
                          <a:solidFill>
                            <a:schemeClr val="tx1"/>
                          </a:solidFill>
                          <a:effectLst/>
                          <a:latin typeface="Arial" charset="0"/>
                          <a:ea typeface="新細明體" pitchFamily="18" charset="-12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4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0.0081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0.817813765182186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4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0.0256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2.47773279352227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6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0.0625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6.18218623481781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4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0.1296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12.7894736842105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zh-TW" altLang="en-US"/>
              <a:t>實驗結果 </a:t>
            </a:r>
            <a:r>
              <a:rPr lang="en-US" altLang="zh-TW"/>
              <a:t>(3)</a:t>
            </a:r>
          </a:p>
        </p:txBody>
      </p:sp>
      <p:sp>
        <p:nvSpPr>
          <p:cNvPr id="32771" name="Rectangle 3"/>
          <p:cNvSpPr>
            <a:spLocks noChangeArrowheads="1"/>
          </p:cNvSpPr>
          <p:nvPr/>
        </p:nvSpPr>
        <p:spPr bwMode="auto">
          <a:xfrm>
            <a:off x="1751013" y="2681288"/>
            <a:ext cx="1182687" cy="0"/>
          </a:xfrm>
          <a:prstGeom prst="rect">
            <a:avLst/>
          </a:prstGeom>
          <a:noFill/>
          <a:ln w="9525">
            <a:noFill/>
            <a:miter lim="800000"/>
            <a:headEnd/>
            <a:tailEnd/>
          </a:ln>
          <a:effectLst/>
        </p:spPr>
        <p:txBody>
          <a:bodyPr wrap="none">
            <a:spAutoFit/>
          </a:bodyPr>
          <a:lstStyle/>
          <a:p>
            <a:endParaRPr lang="en-US"/>
          </a:p>
        </p:txBody>
      </p:sp>
      <p:sp>
        <p:nvSpPr>
          <p:cNvPr id="32772" name="Rectangle 4"/>
          <p:cNvSpPr>
            <a:spLocks noChangeArrowheads="1"/>
          </p:cNvSpPr>
          <p:nvPr/>
        </p:nvSpPr>
        <p:spPr bwMode="auto">
          <a:xfrm>
            <a:off x="1751013" y="2681288"/>
            <a:ext cx="2028825" cy="0"/>
          </a:xfrm>
          <a:prstGeom prst="rect">
            <a:avLst/>
          </a:prstGeom>
          <a:noFill/>
          <a:ln w="9525">
            <a:noFill/>
            <a:miter lim="800000"/>
            <a:headEnd/>
            <a:tailEnd/>
          </a:ln>
          <a:effectLst/>
        </p:spPr>
        <p:txBody>
          <a:bodyPr wrap="none">
            <a:spAutoFit/>
          </a:bodyPr>
          <a:lstStyle/>
          <a:p>
            <a:endParaRPr lang="en-US"/>
          </a:p>
        </p:txBody>
      </p:sp>
      <p:graphicFrame>
        <p:nvGraphicFramePr>
          <p:cNvPr id="32773" name="Group 5"/>
          <p:cNvGraphicFramePr>
            <a:graphicFrameLocks noGrp="1"/>
          </p:cNvGraphicFramePr>
          <p:nvPr/>
        </p:nvGraphicFramePr>
        <p:xfrm>
          <a:off x="684213" y="1700213"/>
          <a:ext cx="7775575" cy="2235200"/>
        </p:xfrm>
        <a:graphic>
          <a:graphicData uri="http://schemas.openxmlformats.org/drawingml/2006/table">
            <a:tbl>
              <a:tblPr/>
              <a:tblGrid>
                <a:gridCol w="503237"/>
                <a:gridCol w="792163"/>
                <a:gridCol w="3384550"/>
                <a:gridCol w="3095625"/>
              </a:tblGrid>
              <a:tr h="6540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sz="2000" b="0" i="0" u="none" strike="noStrike" cap="none" normalizeH="0" baseline="0" smtClean="0">
                        <a:ln>
                          <a:noFill/>
                        </a:ln>
                        <a:solidFill>
                          <a:schemeClr val="tx1"/>
                        </a:solidFill>
                        <a:effectLst/>
                        <a:latin typeface="Arial"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P</a:t>
                      </a:r>
                      <a:r>
                        <a:rPr kumimoji="1" lang="en-US" altLang="zh-TW" sz="2000" b="0" i="0" u="none" strike="noStrike" cap="none" normalizeH="0" baseline="-25000" smtClean="0">
                          <a:ln>
                            <a:noFill/>
                          </a:ln>
                          <a:solidFill>
                            <a:schemeClr val="tx1"/>
                          </a:solidFill>
                          <a:effectLst/>
                          <a:latin typeface="Arial" charset="0"/>
                          <a:ea typeface="新細明體" pitchFamily="18" charset="-120"/>
                        </a:rPr>
                        <a:t>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sz="2000" b="0" i="0" u="none" strike="noStrike" cap="none" normalizeH="0" baseline="0" smtClean="0">
                        <a:ln>
                          <a:noFill/>
                        </a:ln>
                        <a:solidFill>
                          <a:schemeClr val="tx1"/>
                        </a:solidFill>
                        <a:effectLst/>
                        <a:latin typeface="Arial"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Simulated </a:t>
                      </a:r>
                      <a:r>
                        <a:rPr kumimoji="1" lang="en-US" altLang="zh-TW" sz="2000" b="0" i="1" u="none" strike="noStrike" cap="none" normalizeH="0" baseline="0" smtClean="0">
                          <a:ln>
                            <a:noFill/>
                          </a:ln>
                          <a:solidFill>
                            <a:schemeClr val="tx1"/>
                          </a:solidFill>
                          <a:effectLst/>
                          <a:latin typeface="Arial" charset="0"/>
                          <a:ea typeface="新細明體" pitchFamily="18" charset="-120"/>
                        </a:rPr>
                        <a:t>p</a:t>
                      </a:r>
                      <a:r>
                        <a:rPr kumimoji="1" lang="en-US" altLang="zh-TW" sz="2000" b="0" i="0" u="none" strike="noStrike" cap="none" normalizeH="0" baseline="0" smtClean="0">
                          <a:ln>
                            <a:noFill/>
                          </a:ln>
                          <a:solidFill>
                            <a:schemeClr val="tx1"/>
                          </a:solidFill>
                          <a:effectLst/>
                          <a:latin typeface="Arial" charset="0"/>
                          <a:ea typeface="新細明體" pitchFamily="18" charset="-12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62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0.1660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16.17004048583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21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0.2060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22.1336032388664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62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0.2460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24.6923076923077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62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0.2860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Arial" charset="0"/>
                          <a:ea typeface="新細明體" pitchFamily="18" charset="-120"/>
                        </a:rPr>
                        <a:t>28.0283400809717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2805" name="Rectangle 37"/>
          <p:cNvSpPr>
            <a:spLocks noChangeArrowheads="1"/>
          </p:cNvSpPr>
          <p:nvPr/>
        </p:nvSpPr>
        <p:spPr bwMode="auto">
          <a:xfrm>
            <a:off x="1547813" y="4797425"/>
            <a:ext cx="3821112" cy="1616075"/>
          </a:xfrm>
          <a:prstGeom prst="rect">
            <a:avLst/>
          </a:prstGeom>
          <a:noFill/>
          <a:ln w="9525">
            <a:noFill/>
            <a:miter lim="800000"/>
            <a:headEnd/>
            <a:tailEnd/>
          </a:ln>
          <a:effectLst/>
        </p:spPr>
        <p:txBody>
          <a:bodyPr wrap="none" anchor="ctr">
            <a:spAutoFit/>
          </a:bodyPr>
          <a:lstStyle/>
          <a:p>
            <a:r>
              <a:rPr lang="en-US" altLang="zh-TW" sz="2000">
                <a:latin typeface="Times New Roman" pitchFamily="18" charset="0"/>
              </a:rPr>
              <a:t>GE model:</a:t>
            </a:r>
          </a:p>
          <a:p>
            <a:r>
              <a:rPr lang="en-US" altLang="zh-TW" sz="2000">
                <a:latin typeface="Times New Roman" pitchFamily="18" charset="0"/>
              </a:rPr>
              <a:t>Multicast is used. I ran 20 iterations</a:t>
            </a:r>
          </a:p>
          <a:p>
            <a:pPr eaLnBrk="0" hangingPunct="0"/>
            <a:r>
              <a:rPr lang="en-US" altLang="zh-TW" sz="2000">
                <a:latin typeface="Times New Roman" pitchFamily="18" charset="0"/>
              </a:rPr>
              <a:t>P</a:t>
            </a:r>
            <a:r>
              <a:rPr lang="en-US" altLang="zh-TW" sz="2000" baseline="-25000">
                <a:latin typeface="Times New Roman" pitchFamily="18" charset="0"/>
              </a:rPr>
              <a:t>G</a:t>
            </a:r>
            <a:r>
              <a:rPr lang="en-US" altLang="zh-TW" sz="2000">
                <a:latin typeface="Times New Roman" pitchFamily="18" charset="0"/>
              </a:rPr>
              <a:t>=0.01 </a:t>
            </a:r>
          </a:p>
          <a:p>
            <a:pPr eaLnBrk="0" hangingPunct="0"/>
            <a:r>
              <a:rPr lang="en-US" altLang="zh-TW" sz="2000">
                <a:latin typeface="Times New Roman" pitchFamily="18" charset="0"/>
              </a:rPr>
              <a:t>P</a:t>
            </a:r>
            <a:r>
              <a:rPr lang="en-US" altLang="zh-TW" sz="2000" baseline="-25000">
                <a:latin typeface="Times New Roman" pitchFamily="18" charset="0"/>
              </a:rPr>
              <a:t>GG</a:t>
            </a:r>
            <a:r>
              <a:rPr lang="en-US" altLang="zh-TW" sz="2000">
                <a:latin typeface="Times New Roman" pitchFamily="18" charset="0"/>
              </a:rPr>
              <a:t>=0.96</a:t>
            </a:r>
          </a:p>
          <a:p>
            <a:pPr eaLnBrk="0" hangingPunct="0"/>
            <a:r>
              <a:rPr lang="en-US" altLang="zh-TW" sz="2000">
                <a:latin typeface="Times New Roman" pitchFamily="18" charset="0"/>
              </a:rPr>
              <a:t>P</a:t>
            </a:r>
            <a:r>
              <a:rPr lang="en-US" altLang="zh-TW" sz="2000" baseline="-25000">
                <a:latin typeface="Times New Roman" pitchFamily="18" charset="0"/>
              </a:rPr>
              <a:t>BB</a:t>
            </a:r>
            <a:r>
              <a:rPr lang="en-US" altLang="zh-TW" sz="2000">
                <a:latin typeface="Times New Roman" pitchFamily="18" charset="0"/>
              </a:rPr>
              <a:t>=0.94</a:t>
            </a:r>
          </a:p>
        </p:txBody>
      </p:sp>
      <p:sp>
        <p:nvSpPr>
          <p:cNvPr id="32806" name="Rectangle 38"/>
          <p:cNvSpPr>
            <a:spLocks noChangeArrowheads="1"/>
          </p:cNvSpPr>
          <p:nvPr/>
        </p:nvSpPr>
        <p:spPr bwMode="auto">
          <a:xfrm>
            <a:off x="0" y="3638550"/>
            <a:ext cx="9144000" cy="0"/>
          </a:xfrm>
          <a:prstGeom prst="rect">
            <a:avLst/>
          </a:prstGeom>
          <a:noFill/>
          <a:ln w="9525">
            <a:noFill/>
            <a:miter lim="800000"/>
            <a:headEnd/>
            <a:tailEnd/>
          </a:ln>
          <a:effectLst/>
        </p:spPr>
        <p:txBody>
          <a:bodyPr wrap="none" anchor="ctr">
            <a:spAutoFit/>
          </a:bodyPr>
          <a:lstStyle/>
          <a:p>
            <a:endParaRPr lang="en-US"/>
          </a:p>
        </p:txBody>
      </p:sp>
      <p:sp>
        <p:nvSpPr>
          <p:cNvPr id="32807" name="Rectangle 39"/>
          <p:cNvSpPr>
            <a:spLocks noChangeArrowheads="1"/>
          </p:cNvSpPr>
          <p:nvPr/>
        </p:nvSpPr>
        <p:spPr bwMode="auto">
          <a:xfrm>
            <a:off x="0" y="3829050"/>
            <a:ext cx="9144000" cy="0"/>
          </a:xfrm>
          <a:prstGeom prst="rect">
            <a:avLst/>
          </a:prstGeom>
          <a:noFill/>
          <a:ln w="9525">
            <a:noFill/>
            <a:miter lim="800000"/>
            <a:headEnd/>
            <a:tailEnd/>
          </a:ln>
          <a:effectLst/>
        </p:spPr>
        <p:txBody>
          <a:bodyPr wrap="none" anchor="ctr">
            <a:spAutoFit/>
          </a:bodyPr>
          <a:lstStyle/>
          <a:p>
            <a:endParaRPr lang="en-US"/>
          </a:p>
        </p:txBody>
      </p:sp>
      <p:sp>
        <p:nvSpPr>
          <p:cNvPr id="32808" name="Rectangle 40"/>
          <p:cNvSpPr>
            <a:spLocks noChangeArrowheads="1"/>
          </p:cNvSpPr>
          <p:nvPr/>
        </p:nvSpPr>
        <p:spPr bwMode="auto">
          <a:xfrm>
            <a:off x="3557588" y="3170238"/>
            <a:ext cx="2028825" cy="0"/>
          </a:xfrm>
          <a:prstGeom prst="rect">
            <a:avLst/>
          </a:prstGeom>
          <a:noFill/>
          <a:ln w="9525">
            <a:noFill/>
            <a:miter lim="800000"/>
            <a:headEnd/>
            <a:tailEnd/>
          </a:ln>
          <a:effectLst/>
        </p:spPr>
        <p:txBody>
          <a:bodyPr wrap="none">
            <a:spAutoFit/>
          </a:bodyPr>
          <a:lstStyle/>
          <a:p>
            <a:endParaRPr lang="en-US"/>
          </a:p>
        </p:txBody>
      </p:sp>
      <p:graphicFrame>
        <p:nvGraphicFramePr>
          <p:cNvPr id="32809" name="Object 41"/>
          <p:cNvGraphicFramePr>
            <a:graphicFrameLocks noChangeAspect="1"/>
          </p:cNvGraphicFramePr>
          <p:nvPr>
            <p:ph idx="1"/>
          </p:nvPr>
        </p:nvGraphicFramePr>
        <p:xfrm>
          <a:off x="2124075" y="1844675"/>
          <a:ext cx="2879725" cy="341313"/>
        </p:xfrm>
        <a:graphic>
          <a:graphicData uri="http://schemas.openxmlformats.org/presentationml/2006/ole">
            <p:oleObj spid="_x0000_s32809" name="方程式" r:id="rId3" imgW="4991040" imgH="444240" progId="Equation.3">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p:txBody>
          <a:bodyPr/>
          <a:lstStyle/>
          <a:p>
            <a:r>
              <a:rPr lang="en-US" altLang="zh-TW" sz="3200" b="1">
                <a:latin typeface="Times New Roman" pitchFamily="18" charset="0"/>
              </a:rPr>
              <a:t>Toward more realistic network simulations of video transmission</a:t>
            </a:r>
            <a:endParaRPr lang="en-US" altLang="zh-TW" sz="3200">
              <a:latin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ltLang="zh-TW"/>
              <a:t>Outline	</a:t>
            </a:r>
          </a:p>
        </p:txBody>
      </p:sp>
      <p:sp>
        <p:nvSpPr>
          <p:cNvPr id="35843" name="Rectangle 3"/>
          <p:cNvSpPr>
            <a:spLocks noGrp="1" noChangeArrowheads="1"/>
          </p:cNvSpPr>
          <p:nvPr>
            <p:ph type="body" idx="1"/>
          </p:nvPr>
        </p:nvSpPr>
        <p:spPr/>
        <p:txBody>
          <a:bodyPr/>
          <a:lstStyle/>
          <a:p>
            <a:r>
              <a:rPr lang="en-US" altLang="zh-TW" sz="2800"/>
              <a:t>Introduction</a:t>
            </a:r>
          </a:p>
          <a:p>
            <a:r>
              <a:rPr lang="en-US" altLang="zh-TW" sz="2800"/>
              <a:t>Overview of Evalvid</a:t>
            </a:r>
          </a:p>
          <a:p>
            <a:r>
              <a:rPr lang="en-US" altLang="zh-TW" sz="2800"/>
              <a:t>Enhancement of Evalvid</a:t>
            </a:r>
          </a:p>
          <a:p>
            <a:r>
              <a:rPr lang="en-US" altLang="zh-TW" sz="2800"/>
              <a:t>One example</a:t>
            </a:r>
          </a:p>
          <a:p>
            <a:pPr lvl="1"/>
            <a:r>
              <a:rPr lang="en-US" altLang="zh-TW" sz="2400"/>
              <a:t>Video transmission over BE and QoS network</a:t>
            </a:r>
          </a:p>
          <a:p>
            <a:r>
              <a:rPr lang="en-US" altLang="zh-TW" sz="2800"/>
              <a:t>Conclusion and Future works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ltLang="zh-TW"/>
              <a:t>Introduction </a:t>
            </a:r>
            <a:r>
              <a:rPr lang="en-US" altLang="zh-TW" sz="2400"/>
              <a:t>(1)</a:t>
            </a:r>
          </a:p>
        </p:txBody>
      </p:sp>
      <p:sp>
        <p:nvSpPr>
          <p:cNvPr id="36867" name="Rectangle 3"/>
          <p:cNvSpPr>
            <a:spLocks noGrp="1" noChangeArrowheads="1"/>
          </p:cNvSpPr>
          <p:nvPr>
            <p:ph type="body" idx="1"/>
          </p:nvPr>
        </p:nvSpPr>
        <p:spPr/>
        <p:txBody>
          <a:bodyPr/>
          <a:lstStyle/>
          <a:p>
            <a:pPr>
              <a:lnSpc>
                <a:spcPct val="80000"/>
              </a:lnSpc>
            </a:pPr>
            <a:r>
              <a:rPr lang="en-US" altLang="zh-TW" sz="2400">
                <a:latin typeface="Times New Roman" pitchFamily="18" charset="0"/>
              </a:rPr>
              <a:t>As mentioned in *, a survey of over 2246 research papers on the network published in the prominent IEEE journals and conferences revealed that over 51% of all publications on the network adopt computer simulation to verify their ideas and report network performance results.</a:t>
            </a:r>
          </a:p>
          <a:p>
            <a:pPr>
              <a:lnSpc>
                <a:spcPct val="80000"/>
              </a:lnSpc>
            </a:pPr>
            <a:endParaRPr lang="en-US" altLang="zh-TW" sz="2400">
              <a:latin typeface="Times New Roman" pitchFamily="18" charset="0"/>
            </a:endParaRPr>
          </a:p>
          <a:p>
            <a:pPr>
              <a:lnSpc>
                <a:spcPct val="80000"/>
              </a:lnSpc>
            </a:pPr>
            <a:r>
              <a:rPr lang="en-US" altLang="zh-TW" sz="2400">
                <a:latin typeface="Times New Roman" pitchFamily="18" charset="0"/>
              </a:rPr>
              <a:t>Therefore, network simulation tools are very important and helpful to modern network researchers.</a:t>
            </a:r>
          </a:p>
          <a:p>
            <a:pPr>
              <a:lnSpc>
                <a:spcPct val="80000"/>
              </a:lnSpc>
              <a:buFontTx/>
              <a:buNone/>
            </a:pPr>
            <a:endParaRPr lang="en-US" altLang="zh-TW" sz="1600">
              <a:latin typeface="Times New Roman" pitchFamily="18" charset="0"/>
            </a:endParaRPr>
          </a:p>
          <a:p>
            <a:pPr>
              <a:lnSpc>
                <a:spcPct val="80000"/>
              </a:lnSpc>
            </a:pPr>
            <a:endParaRPr lang="en-US" altLang="zh-TW" sz="1600">
              <a:latin typeface="Times New Roman" pitchFamily="18" charset="0"/>
            </a:endParaRPr>
          </a:p>
          <a:p>
            <a:pPr>
              <a:lnSpc>
                <a:spcPct val="80000"/>
              </a:lnSpc>
            </a:pPr>
            <a:endParaRPr lang="en-US" altLang="zh-TW" sz="1400">
              <a:latin typeface="Times New Roman" pitchFamily="18" charset="0"/>
            </a:endParaRPr>
          </a:p>
          <a:p>
            <a:pPr>
              <a:lnSpc>
                <a:spcPct val="80000"/>
              </a:lnSpc>
            </a:pPr>
            <a:endParaRPr lang="en-US" altLang="zh-TW" sz="1400">
              <a:latin typeface="Times New Roman" pitchFamily="18" charset="0"/>
            </a:endParaRPr>
          </a:p>
          <a:p>
            <a:pPr>
              <a:lnSpc>
                <a:spcPct val="80000"/>
              </a:lnSpc>
              <a:buFontTx/>
              <a:buNone/>
            </a:pPr>
            <a:r>
              <a:rPr lang="en-US" altLang="zh-TW" sz="1400">
                <a:latin typeface="Times New Roman" pitchFamily="18" charset="0"/>
              </a:rPr>
              <a:t>* K. Pawlikowski, "Do Not Trust All Simulation Studies of Telecommunication Networks“, (invited paper) Proc. International Conference on Information Networking, ICOIN'03</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zh-TW"/>
              <a:t>nsBench</a:t>
            </a:r>
          </a:p>
        </p:txBody>
      </p:sp>
      <p:sp>
        <p:nvSpPr>
          <p:cNvPr id="7171" name="Rectangle 3"/>
          <p:cNvSpPr>
            <a:spLocks noGrp="1" noChangeArrowheads="1"/>
          </p:cNvSpPr>
          <p:nvPr>
            <p:ph type="body" idx="1"/>
          </p:nvPr>
        </p:nvSpPr>
        <p:spPr/>
        <p:txBody>
          <a:bodyPr/>
          <a:lstStyle/>
          <a:p>
            <a:r>
              <a:rPr lang="zh-TW" altLang="en-US"/>
              <a:t>直接展示操作</a:t>
            </a:r>
          </a:p>
          <a:p>
            <a:r>
              <a:rPr lang="zh-TW" altLang="en-US"/>
              <a:t>介紹</a:t>
            </a:r>
            <a:r>
              <a:rPr lang="en-US" altLang="zh-TW"/>
              <a:t>trace file format</a:t>
            </a:r>
          </a:p>
          <a:p>
            <a:r>
              <a:rPr lang="zh-TW" altLang="en-US"/>
              <a:t>介紹如何使用</a:t>
            </a:r>
            <a:r>
              <a:rPr lang="en-US" altLang="zh-TW"/>
              <a:t>awk</a:t>
            </a:r>
            <a:r>
              <a:rPr lang="zh-TW" altLang="en-US"/>
              <a:t>來分析</a:t>
            </a:r>
            <a:r>
              <a:rPr lang="en-US" altLang="zh-TW"/>
              <a:t>trace file</a:t>
            </a:r>
          </a:p>
          <a:p>
            <a:r>
              <a:rPr lang="zh-TW" altLang="en-US"/>
              <a:t>如何使用</a:t>
            </a:r>
            <a:r>
              <a:rPr lang="en-US" altLang="zh-TW"/>
              <a:t>gnuplot</a:t>
            </a:r>
            <a:r>
              <a:rPr lang="zh-TW" altLang="en-US"/>
              <a:t>來畫圖</a:t>
            </a:r>
          </a:p>
          <a:p>
            <a:r>
              <a:rPr lang="zh-TW" altLang="en-US"/>
              <a:t>介紹如何安裝</a:t>
            </a:r>
            <a:r>
              <a:rPr lang="en-US" altLang="zh-TW"/>
              <a:t>mudp, mudpsink, mtcpsink</a:t>
            </a:r>
            <a:r>
              <a:rPr lang="zh-TW" altLang="en-US"/>
              <a:t>來量測</a:t>
            </a:r>
            <a:r>
              <a:rPr lang="en-US" altLang="zh-TW"/>
              <a:t>UDP</a:t>
            </a:r>
            <a:r>
              <a:rPr lang="zh-TW" altLang="en-US"/>
              <a:t>或</a:t>
            </a:r>
            <a:r>
              <a:rPr lang="en-US" altLang="zh-TW"/>
              <a:t>TCP</a:t>
            </a:r>
            <a:r>
              <a:rPr lang="zh-TW" altLang="en-US"/>
              <a:t>的</a:t>
            </a:r>
            <a:r>
              <a:rPr lang="en-US" altLang="zh-TW"/>
              <a:t>Throughput, Delay, Jitter, Loss Rate (</a:t>
            </a:r>
            <a:r>
              <a:rPr lang="zh-TW" altLang="en-US"/>
              <a:t>不需要再分析原本的</a:t>
            </a:r>
            <a:r>
              <a:rPr lang="en-US" altLang="zh-TW"/>
              <a:t>trace file)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ltLang="zh-TW"/>
              <a:t>Introduction </a:t>
            </a:r>
            <a:r>
              <a:rPr lang="en-US" altLang="zh-TW" sz="2400"/>
              <a:t>(2)</a:t>
            </a:r>
          </a:p>
        </p:txBody>
      </p:sp>
      <p:sp>
        <p:nvSpPr>
          <p:cNvPr id="37891" name="Rectangle 3"/>
          <p:cNvSpPr>
            <a:spLocks noGrp="1" noChangeArrowheads="1"/>
          </p:cNvSpPr>
          <p:nvPr>
            <p:ph type="body" idx="1"/>
          </p:nvPr>
        </p:nvSpPr>
        <p:spPr/>
        <p:txBody>
          <a:bodyPr/>
          <a:lstStyle/>
          <a:p>
            <a:pPr>
              <a:lnSpc>
                <a:spcPct val="90000"/>
              </a:lnSpc>
            </a:pPr>
            <a:r>
              <a:rPr lang="en-US" altLang="zh-TW" sz="2400">
                <a:latin typeface="Times New Roman" pitchFamily="18" charset="0"/>
              </a:rPr>
              <a:t>The ever-increasing demand for multimedia distribution in the Internet motivates research on how to provide better-delivered video quality through IP-based networks.</a:t>
            </a:r>
          </a:p>
          <a:p>
            <a:pPr>
              <a:lnSpc>
                <a:spcPct val="90000"/>
              </a:lnSpc>
            </a:pPr>
            <a:endParaRPr lang="en-US" altLang="zh-TW" sz="2400">
              <a:latin typeface="Times New Roman" pitchFamily="18" charset="0"/>
            </a:endParaRPr>
          </a:p>
          <a:p>
            <a:pPr>
              <a:lnSpc>
                <a:spcPct val="90000"/>
              </a:lnSpc>
            </a:pPr>
            <a:r>
              <a:rPr lang="en-US" altLang="zh-TW" sz="2400">
                <a:latin typeface="Times New Roman" pitchFamily="18" charset="0"/>
              </a:rPr>
              <a:t>Previous studies often use publicly available video traces to evaluate their proposed network mechanisms in a simulation environment.</a:t>
            </a:r>
          </a:p>
          <a:p>
            <a:pPr>
              <a:lnSpc>
                <a:spcPct val="90000"/>
              </a:lnSpc>
            </a:pPr>
            <a:endParaRPr lang="en-US" altLang="zh-TW" sz="2400">
              <a:latin typeface="Times New Roman" pitchFamily="18" charset="0"/>
            </a:endParaRPr>
          </a:p>
          <a:p>
            <a:pPr>
              <a:lnSpc>
                <a:spcPct val="90000"/>
              </a:lnSpc>
            </a:pPr>
            <a:r>
              <a:rPr lang="en-US" altLang="zh-TW" sz="2400">
                <a:latin typeface="Times New Roman" pitchFamily="18" charset="0"/>
              </a:rPr>
              <a:t>Results are usually presented using different performance metrics, such as the </a:t>
            </a:r>
            <a:r>
              <a:rPr lang="en-US" altLang="zh-TW" sz="2400" i="1">
                <a:latin typeface="Times New Roman" pitchFamily="18" charset="0"/>
              </a:rPr>
              <a:t>packet/frame loss rate</a:t>
            </a:r>
            <a:r>
              <a:rPr lang="en-US" altLang="zh-TW" sz="2400">
                <a:latin typeface="Times New Roman" pitchFamily="18" charset="0"/>
              </a:rPr>
              <a:t>, </a:t>
            </a:r>
            <a:r>
              <a:rPr lang="en-US" altLang="zh-TW" sz="2400" i="1">
                <a:latin typeface="Times New Roman" pitchFamily="18" charset="0"/>
              </a:rPr>
              <a:t>packet/frame jitter</a:t>
            </a:r>
            <a:r>
              <a:rPr lang="en-US" altLang="zh-TW" sz="2400">
                <a:latin typeface="Times New Roman" pitchFamily="18" charset="0"/>
              </a:rPr>
              <a:t>, </a:t>
            </a:r>
            <a:r>
              <a:rPr lang="en-US" altLang="zh-TW" sz="2400" i="1">
                <a:latin typeface="Times New Roman" pitchFamily="18" charset="0"/>
              </a:rPr>
              <a:t>effective frame loss rate</a:t>
            </a:r>
            <a:r>
              <a:rPr lang="en-US" altLang="zh-TW" sz="2400">
                <a:latin typeface="Times New Roman" pitchFamily="18" charset="0"/>
              </a:rPr>
              <a:t>, </a:t>
            </a:r>
            <a:r>
              <a:rPr lang="en-US" altLang="zh-TW" sz="2400" i="1">
                <a:latin typeface="Times New Roman" pitchFamily="18" charset="0"/>
              </a:rPr>
              <a:t>picture quality rating (PQR),</a:t>
            </a:r>
            <a:r>
              <a:rPr lang="en-US" altLang="zh-TW" sz="2400">
                <a:latin typeface="Times New Roman" pitchFamily="18" charset="0"/>
              </a:rPr>
              <a:t> and </a:t>
            </a:r>
            <a:r>
              <a:rPr lang="en-US" altLang="zh-TW" sz="2400" i="1">
                <a:latin typeface="Times New Roman" pitchFamily="18" charset="0"/>
              </a:rPr>
              <a:t>the fraction of decodable frames.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ltLang="zh-TW"/>
              <a:t>Introduction </a:t>
            </a:r>
            <a:r>
              <a:rPr lang="en-US" altLang="zh-TW" sz="2400"/>
              <a:t>(3)</a:t>
            </a:r>
          </a:p>
        </p:txBody>
      </p:sp>
      <p:sp>
        <p:nvSpPr>
          <p:cNvPr id="38915" name="Rectangle 3"/>
          <p:cNvSpPr>
            <a:spLocks noGrp="1" noChangeArrowheads="1"/>
          </p:cNvSpPr>
          <p:nvPr>
            <p:ph type="body" idx="1"/>
          </p:nvPr>
        </p:nvSpPr>
        <p:spPr/>
        <p:txBody>
          <a:bodyPr/>
          <a:lstStyle/>
          <a:p>
            <a:pPr>
              <a:lnSpc>
                <a:spcPct val="80000"/>
              </a:lnSpc>
            </a:pPr>
            <a:r>
              <a:rPr lang="en-US" altLang="zh-TW" sz="2400"/>
              <a:t>Nevertheless, packet loss or jitter are network performance metrics and may be insufficient to adequately rate the perceived quality by an end user. </a:t>
            </a:r>
          </a:p>
          <a:p>
            <a:pPr>
              <a:lnSpc>
                <a:spcPct val="80000"/>
              </a:lnSpc>
            </a:pPr>
            <a:endParaRPr lang="en-US" altLang="zh-TW" sz="2400">
              <a:latin typeface="Times New Roman" pitchFamily="18" charset="0"/>
            </a:endParaRPr>
          </a:p>
          <a:p>
            <a:pPr>
              <a:lnSpc>
                <a:spcPct val="80000"/>
              </a:lnSpc>
            </a:pPr>
            <a:r>
              <a:rPr lang="en-US" altLang="zh-TW" sz="2400">
                <a:latin typeface="Times New Roman" pitchFamily="18" charset="0"/>
              </a:rPr>
              <a:t>In *, a 3% packet loss percentage could translate into a 30% frame error probability.</a:t>
            </a:r>
          </a:p>
          <a:p>
            <a:pPr>
              <a:lnSpc>
                <a:spcPct val="80000"/>
              </a:lnSpc>
            </a:pPr>
            <a:endParaRPr lang="en-US" altLang="zh-TW" sz="2400">
              <a:latin typeface="Times New Roman" pitchFamily="18" charset="0"/>
            </a:endParaRPr>
          </a:p>
          <a:p>
            <a:pPr>
              <a:lnSpc>
                <a:spcPct val="80000"/>
              </a:lnSpc>
            </a:pPr>
            <a:r>
              <a:rPr lang="en-US" altLang="zh-TW" sz="2400">
                <a:latin typeface="Times New Roman" pitchFamily="18" charset="0"/>
              </a:rPr>
              <a:t>Therefore, lower packet loss rate can not indicate better delivered video quality.</a:t>
            </a:r>
          </a:p>
          <a:p>
            <a:pPr>
              <a:lnSpc>
                <a:spcPct val="80000"/>
              </a:lnSpc>
              <a:buFontTx/>
              <a:buNone/>
            </a:pPr>
            <a:endParaRPr lang="en-US" altLang="zh-TW" sz="2000">
              <a:latin typeface="Times New Roman" pitchFamily="18" charset="0"/>
            </a:endParaRPr>
          </a:p>
          <a:p>
            <a:pPr>
              <a:lnSpc>
                <a:spcPct val="80000"/>
              </a:lnSpc>
              <a:buFontTx/>
              <a:buNone/>
            </a:pPr>
            <a:endParaRPr lang="en-US" altLang="zh-TW" sz="1800">
              <a:latin typeface="Times New Roman" pitchFamily="18" charset="0"/>
            </a:endParaRPr>
          </a:p>
          <a:p>
            <a:pPr>
              <a:lnSpc>
                <a:spcPct val="80000"/>
              </a:lnSpc>
              <a:buFontTx/>
              <a:buNone/>
            </a:pPr>
            <a:r>
              <a:rPr lang="en-US" altLang="zh-TW" sz="1600">
                <a:latin typeface="Times New Roman" pitchFamily="18" charset="0"/>
              </a:rPr>
              <a:t>*J. M. Boyce, and R. D. Gaglianello, “Packet Loss Effects on MPEG Video Sent over the Public Internet,” In Proc. of the ACM Multimedia, September 1998.</a:t>
            </a:r>
          </a:p>
          <a:p>
            <a:pPr>
              <a:lnSpc>
                <a:spcPct val="80000"/>
              </a:lnSpc>
              <a:buFontTx/>
              <a:buNone/>
            </a:pPr>
            <a:endParaRPr lang="en-US" altLang="zh-TW" sz="1600">
              <a:latin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ltLang="zh-TW"/>
              <a:t>Introduction </a:t>
            </a:r>
            <a:r>
              <a:rPr lang="en-US" altLang="zh-TW" sz="2400"/>
              <a:t>(4)</a:t>
            </a:r>
          </a:p>
        </p:txBody>
      </p:sp>
      <p:sp>
        <p:nvSpPr>
          <p:cNvPr id="39939" name="Rectangle 3"/>
          <p:cNvSpPr>
            <a:spLocks noGrp="1" noChangeArrowheads="1"/>
          </p:cNvSpPr>
          <p:nvPr>
            <p:ph type="body" idx="1"/>
          </p:nvPr>
        </p:nvSpPr>
        <p:spPr/>
        <p:txBody>
          <a:bodyPr/>
          <a:lstStyle/>
          <a:p>
            <a:r>
              <a:rPr lang="en-US" altLang="zh-TW" sz="2400">
                <a:latin typeface="Times New Roman" pitchFamily="18" charset="0"/>
              </a:rPr>
              <a:t>Although effective frame loss rate, PQR, and the fraction of decodable frames are application-level metrics, they are not as well known and acceptable as MOS (Mean Opinion Scores) and PSNR (Peak Signal Noise Ratio).</a:t>
            </a:r>
          </a:p>
          <a:p>
            <a:endParaRPr lang="en-US" altLang="zh-TW" sz="2400">
              <a:latin typeface="Times New Roman" pitchFamily="18" charset="0"/>
            </a:endParaRPr>
          </a:p>
          <a:p>
            <a:r>
              <a:rPr lang="en-US" altLang="zh-TW" sz="2400">
                <a:latin typeface="Times New Roman" pitchFamily="18" charset="0"/>
              </a:rPr>
              <a:t>To the best of my knowledge, no tool-set is publicly available to perform a comprehensive video quality evaluation of real video streams in network simulation environment.</a:t>
            </a:r>
          </a:p>
          <a:p>
            <a:endParaRPr lang="en-US" altLang="zh-TW" sz="2400">
              <a:latin typeface="Times New Roman" pitchFamily="18" charset="0"/>
            </a:endParaRPr>
          </a:p>
          <a:p>
            <a:r>
              <a:rPr lang="en-US" altLang="zh-TW" sz="2400" b="1" i="1">
                <a:latin typeface="Times New Roman" pitchFamily="18" charset="0"/>
              </a:rPr>
              <a:t>This drives me to develop one publicly available evaluation framework.</a:t>
            </a:r>
          </a:p>
          <a:p>
            <a:endParaRPr lang="en-US" altLang="zh-TW" sz="2400" b="1" i="1">
              <a:latin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ltLang="zh-TW"/>
              <a:t>Introduction </a:t>
            </a:r>
            <a:r>
              <a:rPr lang="en-US" altLang="zh-TW" sz="2400"/>
              <a:t>(5)</a:t>
            </a:r>
          </a:p>
        </p:txBody>
      </p:sp>
      <p:sp>
        <p:nvSpPr>
          <p:cNvPr id="40963" name="Rectangle 3"/>
          <p:cNvSpPr>
            <a:spLocks noGrp="1" noChangeArrowheads="1"/>
          </p:cNvSpPr>
          <p:nvPr>
            <p:ph type="body" idx="1"/>
          </p:nvPr>
        </p:nvSpPr>
        <p:spPr/>
        <p:txBody>
          <a:bodyPr/>
          <a:lstStyle/>
          <a:p>
            <a:r>
              <a:rPr lang="en-US" altLang="zh-TW" sz="2000">
                <a:latin typeface="Times New Roman" pitchFamily="18" charset="0"/>
              </a:rPr>
              <a:t>My work was based on Evalvid. </a:t>
            </a:r>
          </a:p>
          <a:p>
            <a:endParaRPr lang="en-US" altLang="zh-TW" sz="2000">
              <a:latin typeface="Times New Roman" pitchFamily="18" charset="0"/>
            </a:endParaRPr>
          </a:p>
          <a:p>
            <a:r>
              <a:rPr lang="en-US" altLang="zh-TW" sz="2000">
                <a:latin typeface="Times New Roman" pitchFamily="18" charset="0"/>
              </a:rPr>
              <a:t>The primary aim of EvalVid is to assist researchers in evaluating their network designs or setups in terms of the perceived video quality by the end user over a real or simulated network.</a:t>
            </a:r>
          </a:p>
          <a:p>
            <a:endParaRPr lang="en-US" altLang="zh-TW" sz="2000">
              <a:latin typeface="Times New Roman" pitchFamily="18" charset="0"/>
            </a:endParaRPr>
          </a:p>
          <a:p>
            <a:r>
              <a:rPr lang="en-US" altLang="zh-TW" sz="2000">
                <a:latin typeface="Times New Roman" pitchFamily="18" charset="0"/>
              </a:rPr>
              <a:t>But the simulated environment provided by EvalVid is simply an error model to represent corrupted or missing packets in the real network.</a:t>
            </a:r>
          </a:p>
          <a:p>
            <a:endParaRPr lang="en-US" altLang="zh-TW" sz="2000">
              <a:latin typeface="Times New Roman" pitchFamily="18" charset="0"/>
            </a:endParaRPr>
          </a:p>
          <a:p>
            <a:r>
              <a:rPr lang="en-US" altLang="zh-TW" sz="2000">
                <a:latin typeface="Times New Roman" pitchFamily="18" charset="0"/>
              </a:rPr>
              <a:t>What I has done is to build the connecting interfaces between Evalvid and NS2. Then make it be more complete and useful to network researchers.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ltLang="zh-TW"/>
              <a:t>Overview of Evalvid</a:t>
            </a:r>
          </a:p>
        </p:txBody>
      </p:sp>
      <p:pic>
        <p:nvPicPr>
          <p:cNvPr id="41987" name="Picture 3"/>
          <p:cNvPicPr>
            <a:picLocks noChangeAspect="1" noChangeArrowheads="1"/>
          </p:cNvPicPr>
          <p:nvPr/>
        </p:nvPicPr>
        <p:blipFill>
          <a:blip r:embed="rId2"/>
          <a:srcRect/>
          <a:stretch>
            <a:fillRect/>
          </a:stretch>
        </p:blipFill>
        <p:spPr bwMode="auto">
          <a:xfrm>
            <a:off x="0" y="1219200"/>
            <a:ext cx="9144000" cy="5638800"/>
          </a:xfrm>
          <a:prstGeom prst="rect">
            <a:avLst/>
          </a:prstGeom>
          <a:noFill/>
          <a:ln w="9525">
            <a:noFill/>
            <a:miter lim="800000"/>
            <a:headEnd/>
            <a:tailEnd/>
          </a:ln>
          <a:effectLst/>
        </p:spPr>
      </p:pic>
      <p:sp>
        <p:nvSpPr>
          <p:cNvPr id="41988" name="AutoShape 4">
            <a:hlinkClick r:id="rId3" action="ppaction://hlinksldjump" highlightClick="1"/>
          </p:cNvPr>
          <p:cNvSpPr>
            <a:spLocks noChangeArrowheads="1"/>
          </p:cNvSpPr>
          <p:nvPr/>
        </p:nvSpPr>
        <p:spPr bwMode="auto">
          <a:xfrm>
            <a:off x="533400" y="1981200"/>
            <a:ext cx="381000" cy="228600"/>
          </a:xfrm>
          <a:prstGeom prst="actionButtonBlank">
            <a:avLst/>
          </a:prstGeom>
          <a:solidFill>
            <a:schemeClr val="accent1"/>
          </a:solidFill>
          <a:ln w="9525">
            <a:noFill/>
            <a:miter lim="800000"/>
            <a:headEnd/>
            <a:tailEnd/>
          </a:ln>
          <a:effectLst/>
        </p:spPr>
        <p:txBody>
          <a:bodyPr wrap="none" anchor="ctr"/>
          <a:lstStyle/>
          <a:p>
            <a:endParaRPr lang="en-US"/>
          </a:p>
        </p:txBody>
      </p:sp>
      <p:sp>
        <p:nvSpPr>
          <p:cNvPr id="41989" name="AutoShape 5">
            <a:hlinkClick r:id="rId4" action="ppaction://hlinksldjump" highlightClick="1"/>
          </p:cNvPr>
          <p:cNvSpPr>
            <a:spLocks noChangeArrowheads="1"/>
          </p:cNvSpPr>
          <p:nvPr/>
        </p:nvSpPr>
        <p:spPr bwMode="auto">
          <a:xfrm>
            <a:off x="1371600" y="1752600"/>
            <a:ext cx="609600" cy="152400"/>
          </a:xfrm>
          <a:prstGeom prst="actionButtonBlank">
            <a:avLst/>
          </a:prstGeom>
          <a:solidFill>
            <a:schemeClr val="accent1"/>
          </a:solidFill>
          <a:ln w="9525">
            <a:noFill/>
            <a:miter lim="800000"/>
            <a:headEnd/>
            <a:tailEnd/>
          </a:ln>
          <a:effectLst/>
        </p:spPr>
        <p:txBody>
          <a:bodyPr wrap="none" anchor="ctr"/>
          <a:lstStyle/>
          <a:p>
            <a:endParaRPr lang="en-US"/>
          </a:p>
        </p:txBody>
      </p:sp>
      <p:sp>
        <p:nvSpPr>
          <p:cNvPr id="41990" name="AutoShape 6">
            <a:hlinkClick r:id="rId5" action="ppaction://hlinksldjump" highlightClick="1"/>
          </p:cNvPr>
          <p:cNvSpPr>
            <a:spLocks noChangeArrowheads="1"/>
          </p:cNvSpPr>
          <p:nvPr/>
        </p:nvSpPr>
        <p:spPr bwMode="auto">
          <a:xfrm>
            <a:off x="8534400" y="6477000"/>
            <a:ext cx="609600" cy="381000"/>
          </a:xfrm>
          <a:prstGeom prst="actionButtonForwardNext">
            <a:avLst/>
          </a:prstGeom>
          <a:solidFill>
            <a:schemeClr val="accent1"/>
          </a:solidFill>
          <a:ln w="9525">
            <a:noFill/>
            <a:miter lim="800000"/>
            <a:headEnd/>
            <a:tailEnd/>
          </a:ln>
          <a:effectLst/>
        </p:spPr>
        <p:txBody>
          <a:bodyPr wrap="none" anchor="ctr"/>
          <a:lstStyle/>
          <a:p>
            <a:endParaRPr lang="en-US"/>
          </a:p>
        </p:txBody>
      </p:sp>
      <p:sp>
        <p:nvSpPr>
          <p:cNvPr id="41991" name="AutoShape 7">
            <a:hlinkClick r:id="rId6" action="ppaction://hlinksldjump" highlightClick="1"/>
          </p:cNvPr>
          <p:cNvSpPr>
            <a:spLocks noChangeArrowheads="1"/>
          </p:cNvSpPr>
          <p:nvPr/>
        </p:nvSpPr>
        <p:spPr bwMode="auto">
          <a:xfrm>
            <a:off x="2362200" y="1828800"/>
            <a:ext cx="609600" cy="152400"/>
          </a:xfrm>
          <a:prstGeom prst="actionButtonBlank">
            <a:avLst/>
          </a:prstGeom>
          <a:solidFill>
            <a:schemeClr val="accent1"/>
          </a:solidFill>
          <a:ln w="9525">
            <a:noFill/>
            <a:miter lim="800000"/>
            <a:headEnd/>
            <a:tailEnd/>
          </a:ln>
          <a:effectLst/>
        </p:spPr>
        <p:txBody>
          <a:bodyPr wrap="none" anchor="ctr"/>
          <a:lstStyle/>
          <a:p>
            <a:endParaRPr lang="en-US"/>
          </a:p>
        </p:txBody>
      </p:sp>
      <p:sp>
        <p:nvSpPr>
          <p:cNvPr id="41992" name="AutoShape 8">
            <a:hlinkClick r:id="rId7" action="ppaction://hlinksldjump" highlightClick="1"/>
          </p:cNvPr>
          <p:cNvSpPr>
            <a:spLocks noChangeArrowheads="1"/>
          </p:cNvSpPr>
          <p:nvPr/>
        </p:nvSpPr>
        <p:spPr bwMode="auto">
          <a:xfrm>
            <a:off x="2209800" y="3352800"/>
            <a:ext cx="152400" cy="533400"/>
          </a:xfrm>
          <a:prstGeom prst="actionButtonBlank">
            <a:avLst/>
          </a:prstGeom>
          <a:solidFill>
            <a:schemeClr val="accent1"/>
          </a:solidFill>
          <a:ln w="9525">
            <a:noFill/>
            <a:miter lim="800000"/>
            <a:headEnd/>
            <a:tailEnd/>
          </a:ln>
          <a:effectLst/>
        </p:spPr>
        <p:txBody>
          <a:bodyPr wrap="none" anchor="ctr"/>
          <a:lstStyle/>
          <a:p>
            <a:endParaRPr lang="en-US"/>
          </a:p>
        </p:txBody>
      </p:sp>
      <p:sp>
        <p:nvSpPr>
          <p:cNvPr id="41993" name="AutoShape 9">
            <a:hlinkClick r:id="rId8" action="ppaction://hlinksldjump" highlightClick="1"/>
          </p:cNvPr>
          <p:cNvSpPr>
            <a:spLocks noChangeArrowheads="1"/>
          </p:cNvSpPr>
          <p:nvPr/>
        </p:nvSpPr>
        <p:spPr bwMode="auto">
          <a:xfrm>
            <a:off x="2286000" y="6629400"/>
            <a:ext cx="685800" cy="228600"/>
          </a:xfrm>
          <a:prstGeom prst="actionButtonBlank">
            <a:avLst/>
          </a:prstGeom>
          <a:solidFill>
            <a:schemeClr val="accent1"/>
          </a:solidFill>
          <a:ln w="9525">
            <a:noFill/>
            <a:miter lim="800000"/>
            <a:headEnd/>
            <a:tailEnd/>
          </a:ln>
          <a:effectLst/>
        </p:spPr>
        <p:txBody>
          <a:bodyPr wrap="none" anchor="ctr"/>
          <a:lstStyle/>
          <a:p>
            <a:endParaRPr lang="en-US"/>
          </a:p>
        </p:txBody>
      </p:sp>
      <p:sp>
        <p:nvSpPr>
          <p:cNvPr id="41994" name="AutoShape 10">
            <a:hlinkClick r:id="rId9" action="ppaction://hlinksldjump" highlightClick="1"/>
          </p:cNvPr>
          <p:cNvSpPr>
            <a:spLocks noChangeArrowheads="1"/>
          </p:cNvSpPr>
          <p:nvPr/>
        </p:nvSpPr>
        <p:spPr bwMode="auto">
          <a:xfrm>
            <a:off x="2209800" y="4876800"/>
            <a:ext cx="152400" cy="381000"/>
          </a:xfrm>
          <a:prstGeom prst="actionButtonBlank">
            <a:avLst/>
          </a:prstGeom>
          <a:solidFill>
            <a:schemeClr val="accent1"/>
          </a:solidFill>
          <a:ln w="9525">
            <a:noFill/>
            <a:miter lim="800000"/>
            <a:headEnd/>
            <a:tailEnd/>
          </a:ln>
          <a:effectLst/>
        </p:spPr>
        <p:txBody>
          <a:bodyPr wrap="none" anchor="ctr"/>
          <a:lstStyle/>
          <a:p>
            <a:endParaRPr lang="en-US"/>
          </a:p>
        </p:txBody>
      </p:sp>
      <p:sp>
        <p:nvSpPr>
          <p:cNvPr id="41995" name="AutoShape 11">
            <a:hlinkClick r:id="rId10" action="ppaction://hlinksldjump" highlightClick="1"/>
          </p:cNvPr>
          <p:cNvSpPr>
            <a:spLocks noChangeArrowheads="1"/>
          </p:cNvSpPr>
          <p:nvPr/>
        </p:nvSpPr>
        <p:spPr bwMode="auto">
          <a:xfrm>
            <a:off x="3962400" y="6629400"/>
            <a:ext cx="685800" cy="228600"/>
          </a:xfrm>
          <a:prstGeom prst="actionButtonBlank">
            <a:avLst/>
          </a:prstGeom>
          <a:solidFill>
            <a:schemeClr val="accent1"/>
          </a:solidFill>
          <a:ln w="9525">
            <a:noFill/>
            <a:miter lim="800000"/>
            <a:headEnd/>
            <a:tailEnd/>
          </a:ln>
          <a:effectLst/>
        </p:spPr>
        <p:txBody>
          <a:bodyPr wrap="none" anchor="ctr"/>
          <a:lstStyle/>
          <a:p>
            <a:endParaRPr lang="en-US"/>
          </a:p>
        </p:txBody>
      </p:sp>
      <p:sp>
        <p:nvSpPr>
          <p:cNvPr id="41996" name="Text Box 12"/>
          <p:cNvSpPr txBox="1">
            <a:spLocks noChangeArrowheads="1"/>
          </p:cNvSpPr>
          <p:nvPr/>
        </p:nvSpPr>
        <p:spPr bwMode="auto">
          <a:xfrm>
            <a:off x="990600" y="2998788"/>
            <a:ext cx="1209675" cy="304800"/>
          </a:xfrm>
          <a:prstGeom prst="rect">
            <a:avLst/>
          </a:prstGeom>
          <a:noFill/>
          <a:ln w="9525">
            <a:noFill/>
            <a:miter lim="800000"/>
            <a:headEnd/>
            <a:tailEnd/>
          </a:ln>
          <a:effectLst/>
        </p:spPr>
        <p:txBody>
          <a:bodyPr wrap="none">
            <a:spAutoFit/>
          </a:bodyPr>
          <a:lstStyle/>
          <a:p>
            <a:r>
              <a:rPr lang="en-US" altLang="zh-TW" sz="1400"/>
              <a:t>Coded Video</a:t>
            </a:r>
          </a:p>
        </p:txBody>
      </p:sp>
      <p:sp>
        <p:nvSpPr>
          <p:cNvPr id="41997" name="Rectangle 13"/>
          <p:cNvSpPr>
            <a:spLocks noChangeArrowheads="1"/>
          </p:cNvSpPr>
          <p:nvPr/>
        </p:nvSpPr>
        <p:spPr bwMode="auto">
          <a:xfrm>
            <a:off x="1295400" y="3581400"/>
            <a:ext cx="838200" cy="1676400"/>
          </a:xfrm>
          <a:prstGeom prst="rect">
            <a:avLst/>
          </a:prstGeom>
          <a:solidFill>
            <a:schemeClr val="bg1"/>
          </a:solidFill>
          <a:ln w="9525">
            <a:noFill/>
            <a:miter lim="800000"/>
            <a:headEnd/>
            <a:tailEnd/>
          </a:ln>
          <a:effectLst/>
        </p:spPr>
        <p:txBody>
          <a:bodyPr wrap="none" anchor="ctr"/>
          <a:lstStyle/>
          <a:p>
            <a:endParaRPr lang="en-US"/>
          </a:p>
        </p:txBody>
      </p:sp>
      <p:sp>
        <p:nvSpPr>
          <p:cNvPr id="41998" name="Rectangle 14"/>
          <p:cNvSpPr>
            <a:spLocks noChangeArrowheads="1"/>
          </p:cNvSpPr>
          <p:nvPr/>
        </p:nvSpPr>
        <p:spPr bwMode="auto">
          <a:xfrm>
            <a:off x="1676400" y="4800600"/>
            <a:ext cx="533400" cy="533400"/>
          </a:xfrm>
          <a:prstGeom prst="rect">
            <a:avLst/>
          </a:prstGeom>
          <a:solidFill>
            <a:schemeClr val="bg1"/>
          </a:solidFill>
          <a:ln w="9525">
            <a:noFill/>
            <a:miter lim="800000"/>
            <a:headEnd/>
            <a:tailEnd/>
          </a:ln>
          <a:effectLst/>
        </p:spPr>
        <p:txBody>
          <a:bodyPr wrap="none" anchor="ctr"/>
          <a:lstStyle/>
          <a:p>
            <a:endParaRPr lang="en-US"/>
          </a:p>
        </p:txBody>
      </p:sp>
      <p:sp>
        <p:nvSpPr>
          <p:cNvPr id="41999" name="Line 15"/>
          <p:cNvSpPr>
            <a:spLocks noChangeShapeType="1"/>
          </p:cNvSpPr>
          <p:nvPr/>
        </p:nvSpPr>
        <p:spPr bwMode="auto">
          <a:xfrm>
            <a:off x="1676400" y="3581400"/>
            <a:ext cx="533400" cy="0"/>
          </a:xfrm>
          <a:prstGeom prst="line">
            <a:avLst/>
          </a:prstGeom>
          <a:noFill/>
          <a:ln w="9525">
            <a:solidFill>
              <a:srgbClr val="0000FF"/>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ltLang="zh-TW"/>
              <a:t>Video Source</a:t>
            </a:r>
          </a:p>
        </p:txBody>
      </p:sp>
      <p:sp>
        <p:nvSpPr>
          <p:cNvPr id="43011" name="Rectangle 3"/>
          <p:cNvSpPr>
            <a:spLocks noGrp="1" noChangeArrowheads="1"/>
          </p:cNvSpPr>
          <p:nvPr>
            <p:ph type="body" idx="1"/>
          </p:nvPr>
        </p:nvSpPr>
        <p:spPr/>
        <p:txBody>
          <a:bodyPr/>
          <a:lstStyle/>
          <a:p>
            <a:pPr algn="just">
              <a:buClr>
                <a:srgbClr val="000000"/>
              </a:buClr>
              <a:buFont typeface="Symbol" pitchFamily="18" charset="2"/>
              <a:buChar char=""/>
            </a:pPr>
            <a:r>
              <a:rPr lang="en-US" altLang="zh-TW" sz="2400">
                <a:latin typeface="Times New Roman" pitchFamily="18" charset="0"/>
              </a:rPr>
              <a:t>The video source can be either in the YUV QCIF (176 x 144) or in the YUV CIF (352 x 288) formats.</a:t>
            </a:r>
          </a:p>
          <a:p>
            <a:endParaRPr lang="en-US" altLang="zh-TW" sz="2400">
              <a:latin typeface="Times New Roman" pitchFamily="18" charset="0"/>
            </a:endParaRPr>
          </a:p>
        </p:txBody>
      </p:sp>
      <p:sp>
        <p:nvSpPr>
          <p:cNvPr id="43012" name="AutoShape 4">
            <a:hlinkClick r:id="rId2" action="ppaction://hlinksldjump" highlightClick="1"/>
          </p:cNvPr>
          <p:cNvSpPr>
            <a:spLocks noChangeArrowheads="1"/>
          </p:cNvSpPr>
          <p:nvPr/>
        </p:nvSpPr>
        <p:spPr bwMode="auto">
          <a:xfrm>
            <a:off x="8534400" y="6477000"/>
            <a:ext cx="609600" cy="381000"/>
          </a:xfrm>
          <a:prstGeom prst="actionButtonBackPrevious">
            <a:avLst/>
          </a:prstGeom>
          <a:solidFill>
            <a:schemeClr val="accent1"/>
          </a:solidFill>
          <a:ln w="9525">
            <a:noFill/>
            <a:miter lim="800000"/>
            <a:headEnd/>
            <a:tailEnd/>
          </a:ln>
          <a:effectLst/>
        </p:spPr>
        <p:txBody>
          <a:bodyPr wrap="none" anchor="ctr"/>
          <a:lstStyle/>
          <a:p>
            <a:endParaRPr lang="en-US"/>
          </a:p>
        </p:txBody>
      </p:sp>
      <p:pic>
        <p:nvPicPr>
          <p:cNvPr id="43013" name="Picture 5" descr="qcif"/>
          <p:cNvPicPr>
            <a:picLocks noChangeAspect="1" noChangeArrowheads="1"/>
          </p:cNvPicPr>
          <p:nvPr/>
        </p:nvPicPr>
        <p:blipFill>
          <a:blip r:embed="rId3"/>
          <a:srcRect/>
          <a:stretch>
            <a:fillRect/>
          </a:stretch>
        </p:blipFill>
        <p:spPr bwMode="auto">
          <a:xfrm>
            <a:off x="1371600" y="2971800"/>
            <a:ext cx="1673225" cy="1368425"/>
          </a:xfrm>
          <a:prstGeom prst="rect">
            <a:avLst/>
          </a:prstGeom>
          <a:noFill/>
        </p:spPr>
      </p:pic>
      <p:pic>
        <p:nvPicPr>
          <p:cNvPr id="43014" name="Picture 6" descr="cif"/>
          <p:cNvPicPr>
            <a:picLocks noChangeAspect="1" noChangeArrowheads="1"/>
          </p:cNvPicPr>
          <p:nvPr/>
        </p:nvPicPr>
        <p:blipFill>
          <a:blip r:embed="rId4"/>
          <a:srcRect/>
          <a:stretch>
            <a:fillRect/>
          </a:stretch>
        </p:blipFill>
        <p:spPr bwMode="auto">
          <a:xfrm>
            <a:off x="4648200" y="2971800"/>
            <a:ext cx="3346450" cy="2736850"/>
          </a:xfrm>
          <a:prstGeom prst="rect">
            <a:avLst/>
          </a:prstGeom>
          <a:noFill/>
        </p:spPr>
      </p:pic>
      <p:sp>
        <p:nvSpPr>
          <p:cNvPr id="43015" name="Rectangle 7"/>
          <p:cNvSpPr>
            <a:spLocks noChangeArrowheads="1"/>
          </p:cNvSpPr>
          <p:nvPr/>
        </p:nvSpPr>
        <p:spPr bwMode="auto">
          <a:xfrm>
            <a:off x="1828800" y="4572000"/>
            <a:ext cx="730250" cy="366713"/>
          </a:xfrm>
          <a:prstGeom prst="rect">
            <a:avLst/>
          </a:prstGeom>
          <a:noFill/>
          <a:ln w="9525">
            <a:noFill/>
            <a:miter lim="800000"/>
            <a:headEnd/>
            <a:tailEnd/>
          </a:ln>
          <a:effectLst/>
        </p:spPr>
        <p:txBody>
          <a:bodyPr wrap="none">
            <a:spAutoFit/>
          </a:bodyPr>
          <a:lstStyle/>
          <a:p>
            <a:r>
              <a:rPr lang="en-US" altLang="zh-TW"/>
              <a:t>QCIF</a:t>
            </a:r>
          </a:p>
        </p:txBody>
      </p:sp>
      <p:sp>
        <p:nvSpPr>
          <p:cNvPr id="43016" name="Rectangle 8"/>
          <p:cNvSpPr>
            <a:spLocks noChangeArrowheads="1"/>
          </p:cNvSpPr>
          <p:nvPr/>
        </p:nvSpPr>
        <p:spPr bwMode="auto">
          <a:xfrm>
            <a:off x="6172200" y="5943600"/>
            <a:ext cx="552450" cy="366713"/>
          </a:xfrm>
          <a:prstGeom prst="rect">
            <a:avLst/>
          </a:prstGeom>
          <a:noFill/>
          <a:ln w="9525">
            <a:noFill/>
            <a:miter lim="800000"/>
            <a:headEnd/>
            <a:tailEnd/>
          </a:ln>
          <a:effectLst/>
        </p:spPr>
        <p:txBody>
          <a:bodyPr wrap="none">
            <a:spAutoFit/>
          </a:bodyPr>
          <a:lstStyle/>
          <a:p>
            <a:r>
              <a:rPr lang="en-US" altLang="zh-TW"/>
              <a:t>CIF</a:t>
            </a:r>
          </a:p>
        </p:txBody>
      </p:sp>
      <p:sp>
        <p:nvSpPr>
          <p:cNvPr id="43017" name="Line 9"/>
          <p:cNvSpPr>
            <a:spLocks noChangeShapeType="1"/>
          </p:cNvSpPr>
          <p:nvPr/>
        </p:nvSpPr>
        <p:spPr bwMode="auto">
          <a:xfrm>
            <a:off x="3048000" y="2971800"/>
            <a:ext cx="304800" cy="0"/>
          </a:xfrm>
          <a:prstGeom prst="line">
            <a:avLst/>
          </a:prstGeom>
          <a:noFill/>
          <a:ln w="9525">
            <a:solidFill>
              <a:schemeClr val="tx1"/>
            </a:solidFill>
            <a:round/>
            <a:headEnd/>
            <a:tailEnd/>
          </a:ln>
          <a:effectLst/>
        </p:spPr>
        <p:txBody>
          <a:bodyPr/>
          <a:lstStyle/>
          <a:p>
            <a:endParaRPr lang="en-US"/>
          </a:p>
        </p:txBody>
      </p:sp>
      <p:sp>
        <p:nvSpPr>
          <p:cNvPr id="43018" name="Line 10"/>
          <p:cNvSpPr>
            <a:spLocks noChangeShapeType="1"/>
          </p:cNvSpPr>
          <p:nvPr/>
        </p:nvSpPr>
        <p:spPr bwMode="auto">
          <a:xfrm>
            <a:off x="3048000" y="4343400"/>
            <a:ext cx="304800" cy="0"/>
          </a:xfrm>
          <a:prstGeom prst="line">
            <a:avLst/>
          </a:prstGeom>
          <a:noFill/>
          <a:ln w="9525">
            <a:solidFill>
              <a:schemeClr val="tx1"/>
            </a:solidFill>
            <a:round/>
            <a:headEnd/>
            <a:tailEnd/>
          </a:ln>
          <a:effectLst/>
        </p:spPr>
        <p:txBody>
          <a:bodyPr/>
          <a:lstStyle/>
          <a:p>
            <a:endParaRPr lang="en-US"/>
          </a:p>
        </p:txBody>
      </p:sp>
      <p:sp>
        <p:nvSpPr>
          <p:cNvPr id="43019" name="Line 11"/>
          <p:cNvSpPr>
            <a:spLocks noChangeShapeType="1"/>
          </p:cNvSpPr>
          <p:nvPr/>
        </p:nvSpPr>
        <p:spPr bwMode="auto">
          <a:xfrm flipV="1">
            <a:off x="3200400" y="2971800"/>
            <a:ext cx="0" cy="457200"/>
          </a:xfrm>
          <a:prstGeom prst="line">
            <a:avLst/>
          </a:prstGeom>
          <a:noFill/>
          <a:ln w="9525">
            <a:solidFill>
              <a:schemeClr val="tx1"/>
            </a:solidFill>
            <a:round/>
            <a:headEnd/>
            <a:tailEnd type="triangle" w="med" len="med"/>
          </a:ln>
          <a:effectLst/>
        </p:spPr>
        <p:txBody>
          <a:bodyPr/>
          <a:lstStyle/>
          <a:p>
            <a:endParaRPr lang="en-US"/>
          </a:p>
        </p:txBody>
      </p:sp>
      <p:sp>
        <p:nvSpPr>
          <p:cNvPr id="43020" name="Line 12"/>
          <p:cNvSpPr>
            <a:spLocks noChangeShapeType="1"/>
          </p:cNvSpPr>
          <p:nvPr/>
        </p:nvSpPr>
        <p:spPr bwMode="auto">
          <a:xfrm>
            <a:off x="3200400" y="3810000"/>
            <a:ext cx="0" cy="533400"/>
          </a:xfrm>
          <a:prstGeom prst="line">
            <a:avLst/>
          </a:prstGeom>
          <a:noFill/>
          <a:ln w="9525">
            <a:solidFill>
              <a:schemeClr val="tx1"/>
            </a:solidFill>
            <a:round/>
            <a:headEnd/>
            <a:tailEnd type="triangle" w="med" len="med"/>
          </a:ln>
          <a:effectLst/>
        </p:spPr>
        <p:txBody>
          <a:bodyPr/>
          <a:lstStyle/>
          <a:p>
            <a:endParaRPr lang="en-US"/>
          </a:p>
        </p:txBody>
      </p:sp>
      <p:sp>
        <p:nvSpPr>
          <p:cNvPr id="43021" name="Text Box 13"/>
          <p:cNvSpPr txBox="1">
            <a:spLocks noChangeArrowheads="1"/>
          </p:cNvSpPr>
          <p:nvPr/>
        </p:nvSpPr>
        <p:spPr bwMode="auto">
          <a:xfrm>
            <a:off x="3048000" y="3452813"/>
            <a:ext cx="1096963" cy="336550"/>
          </a:xfrm>
          <a:prstGeom prst="rect">
            <a:avLst/>
          </a:prstGeom>
          <a:noFill/>
          <a:ln w="9525">
            <a:noFill/>
            <a:miter lim="800000"/>
            <a:headEnd/>
            <a:tailEnd/>
          </a:ln>
          <a:effectLst/>
        </p:spPr>
        <p:txBody>
          <a:bodyPr wrap="none">
            <a:spAutoFit/>
          </a:bodyPr>
          <a:lstStyle/>
          <a:p>
            <a:r>
              <a:rPr lang="en-US" altLang="zh-TW" sz="1600"/>
              <a:t>144 pixels</a:t>
            </a:r>
          </a:p>
        </p:txBody>
      </p:sp>
      <p:sp>
        <p:nvSpPr>
          <p:cNvPr id="43022" name="Line 14"/>
          <p:cNvSpPr>
            <a:spLocks noChangeShapeType="1"/>
          </p:cNvSpPr>
          <p:nvPr/>
        </p:nvSpPr>
        <p:spPr bwMode="auto">
          <a:xfrm>
            <a:off x="1371600" y="2667000"/>
            <a:ext cx="0" cy="304800"/>
          </a:xfrm>
          <a:prstGeom prst="line">
            <a:avLst/>
          </a:prstGeom>
          <a:noFill/>
          <a:ln w="9525">
            <a:solidFill>
              <a:schemeClr val="tx1"/>
            </a:solidFill>
            <a:round/>
            <a:headEnd/>
            <a:tailEnd/>
          </a:ln>
          <a:effectLst/>
        </p:spPr>
        <p:txBody>
          <a:bodyPr/>
          <a:lstStyle/>
          <a:p>
            <a:endParaRPr lang="en-US"/>
          </a:p>
        </p:txBody>
      </p:sp>
      <p:sp>
        <p:nvSpPr>
          <p:cNvPr id="43023" name="Line 15"/>
          <p:cNvSpPr>
            <a:spLocks noChangeShapeType="1"/>
          </p:cNvSpPr>
          <p:nvPr/>
        </p:nvSpPr>
        <p:spPr bwMode="auto">
          <a:xfrm>
            <a:off x="3048000" y="2667000"/>
            <a:ext cx="0" cy="304800"/>
          </a:xfrm>
          <a:prstGeom prst="line">
            <a:avLst/>
          </a:prstGeom>
          <a:noFill/>
          <a:ln w="9525">
            <a:solidFill>
              <a:schemeClr val="tx1"/>
            </a:solidFill>
            <a:round/>
            <a:headEnd/>
            <a:tailEnd/>
          </a:ln>
          <a:effectLst/>
        </p:spPr>
        <p:txBody>
          <a:bodyPr/>
          <a:lstStyle/>
          <a:p>
            <a:endParaRPr lang="en-US"/>
          </a:p>
        </p:txBody>
      </p:sp>
      <p:sp>
        <p:nvSpPr>
          <p:cNvPr id="43024" name="Line 16"/>
          <p:cNvSpPr>
            <a:spLocks noChangeShapeType="1"/>
          </p:cNvSpPr>
          <p:nvPr/>
        </p:nvSpPr>
        <p:spPr bwMode="auto">
          <a:xfrm flipH="1">
            <a:off x="1371600" y="2743200"/>
            <a:ext cx="381000" cy="0"/>
          </a:xfrm>
          <a:prstGeom prst="line">
            <a:avLst/>
          </a:prstGeom>
          <a:noFill/>
          <a:ln w="9525">
            <a:solidFill>
              <a:schemeClr val="tx1"/>
            </a:solidFill>
            <a:round/>
            <a:headEnd/>
            <a:tailEnd type="triangle" w="med" len="med"/>
          </a:ln>
          <a:effectLst/>
        </p:spPr>
        <p:txBody>
          <a:bodyPr/>
          <a:lstStyle/>
          <a:p>
            <a:endParaRPr lang="en-US"/>
          </a:p>
        </p:txBody>
      </p:sp>
      <p:sp>
        <p:nvSpPr>
          <p:cNvPr id="43025" name="Text Box 17"/>
          <p:cNvSpPr txBox="1">
            <a:spLocks noChangeArrowheads="1"/>
          </p:cNvSpPr>
          <p:nvPr/>
        </p:nvSpPr>
        <p:spPr bwMode="auto">
          <a:xfrm>
            <a:off x="1752600" y="2590800"/>
            <a:ext cx="1096963" cy="336550"/>
          </a:xfrm>
          <a:prstGeom prst="rect">
            <a:avLst/>
          </a:prstGeom>
          <a:noFill/>
          <a:ln w="9525">
            <a:noFill/>
            <a:miter lim="800000"/>
            <a:headEnd/>
            <a:tailEnd/>
          </a:ln>
          <a:effectLst/>
        </p:spPr>
        <p:txBody>
          <a:bodyPr wrap="none">
            <a:spAutoFit/>
          </a:bodyPr>
          <a:lstStyle/>
          <a:p>
            <a:r>
              <a:rPr lang="en-US" altLang="zh-TW" sz="1600"/>
              <a:t>176 pixels</a:t>
            </a:r>
          </a:p>
        </p:txBody>
      </p:sp>
      <p:sp>
        <p:nvSpPr>
          <p:cNvPr id="43026" name="Line 18"/>
          <p:cNvSpPr>
            <a:spLocks noChangeShapeType="1"/>
          </p:cNvSpPr>
          <p:nvPr/>
        </p:nvSpPr>
        <p:spPr bwMode="auto">
          <a:xfrm>
            <a:off x="2743200" y="2743200"/>
            <a:ext cx="304800" cy="0"/>
          </a:xfrm>
          <a:prstGeom prst="line">
            <a:avLst/>
          </a:prstGeom>
          <a:noFill/>
          <a:ln w="9525">
            <a:solidFill>
              <a:schemeClr val="tx1"/>
            </a:solidFill>
            <a:round/>
            <a:headEnd/>
            <a:tailEnd type="triangle" w="med" len="med"/>
          </a:ln>
          <a:effectLst/>
        </p:spPr>
        <p:txBody>
          <a:bodyPr/>
          <a:lstStyle/>
          <a:p>
            <a:endParaRPr lang="en-US"/>
          </a:p>
        </p:txBody>
      </p:sp>
      <p:sp>
        <p:nvSpPr>
          <p:cNvPr id="43027" name="Line 19"/>
          <p:cNvSpPr>
            <a:spLocks noChangeShapeType="1"/>
          </p:cNvSpPr>
          <p:nvPr/>
        </p:nvSpPr>
        <p:spPr bwMode="auto">
          <a:xfrm flipV="1">
            <a:off x="4648200" y="2590800"/>
            <a:ext cx="0" cy="304800"/>
          </a:xfrm>
          <a:prstGeom prst="line">
            <a:avLst/>
          </a:prstGeom>
          <a:noFill/>
          <a:ln w="9525">
            <a:solidFill>
              <a:schemeClr val="tx1"/>
            </a:solidFill>
            <a:round/>
            <a:headEnd/>
            <a:tailEnd/>
          </a:ln>
          <a:effectLst/>
        </p:spPr>
        <p:txBody>
          <a:bodyPr/>
          <a:lstStyle/>
          <a:p>
            <a:endParaRPr lang="en-US"/>
          </a:p>
        </p:txBody>
      </p:sp>
      <p:sp>
        <p:nvSpPr>
          <p:cNvPr id="43028" name="Line 20"/>
          <p:cNvSpPr>
            <a:spLocks noChangeShapeType="1"/>
          </p:cNvSpPr>
          <p:nvPr/>
        </p:nvSpPr>
        <p:spPr bwMode="auto">
          <a:xfrm flipV="1">
            <a:off x="8001000" y="2590800"/>
            <a:ext cx="0" cy="304800"/>
          </a:xfrm>
          <a:prstGeom prst="line">
            <a:avLst/>
          </a:prstGeom>
          <a:noFill/>
          <a:ln w="9525">
            <a:solidFill>
              <a:schemeClr val="tx1"/>
            </a:solidFill>
            <a:round/>
            <a:headEnd/>
            <a:tailEnd/>
          </a:ln>
          <a:effectLst/>
        </p:spPr>
        <p:txBody>
          <a:bodyPr/>
          <a:lstStyle/>
          <a:p>
            <a:endParaRPr lang="en-US"/>
          </a:p>
        </p:txBody>
      </p:sp>
      <p:sp>
        <p:nvSpPr>
          <p:cNvPr id="43029" name="Text Box 21"/>
          <p:cNvSpPr txBox="1">
            <a:spLocks noChangeArrowheads="1"/>
          </p:cNvSpPr>
          <p:nvPr/>
        </p:nvSpPr>
        <p:spPr bwMode="auto">
          <a:xfrm>
            <a:off x="5791200" y="2590800"/>
            <a:ext cx="1096963" cy="336550"/>
          </a:xfrm>
          <a:prstGeom prst="rect">
            <a:avLst/>
          </a:prstGeom>
          <a:noFill/>
          <a:ln w="9525">
            <a:noFill/>
            <a:miter lim="800000"/>
            <a:headEnd/>
            <a:tailEnd/>
          </a:ln>
          <a:effectLst/>
        </p:spPr>
        <p:txBody>
          <a:bodyPr wrap="none">
            <a:spAutoFit/>
          </a:bodyPr>
          <a:lstStyle/>
          <a:p>
            <a:r>
              <a:rPr lang="en-US" altLang="zh-TW" sz="1600"/>
              <a:t>352 pixels</a:t>
            </a:r>
          </a:p>
        </p:txBody>
      </p:sp>
      <p:sp>
        <p:nvSpPr>
          <p:cNvPr id="43030" name="Line 22"/>
          <p:cNvSpPr>
            <a:spLocks noChangeShapeType="1"/>
          </p:cNvSpPr>
          <p:nvPr/>
        </p:nvSpPr>
        <p:spPr bwMode="auto">
          <a:xfrm flipH="1">
            <a:off x="4648200" y="2743200"/>
            <a:ext cx="1219200" cy="0"/>
          </a:xfrm>
          <a:prstGeom prst="line">
            <a:avLst/>
          </a:prstGeom>
          <a:noFill/>
          <a:ln w="9525">
            <a:solidFill>
              <a:schemeClr val="tx1"/>
            </a:solidFill>
            <a:round/>
            <a:headEnd/>
            <a:tailEnd type="triangle" w="med" len="med"/>
          </a:ln>
          <a:effectLst/>
        </p:spPr>
        <p:txBody>
          <a:bodyPr/>
          <a:lstStyle/>
          <a:p>
            <a:endParaRPr lang="en-US"/>
          </a:p>
        </p:txBody>
      </p:sp>
      <p:sp>
        <p:nvSpPr>
          <p:cNvPr id="43031" name="Line 23"/>
          <p:cNvSpPr>
            <a:spLocks noChangeShapeType="1"/>
          </p:cNvSpPr>
          <p:nvPr/>
        </p:nvSpPr>
        <p:spPr bwMode="auto">
          <a:xfrm>
            <a:off x="6781800" y="2743200"/>
            <a:ext cx="1219200" cy="0"/>
          </a:xfrm>
          <a:prstGeom prst="line">
            <a:avLst/>
          </a:prstGeom>
          <a:noFill/>
          <a:ln w="9525">
            <a:solidFill>
              <a:schemeClr val="tx1"/>
            </a:solidFill>
            <a:round/>
            <a:headEnd/>
            <a:tailEnd type="triangle" w="med" len="med"/>
          </a:ln>
          <a:effectLst/>
        </p:spPr>
        <p:txBody>
          <a:bodyPr/>
          <a:lstStyle/>
          <a:p>
            <a:endParaRPr lang="en-US"/>
          </a:p>
        </p:txBody>
      </p:sp>
      <p:sp>
        <p:nvSpPr>
          <p:cNvPr id="43032" name="Line 24"/>
          <p:cNvSpPr>
            <a:spLocks noChangeShapeType="1"/>
          </p:cNvSpPr>
          <p:nvPr/>
        </p:nvSpPr>
        <p:spPr bwMode="auto">
          <a:xfrm>
            <a:off x="8001000" y="2971800"/>
            <a:ext cx="304800" cy="0"/>
          </a:xfrm>
          <a:prstGeom prst="line">
            <a:avLst/>
          </a:prstGeom>
          <a:noFill/>
          <a:ln w="9525">
            <a:solidFill>
              <a:schemeClr val="tx1"/>
            </a:solidFill>
            <a:round/>
            <a:headEnd/>
            <a:tailEnd/>
          </a:ln>
          <a:effectLst/>
        </p:spPr>
        <p:txBody>
          <a:bodyPr/>
          <a:lstStyle/>
          <a:p>
            <a:endParaRPr lang="en-US"/>
          </a:p>
        </p:txBody>
      </p:sp>
      <p:sp>
        <p:nvSpPr>
          <p:cNvPr id="43033" name="Line 25"/>
          <p:cNvSpPr>
            <a:spLocks noChangeShapeType="1"/>
          </p:cNvSpPr>
          <p:nvPr/>
        </p:nvSpPr>
        <p:spPr bwMode="auto">
          <a:xfrm>
            <a:off x="8001000" y="5715000"/>
            <a:ext cx="228600" cy="0"/>
          </a:xfrm>
          <a:prstGeom prst="line">
            <a:avLst/>
          </a:prstGeom>
          <a:noFill/>
          <a:ln w="9525">
            <a:solidFill>
              <a:schemeClr val="tx1"/>
            </a:solidFill>
            <a:round/>
            <a:headEnd/>
            <a:tailEnd/>
          </a:ln>
          <a:effectLst/>
        </p:spPr>
        <p:txBody>
          <a:bodyPr/>
          <a:lstStyle/>
          <a:p>
            <a:endParaRPr lang="en-US"/>
          </a:p>
        </p:txBody>
      </p:sp>
      <p:sp>
        <p:nvSpPr>
          <p:cNvPr id="43034" name="Line 26"/>
          <p:cNvSpPr>
            <a:spLocks noChangeShapeType="1"/>
          </p:cNvSpPr>
          <p:nvPr/>
        </p:nvSpPr>
        <p:spPr bwMode="auto">
          <a:xfrm flipV="1">
            <a:off x="8153400" y="2971800"/>
            <a:ext cx="0" cy="1295400"/>
          </a:xfrm>
          <a:prstGeom prst="line">
            <a:avLst/>
          </a:prstGeom>
          <a:noFill/>
          <a:ln w="9525">
            <a:solidFill>
              <a:schemeClr val="tx1"/>
            </a:solidFill>
            <a:round/>
            <a:headEnd/>
            <a:tailEnd type="triangle" w="med" len="med"/>
          </a:ln>
          <a:effectLst/>
        </p:spPr>
        <p:txBody>
          <a:bodyPr/>
          <a:lstStyle/>
          <a:p>
            <a:endParaRPr lang="en-US"/>
          </a:p>
        </p:txBody>
      </p:sp>
      <p:sp>
        <p:nvSpPr>
          <p:cNvPr id="43035" name="Text Box 27"/>
          <p:cNvSpPr txBox="1">
            <a:spLocks noChangeArrowheads="1"/>
          </p:cNvSpPr>
          <p:nvPr/>
        </p:nvSpPr>
        <p:spPr bwMode="auto">
          <a:xfrm>
            <a:off x="8047038" y="4343400"/>
            <a:ext cx="1096962" cy="336550"/>
          </a:xfrm>
          <a:prstGeom prst="rect">
            <a:avLst/>
          </a:prstGeom>
          <a:noFill/>
          <a:ln w="9525">
            <a:noFill/>
            <a:miter lim="800000"/>
            <a:headEnd/>
            <a:tailEnd/>
          </a:ln>
          <a:effectLst/>
        </p:spPr>
        <p:txBody>
          <a:bodyPr wrap="none">
            <a:spAutoFit/>
          </a:bodyPr>
          <a:lstStyle/>
          <a:p>
            <a:r>
              <a:rPr lang="en-US" altLang="zh-TW" sz="1600"/>
              <a:t>288 pixels</a:t>
            </a:r>
          </a:p>
        </p:txBody>
      </p:sp>
      <p:sp>
        <p:nvSpPr>
          <p:cNvPr id="43036" name="Line 28"/>
          <p:cNvSpPr>
            <a:spLocks noChangeShapeType="1"/>
          </p:cNvSpPr>
          <p:nvPr/>
        </p:nvSpPr>
        <p:spPr bwMode="auto">
          <a:xfrm>
            <a:off x="8153400" y="4724400"/>
            <a:ext cx="0" cy="9906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ltLang="zh-TW"/>
              <a:t>Video Encoder</a:t>
            </a:r>
          </a:p>
        </p:txBody>
      </p:sp>
      <p:sp>
        <p:nvSpPr>
          <p:cNvPr id="44035" name="Rectangle 3"/>
          <p:cNvSpPr>
            <a:spLocks noGrp="1" noChangeArrowheads="1"/>
          </p:cNvSpPr>
          <p:nvPr>
            <p:ph type="body" idx="1"/>
          </p:nvPr>
        </p:nvSpPr>
        <p:spPr/>
        <p:txBody>
          <a:bodyPr/>
          <a:lstStyle/>
          <a:p>
            <a:r>
              <a:rPr lang="en-US" altLang="zh-TW"/>
              <a:t>Currently, EvalVid supports two MPEG4 codecs, namely the NCTU codec </a:t>
            </a:r>
            <a:r>
              <a:rPr lang="en-US" altLang="zh-TW" sz="2000"/>
              <a:t>[1]</a:t>
            </a:r>
            <a:r>
              <a:rPr lang="en-US" altLang="zh-TW"/>
              <a:t> and ffmpeg </a:t>
            </a:r>
            <a:r>
              <a:rPr lang="en-US" altLang="zh-TW" sz="2000"/>
              <a:t>[2].</a:t>
            </a:r>
            <a:r>
              <a:rPr lang="en-US" altLang="zh-TW"/>
              <a:t> </a:t>
            </a:r>
          </a:p>
        </p:txBody>
      </p:sp>
      <p:sp>
        <p:nvSpPr>
          <p:cNvPr id="44036" name="AutoShape 4">
            <a:hlinkClick r:id="rId2" action="ppaction://hlinksldjump" highlightClick="1"/>
          </p:cNvPr>
          <p:cNvSpPr>
            <a:spLocks noChangeArrowheads="1"/>
          </p:cNvSpPr>
          <p:nvPr/>
        </p:nvSpPr>
        <p:spPr bwMode="auto">
          <a:xfrm>
            <a:off x="8534400" y="6477000"/>
            <a:ext cx="609600" cy="381000"/>
          </a:xfrm>
          <a:prstGeom prst="actionButtonBackPrevious">
            <a:avLst/>
          </a:prstGeom>
          <a:solidFill>
            <a:schemeClr val="accent1"/>
          </a:solidFill>
          <a:ln w="9525">
            <a:noFill/>
            <a:miter lim="800000"/>
            <a:headEnd/>
            <a:tailEnd/>
          </a:ln>
          <a:effectLst/>
        </p:spPr>
        <p:txBody>
          <a:bodyPr wrap="none" anchor="ctr"/>
          <a:lstStyle/>
          <a:p>
            <a:endParaRPr lang="en-US"/>
          </a:p>
        </p:txBody>
      </p:sp>
      <p:sp>
        <p:nvSpPr>
          <p:cNvPr id="44037" name="Text Box 5"/>
          <p:cNvSpPr txBox="1">
            <a:spLocks noChangeArrowheads="1"/>
          </p:cNvSpPr>
          <p:nvPr/>
        </p:nvSpPr>
        <p:spPr bwMode="auto">
          <a:xfrm>
            <a:off x="517525" y="5675313"/>
            <a:ext cx="4603750" cy="641350"/>
          </a:xfrm>
          <a:prstGeom prst="rect">
            <a:avLst/>
          </a:prstGeom>
          <a:noFill/>
          <a:ln w="9525">
            <a:noFill/>
            <a:miter lim="800000"/>
            <a:headEnd/>
            <a:tailEnd/>
          </a:ln>
          <a:effectLst/>
        </p:spPr>
        <p:txBody>
          <a:bodyPr wrap="none">
            <a:spAutoFit/>
          </a:bodyPr>
          <a:lstStyle/>
          <a:p>
            <a:r>
              <a:rPr lang="en-US" altLang="zh-TW"/>
              <a:t>[1]. </a:t>
            </a:r>
            <a:r>
              <a:rPr lang="fr-FR" altLang="zh-TW"/>
              <a:t>http://megaera.ee.nctu.edu.tw/mpeg </a:t>
            </a:r>
          </a:p>
          <a:p>
            <a:r>
              <a:rPr lang="fr-FR" altLang="zh-TW"/>
              <a:t>[2]. </a:t>
            </a:r>
            <a:r>
              <a:rPr lang="de-DE" altLang="zh-TW"/>
              <a:t>http://ffmpeg.sourceforge.net/index.php </a:t>
            </a:r>
            <a:endParaRPr lang="en-US" altLang="zh-TW"/>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ltLang="zh-TW"/>
              <a:t>Video Sender (VS)</a:t>
            </a:r>
          </a:p>
        </p:txBody>
      </p:sp>
      <p:sp>
        <p:nvSpPr>
          <p:cNvPr id="45059" name="Rectangle 3"/>
          <p:cNvSpPr>
            <a:spLocks noGrp="1" noChangeArrowheads="1"/>
          </p:cNvSpPr>
          <p:nvPr>
            <p:ph type="body" idx="1"/>
          </p:nvPr>
        </p:nvSpPr>
        <p:spPr/>
        <p:txBody>
          <a:bodyPr/>
          <a:lstStyle/>
          <a:p>
            <a:pPr marL="609600" indent="-609600">
              <a:lnSpc>
                <a:spcPct val="90000"/>
              </a:lnSpc>
              <a:buFontTx/>
              <a:buAutoNum type="arabicPeriod"/>
            </a:pPr>
            <a:r>
              <a:rPr lang="en-US" altLang="zh-TW" sz="2400">
                <a:latin typeface="Times New Roman" pitchFamily="18" charset="0"/>
              </a:rPr>
              <a:t>Reads the compressed video file from the output of the video encoder </a:t>
            </a:r>
          </a:p>
          <a:p>
            <a:pPr marL="609600" indent="-609600">
              <a:lnSpc>
                <a:spcPct val="90000"/>
              </a:lnSpc>
              <a:buFontTx/>
              <a:buAutoNum type="arabicPeriod"/>
            </a:pPr>
            <a:endParaRPr lang="en-US" altLang="zh-TW" sz="2400">
              <a:latin typeface="Times New Roman" pitchFamily="18" charset="0"/>
            </a:endParaRPr>
          </a:p>
          <a:p>
            <a:pPr marL="609600" indent="-609600">
              <a:lnSpc>
                <a:spcPct val="90000"/>
              </a:lnSpc>
              <a:buFontTx/>
              <a:buAutoNum type="arabicPeriod"/>
            </a:pPr>
            <a:r>
              <a:rPr lang="en-US" altLang="zh-TW" sz="2400">
                <a:latin typeface="Times New Roman" pitchFamily="18" charset="0"/>
              </a:rPr>
              <a:t>Fragments each large video frame into smaller segments</a:t>
            </a:r>
          </a:p>
          <a:p>
            <a:pPr marL="609600" indent="-609600">
              <a:lnSpc>
                <a:spcPct val="90000"/>
              </a:lnSpc>
              <a:buFontTx/>
              <a:buAutoNum type="arabicPeriod"/>
            </a:pPr>
            <a:endParaRPr lang="en-US" altLang="zh-TW" sz="2400">
              <a:latin typeface="Times New Roman" pitchFamily="18" charset="0"/>
            </a:endParaRPr>
          </a:p>
          <a:p>
            <a:pPr marL="609600" indent="-609600">
              <a:lnSpc>
                <a:spcPct val="90000"/>
              </a:lnSpc>
              <a:buFontTx/>
              <a:buAutoNum type="arabicPeriod"/>
            </a:pPr>
            <a:r>
              <a:rPr lang="en-US" altLang="zh-TW" sz="2400">
                <a:latin typeface="Times New Roman" pitchFamily="18" charset="0"/>
              </a:rPr>
              <a:t>Transmits these segments via UDP/IP packets over a real or simulated network </a:t>
            </a:r>
          </a:p>
          <a:p>
            <a:pPr marL="609600" indent="-609600">
              <a:lnSpc>
                <a:spcPct val="90000"/>
              </a:lnSpc>
              <a:buFontTx/>
              <a:buAutoNum type="arabicPeriod"/>
            </a:pPr>
            <a:endParaRPr lang="en-US" altLang="zh-TW" sz="2400">
              <a:latin typeface="Times New Roman" pitchFamily="18" charset="0"/>
            </a:endParaRPr>
          </a:p>
          <a:p>
            <a:pPr marL="609600" indent="-609600">
              <a:lnSpc>
                <a:spcPct val="90000"/>
              </a:lnSpc>
              <a:buFontTx/>
              <a:buAutoNum type="arabicPeriod"/>
            </a:pPr>
            <a:r>
              <a:rPr lang="en-US" altLang="zh-TW" sz="2400">
                <a:latin typeface="Times New Roman" pitchFamily="18" charset="0"/>
              </a:rPr>
              <a:t>For each transmitted UDP packet, the framework records </a:t>
            </a:r>
            <a:r>
              <a:rPr lang="en-US" altLang="zh-TW" sz="2400" b="1" i="1">
                <a:latin typeface="Times New Roman" pitchFamily="18" charset="0"/>
              </a:rPr>
              <a:t>the timestamp</a:t>
            </a:r>
            <a:r>
              <a:rPr lang="en-US" altLang="zh-TW" sz="2400">
                <a:latin typeface="Times New Roman" pitchFamily="18" charset="0"/>
              </a:rPr>
              <a:t>, </a:t>
            </a:r>
            <a:r>
              <a:rPr lang="en-US" altLang="zh-TW" sz="2400" b="1" i="1">
                <a:latin typeface="Times New Roman" pitchFamily="18" charset="0"/>
              </a:rPr>
              <a:t>the packet id</a:t>
            </a:r>
            <a:r>
              <a:rPr lang="en-US" altLang="zh-TW" sz="2400">
                <a:latin typeface="Times New Roman" pitchFamily="18" charset="0"/>
              </a:rPr>
              <a:t>, and </a:t>
            </a:r>
            <a:r>
              <a:rPr lang="en-US" altLang="zh-TW" sz="2400" b="1" i="1">
                <a:latin typeface="Times New Roman" pitchFamily="18" charset="0"/>
              </a:rPr>
              <a:t>the packet payload size</a:t>
            </a:r>
            <a:r>
              <a:rPr lang="en-US" altLang="zh-TW" sz="2400">
                <a:latin typeface="Times New Roman" pitchFamily="18" charset="0"/>
              </a:rPr>
              <a:t> in the sender trace file with the aid of third-party tools, such as tcp-dump or win-dump, if the network is a real link </a:t>
            </a:r>
          </a:p>
          <a:p>
            <a:pPr marL="609600" indent="-609600">
              <a:lnSpc>
                <a:spcPct val="90000"/>
              </a:lnSpc>
              <a:buFontTx/>
              <a:buAutoNum type="arabicPeriod"/>
            </a:pPr>
            <a:endParaRPr lang="en-US" altLang="zh-TW" sz="2400">
              <a:latin typeface="Times New Roman" pitchFamily="18" charset="0"/>
            </a:endParaRPr>
          </a:p>
        </p:txBody>
      </p:sp>
      <p:sp>
        <p:nvSpPr>
          <p:cNvPr id="45060" name="AutoShape 4">
            <a:hlinkClick r:id="rId2" action="ppaction://hlinksldjump" highlightClick="1"/>
          </p:cNvPr>
          <p:cNvSpPr>
            <a:spLocks noChangeArrowheads="1"/>
          </p:cNvSpPr>
          <p:nvPr/>
        </p:nvSpPr>
        <p:spPr bwMode="auto">
          <a:xfrm>
            <a:off x="8534400" y="6477000"/>
            <a:ext cx="609600" cy="381000"/>
          </a:xfrm>
          <a:prstGeom prst="actionButtonBackPrevious">
            <a:avLst/>
          </a:prstGeom>
          <a:solidFill>
            <a:schemeClr val="accent1"/>
          </a:solid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ltLang="zh-TW"/>
              <a:t>Evaluate Trace (ET)</a:t>
            </a:r>
          </a:p>
        </p:txBody>
      </p:sp>
      <p:sp>
        <p:nvSpPr>
          <p:cNvPr id="46083" name="Rectangle 3"/>
          <p:cNvSpPr>
            <a:spLocks noGrp="1" noChangeArrowheads="1"/>
          </p:cNvSpPr>
          <p:nvPr>
            <p:ph type="body" idx="1"/>
          </p:nvPr>
        </p:nvSpPr>
        <p:spPr/>
        <p:txBody>
          <a:bodyPr/>
          <a:lstStyle/>
          <a:p>
            <a:r>
              <a:rPr lang="de-DE" altLang="zh-TW" sz="2400">
                <a:latin typeface="Times New Roman" pitchFamily="18" charset="0"/>
              </a:rPr>
              <a:t>Based on the </a:t>
            </a:r>
            <a:r>
              <a:rPr lang="de-DE" altLang="zh-TW" sz="2400" b="1" i="1">
                <a:latin typeface="Times New Roman" pitchFamily="18" charset="0"/>
              </a:rPr>
              <a:t>original encoded video file</a:t>
            </a:r>
            <a:r>
              <a:rPr lang="de-DE" altLang="zh-TW" sz="2400">
                <a:latin typeface="Times New Roman" pitchFamily="18" charset="0"/>
              </a:rPr>
              <a:t>, </a:t>
            </a:r>
            <a:r>
              <a:rPr lang="de-DE" altLang="zh-TW" sz="2400" b="1" i="1">
                <a:latin typeface="Times New Roman" pitchFamily="18" charset="0"/>
              </a:rPr>
              <a:t>the video trace file</a:t>
            </a:r>
            <a:r>
              <a:rPr lang="de-DE" altLang="zh-TW" sz="2400">
                <a:latin typeface="Times New Roman" pitchFamily="18" charset="0"/>
              </a:rPr>
              <a:t>, </a:t>
            </a:r>
            <a:r>
              <a:rPr lang="de-DE" altLang="zh-TW" sz="2400" b="1" i="1">
                <a:latin typeface="Times New Roman" pitchFamily="18" charset="0"/>
              </a:rPr>
              <a:t>the sender trace file</a:t>
            </a:r>
            <a:r>
              <a:rPr lang="de-DE" altLang="zh-TW" sz="2400">
                <a:latin typeface="Times New Roman" pitchFamily="18" charset="0"/>
              </a:rPr>
              <a:t>, and </a:t>
            </a:r>
            <a:r>
              <a:rPr lang="de-DE" altLang="zh-TW" sz="2400" b="1" i="1">
                <a:latin typeface="Times New Roman" pitchFamily="18" charset="0"/>
              </a:rPr>
              <a:t>the receiver trace file</a:t>
            </a:r>
            <a:r>
              <a:rPr lang="de-DE" altLang="zh-TW" sz="2400">
                <a:latin typeface="Times New Roman" pitchFamily="18" charset="0"/>
              </a:rPr>
              <a:t>, the ET component creates a </a:t>
            </a:r>
            <a:r>
              <a:rPr lang="de-DE" altLang="zh-TW" sz="2400" b="1" i="1" u="sng">
                <a:latin typeface="Times New Roman" pitchFamily="18" charset="0"/>
              </a:rPr>
              <a:t>frame/packet loss and frame/packet jitter report</a:t>
            </a:r>
            <a:r>
              <a:rPr lang="de-DE" altLang="zh-TW" sz="2400">
                <a:latin typeface="Times New Roman" pitchFamily="18" charset="0"/>
              </a:rPr>
              <a:t> and generates a </a:t>
            </a:r>
            <a:r>
              <a:rPr lang="de-DE" altLang="zh-TW" sz="2400" b="1" i="1" u="sng">
                <a:latin typeface="Times New Roman" pitchFamily="18" charset="0"/>
              </a:rPr>
              <a:t>reconstructed video file</a:t>
            </a:r>
            <a:r>
              <a:rPr lang="de-DE" altLang="zh-TW" sz="2400">
                <a:latin typeface="Times New Roman" pitchFamily="18" charset="0"/>
              </a:rPr>
              <a:t>, which corresponds to the possibly corrupted video found at the receiver side as it would be reproduced to an end user </a:t>
            </a:r>
          </a:p>
          <a:p>
            <a:endParaRPr lang="zh-TW" altLang="de-DE" sz="2400">
              <a:latin typeface="Times New Roman" pitchFamily="18" charset="0"/>
            </a:endParaRPr>
          </a:p>
          <a:p>
            <a:r>
              <a:rPr lang="de-DE" altLang="zh-TW" sz="2400">
                <a:latin typeface="Times New Roman" pitchFamily="18" charset="0"/>
              </a:rPr>
              <a:t>In principle, the generation of the possibly corrupted video can be regarded as a process of copying the original video file frame by frame, omitting frames indicated as lost or corrupted at the receiver side </a:t>
            </a:r>
            <a:endParaRPr lang="en-US" altLang="zh-TW" sz="2400">
              <a:latin typeface="Times New Roman" pitchFamily="18" charset="0"/>
            </a:endParaRPr>
          </a:p>
        </p:txBody>
      </p:sp>
      <p:sp>
        <p:nvSpPr>
          <p:cNvPr id="46084" name="AutoShape 4">
            <a:hlinkClick r:id="rId2" action="ppaction://hlinksldjump" highlightClick="1"/>
          </p:cNvPr>
          <p:cNvSpPr>
            <a:spLocks noChangeArrowheads="1"/>
          </p:cNvSpPr>
          <p:nvPr/>
        </p:nvSpPr>
        <p:spPr bwMode="auto">
          <a:xfrm>
            <a:off x="8534400" y="6477000"/>
            <a:ext cx="609600" cy="381000"/>
          </a:xfrm>
          <a:prstGeom prst="actionButtonBackPrevious">
            <a:avLst/>
          </a:prstGeom>
          <a:solidFill>
            <a:schemeClr val="accent1"/>
          </a:solid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ltLang="zh-TW"/>
              <a:t>Fix Video (FV)</a:t>
            </a:r>
          </a:p>
        </p:txBody>
      </p:sp>
      <p:sp>
        <p:nvSpPr>
          <p:cNvPr id="47107" name="Rectangle 3"/>
          <p:cNvSpPr>
            <a:spLocks noGrp="1" noChangeArrowheads="1"/>
          </p:cNvSpPr>
          <p:nvPr>
            <p:ph type="body" idx="1"/>
          </p:nvPr>
        </p:nvSpPr>
        <p:spPr/>
        <p:txBody>
          <a:bodyPr/>
          <a:lstStyle/>
          <a:p>
            <a:r>
              <a:rPr lang="de-DE" altLang="zh-TW" sz="2800"/>
              <a:t>Digital video quality assessment is performed frame by frame.</a:t>
            </a:r>
          </a:p>
          <a:p>
            <a:pPr>
              <a:buFontTx/>
              <a:buNone/>
            </a:pPr>
            <a:endParaRPr lang="de-DE" altLang="zh-TW" sz="2800"/>
          </a:p>
          <a:p>
            <a:r>
              <a:rPr lang="en-US" altLang="zh-TW" sz="2800"/>
              <a:t>If the codec cannot handle missing frames (lost during transmission), the FV component is used to tackle this problem by inserting the last successfully decoded frame in the place of each lost frame as an error concealment technique </a:t>
            </a:r>
          </a:p>
        </p:txBody>
      </p:sp>
      <p:sp>
        <p:nvSpPr>
          <p:cNvPr id="47108" name="AutoShape 4">
            <a:hlinkClick r:id="rId2" action="ppaction://hlinksldjump" highlightClick="1"/>
          </p:cNvPr>
          <p:cNvSpPr>
            <a:spLocks noChangeArrowheads="1"/>
          </p:cNvSpPr>
          <p:nvPr/>
        </p:nvSpPr>
        <p:spPr bwMode="auto">
          <a:xfrm>
            <a:off x="8534400" y="6477000"/>
            <a:ext cx="609600" cy="381000"/>
          </a:xfrm>
          <a:prstGeom prst="actionButtonBackPrevious">
            <a:avLst/>
          </a:prstGeom>
          <a:solidFill>
            <a:schemeClr val="accent1"/>
          </a:solid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altLang="zh-TW"/>
              <a:t>802.11 (DCF)</a:t>
            </a:r>
          </a:p>
        </p:txBody>
      </p:sp>
      <p:sp>
        <p:nvSpPr>
          <p:cNvPr id="76803" name="Rectangle 3"/>
          <p:cNvSpPr>
            <a:spLocks noGrp="1" noChangeArrowheads="1"/>
          </p:cNvSpPr>
          <p:nvPr>
            <p:ph type="body" idx="1"/>
          </p:nvPr>
        </p:nvSpPr>
        <p:spPr/>
        <p:txBody>
          <a:bodyPr/>
          <a:lstStyle/>
          <a:p>
            <a:pPr>
              <a:lnSpc>
                <a:spcPct val="90000"/>
              </a:lnSpc>
            </a:pPr>
            <a:r>
              <a:rPr lang="en-US" altLang="zh-TW"/>
              <a:t>How to send a  multicast packet over 802_11 network.ppt</a:t>
            </a:r>
          </a:p>
          <a:p>
            <a:pPr>
              <a:lnSpc>
                <a:spcPct val="90000"/>
              </a:lnSpc>
              <a:buFontTx/>
              <a:buNone/>
            </a:pPr>
            <a:endParaRPr lang="en-US" altLang="zh-TW"/>
          </a:p>
          <a:p>
            <a:pPr>
              <a:lnSpc>
                <a:spcPct val="90000"/>
              </a:lnSpc>
            </a:pPr>
            <a:r>
              <a:rPr lang="en-US" altLang="zh-TW"/>
              <a:t>How to receive a multicast packet.ppt</a:t>
            </a:r>
          </a:p>
          <a:p>
            <a:pPr>
              <a:lnSpc>
                <a:spcPct val="90000"/>
              </a:lnSpc>
            </a:pPr>
            <a:endParaRPr lang="en-US" altLang="zh-TW"/>
          </a:p>
          <a:p>
            <a:pPr>
              <a:lnSpc>
                <a:spcPct val="90000"/>
              </a:lnSpc>
            </a:pPr>
            <a:r>
              <a:rPr lang="en-US" altLang="zh-TW"/>
              <a:t>How to send a unicast packet.ppt</a:t>
            </a:r>
          </a:p>
          <a:p>
            <a:pPr>
              <a:lnSpc>
                <a:spcPct val="90000"/>
              </a:lnSpc>
            </a:pPr>
            <a:endParaRPr lang="en-US" altLang="zh-TW"/>
          </a:p>
          <a:p>
            <a:pPr>
              <a:lnSpc>
                <a:spcPct val="90000"/>
              </a:lnSpc>
            </a:pPr>
            <a:r>
              <a:rPr lang="en-US" altLang="zh-TW"/>
              <a:t>How to receive a unicast packet.ppt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74638"/>
            <a:ext cx="8305800" cy="1143000"/>
          </a:xfrm>
        </p:spPr>
        <p:txBody>
          <a:bodyPr/>
          <a:lstStyle/>
          <a:p>
            <a:r>
              <a:rPr lang="en-US" altLang="zh-TW"/>
              <a:t>Peak Signal Noise Ratio (PSNR)</a:t>
            </a:r>
          </a:p>
        </p:txBody>
      </p:sp>
      <p:sp>
        <p:nvSpPr>
          <p:cNvPr id="48131" name="Rectangle 3"/>
          <p:cNvSpPr>
            <a:spLocks noGrp="1" noChangeArrowheads="1"/>
          </p:cNvSpPr>
          <p:nvPr>
            <p:ph type="body" idx="1"/>
          </p:nvPr>
        </p:nvSpPr>
        <p:spPr/>
        <p:txBody>
          <a:bodyPr/>
          <a:lstStyle/>
          <a:p>
            <a:r>
              <a:rPr lang="de-DE" altLang="zh-TW" sz="2400">
                <a:latin typeface="Times New Roman" pitchFamily="18" charset="0"/>
              </a:rPr>
              <a:t>PSNR is one of the most widespread objective metrics to assess the application-level QoS of video transmissions.</a:t>
            </a:r>
          </a:p>
          <a:p>
            <a:r>
              <a:rPr lang="de-DE" altLang="en-US" sz="2400">
                <a:latin typeface="Times New Roman" pitchFamily="18" charset="0"/>
              </a:rPr>
              <a:t>The following equation shows the definition of the PSNR between the luminance component Y of source image S and destination image D:</a:t>
            </a:r>
            <a:endParaRPr lang="de-DE" altLang="zh-TW" sz="2400">
              <a:latin typeface="Times New Roman" pitchFamily="18" charset="0"/>
            </a:endParaRPr>
          </a:p>
          <a:p>
            <a:pPr>
              <a:buFontTx/>
              <a:buNone/>
            </a:pPr>
            <a:r>
              <a:rPr lang="de-DE" altLang="zh-TW" sz="2400">
                <a:latin typeface="Times New Roman" pitchFamily="18" charset="0"/>
              </a:rPr>
              <a:t> </a:t>
            </a:r>
            <a:endParaRPr lang="en-US" altLang="zh-TW" sz="2400">
              <a:latin typeface="Times New Roman" pitchFamily="18" charset="0"/>
            </a:endParaRPr>
          </a:p>
        </p:txBody>
      </p:sp>
      <p:graphicFrame>
        <p:nvGraphicFramePr>
          <p:cNvPr id="48132" name="Object 4"/>
          <p:cNvGraphicFramePr>
            <a:graphicFrameLocks noChangeAspect="1"/>
          </p:cNvGraphicFramePr>
          <p:nvPr/>
        </p:nvGraphicFramePr>
        <p:xfrm>
          <a:off x="4038600" y="3733800"/>
          <a:ext cx="3810000" cy="1066800"/>
        </p:xfrm>
        <a:graphic>
          <a:graphicData uri="http://schemas.openxmlformats.org/presentationml/2006/ole">
            <p:oleObj spid="_x0000_s48132" name="Equation" r:id="rId3" imgW="2730500" imgH="1066800" progId="Equation.3">
              <p:embed/>
            </p:oleObj>
          </a:graphicData>
        </a:graphic>
      </p:graphicFrame>
      <p:sp>
        <p:nvSpPr>
          <p:cNvPr id="48133" name="Rectangle 5"/>
          <p:cNvSpPr>
            <a:spLocks noChangeArrowheads="1"/>
          </p:cNvSpPr>
          <p:nvPr/>
        </p:nvSpPr>
        <p:spPr bwMode="auto">
          <a:xfrm>
            <a:off x="1447800" y="4114800"/>
            <a:ext cx="2578100" cy="366713"/>
          </a:xfrm>
          <a:prstGeom prst="rect">
            <a:avLst/>
          </a:prstGeom>
          <a:noFill/>
          <a:ln w="9525">
            <a:noFill/>
            <a:miter lim="800000"/>
            <a:headEnd/>
            <a:tailEnd/>
          </a:ln>
          <a:effectLst/>
        </p:spPr>
        <p:txBody>
          <a:bodyPr wrap="none" anchor="ctr">
            <a:spAutoFit/>
          </a:bodyPr>
          <a:lstStyle/>
          <a:p>
            <a:r>
              <a:rPr lang="pt-BR" altLang="zh-TW"/>
              <a:t>PSNR(n)dB = 20 log10 </a:t>
            </a:r>
          </a:p>
        </p:txBody>
      </p:sp>
      <p:sp>
        <p:nvSpPr>
          <p:cNvPr id="48134" name="Rectangle 6"/>
          <p:cNvSpPr>
            <a:spLocks noChangeArrowheads="1"/>
          </p:cNvSpPr>
          <p:nvPr/>
        </p:nvSpPr>
        <p:spPr bwMode="auto">
          <a:xfrm>
            <a:off x="457200" y="4953000"/>
            <a:ext cx="7994650" cy="366713"/>
          </a:xfrm>
          <a:prstGeom prst="rect">
            <a:avLst/>
          </a:prstGeom>
          <a:noFill/>
          <a:ln w="9525">
            <a:noFill/>
            <a:miter lim="800000"/>
            <a:headEnd/>
            <a:tailEnd/>
          </a:ln>
          <a:effectLst/>
        </p:spPr>
        <p:txBody>
          <a:bodyPr wrap="none" anchor="ctr">
            <a:spAutoFit/>
          </a:bodyPr>
          <a:lstStyle/>
          <a:p>
            <a:r>
              <a:rPr lang="en-US" altLang="zh-TW"/>
              <a:t>where Vpeak = 2k-1 and k = number of bits per pixel (luminance component) </a:t>
            </a:r>
          </a:p>
        </p:txBody>
      </p:sp>
      <p:sp>
        <p:nvSpPr>
          <p:cNvPr id="48135" name="AutoShape 7">
            <a:hlinkClick r:id="rId4" action="ppaction://hlinksldjump" highlightClick="1"/>
          </p:cNvPr>
          <p:cNvSpPr>
            <a:spLocks noChangeArrowheads="1"/>
          </p:cNvSpPr>
          <p:nvPr/>
        </p:nvSpPr>
        <p:spPr bwMode="auto">
          <a:xfrm>
            <a:off x="8534400" y="6477000"/>
            <a:ext cx="609600" cy="381000"/>
          </a:xfrm>
          <a:prstGeom prst="actionButtonBackPrevious">
            <a:avLst/>
          </a:prstGeom>
          <a:solidFill>
            <a:schemeClr val="accent1"/>
          </a:solid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ltLang="zh-TW"/>
              <a:t>Mean Opinion Score (MOS)</a:t>
            </a:r>
          </a:p>
        </p:txBody>
      </p:sp>
      <p:sp>
        <p:nvSpPr>
          <p:cNvPr id="49155" name="Rectangle 3"/>
          <p:cNvSpPr>
            <a:spLocks noGrp="1" noChangeArrowheads="1"/>
          </p:cNvSpPr>
          <p:nvPr>
            <p:ph type="body" sz="half" idx="1"/>
          </p:nvPr>
        </p:nvSpPr>
        <p:spPr>
          <a:xfrm>
            <a:off x="457200" y="1600200"/>
            <a:ext cx="8382000" cy="1524000"/>
          </a:xfrm>
        </p:spPr>
        <p:txBody>
          <a:bodyPr/>
          <a:lstStyle/>
          <a:p>
            <a:r>
              <a:rPr lang="en-US" altLang="zh-TW" sz="2400"/>
              <a:t>MOS is a subjective metric to measure digital video quality at the application level. </a:t>
            </a:r>
            <a:r>
              <a:rPr lang="de-DE" altLang="zh-TW" sz="2400"/>
              <a:t>This metric of the human quality impression is usually given on a scale that ranges from 1 (worst) to 5 (best). </a:t>
            </a:r>
            <a:endParaRPr lang="en-US" altLang="zh-TW" sz="2400"/>
          </a:p>
        </p:txBody>
      </p:sp>
      <p:graphicFrame>
        <p:nvGraphicFramePr>
          <p:cNvPr id="49156" name="Group 4"/>
          <p:cNvGraphicFramePr>
            <a:graphicFrameLocks noGrp="1"/>
          </p:cNvGraphicFramePr>
          <p:nvPr>
            <p:ph sz="half" idx="2"/>
          </p:nvPr>
        </p:nvGraphicFramePr>
        <p:xfrm>
          <a:off x="914400" y="3810000"/>
          <a:ext cx="4038600" cy="1773238"/>
        </p:xfrm>
        <a:graphic>
          <a:graphicData uri="http://schemas.openxmlformats.org/drawingml/2006/table">
            <a:tbl>
              <a:tblPr/>
              <a:tblGrid>
                <a:gridCol w="1990725"/>
                <a:gridCol w="2047875"/>
              </a:tblGrid>
              <a:tr h="4603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n-US" altLang="zh-TW" sz="16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PSNR[dB]</a:t>
                      </a:r>
                      <a:endParaRPr kumimoji="1" lang="en-US" altLang="zh-TW" sz="1600" b="0" i="0" u="none" strike="noStrike" cap="none" normalizeH="0" baseline="0" smtClean="0">
                        <a:ln>
                          <a:noFill/>
                        </a:ln>
                        <a:solidFill>
                          <a:schemeClr val="tx1"/>
                        </a:solidFill>
                        <a:effectLst/>
                        <a:latin typeface="Arial" charset="0"/>
                        <a:ea typeface="新細明體" pitchFamily="18" charset="-12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n-US" altLang="zh-TW" sz="16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MOS</a:t>
                      </a:r>
                      <a:endParaRPr kumimoji="1" lang="en-US" altLang="zh-TW" sz="1600" b="0" i="0" u="none" strike="noStrike" cap="none" normalizeH="0" baseline="0" smtClean="0">
                        <a:ln>
                          <a:noFill/>
                        </a:ln>
                        <a:solidFill>
                          <a:schemeClr val="tx1"/>
                        </a:solidFill>
                        <a:effectLst/>
                        <a:latin typeface="Arial" charset="0"/>
                        <a:ea typeface="新細明體" pitchFamily="18" charset="-12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69988">
                <a:tc>
                  <a:txBody>
                    <a:bodyPr/>
                    <a:lstStyle/>
                    <a:p>
                      <a:pPr marL="342900" marR="0" lvl="0" indent="-38100" algn="ctr" defTabSz="914400" rtl="0" eaLnBrk="1" fontAlgn="base" latinLnBrk="0" hangingPunct="1">
                        <a:lnSpc>
                          <a:spcPct val="100000"/>
                        </a:lnSpc>
                        <a:spcBef>
                          <a:spcPct val="0"/>
                        </a:spcBef>
                        <a:spcAft>
                          <a:spcPct val="0"/>
                        </a:spcAft>
                        <a:buClrTx/>
                        <a:buSzTx/>
                        <a:buFontTx/>
                        <a:buNone/>
                        <a:tabLst/>
                      </a:pPr>
                      <a:r>
                        <a:rPr kumimoji="1" lang="en-US" altLang="zh-TW" sz="16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&gt;37</a:t>
                      </a:r>
                      <a:endParaRPr kumimoji="1"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p>
                      <a:pPr marL="342900" marR="0" lvl="0" indent="-38100" algn="ctr"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31-37</a:t>
                      </a:r>
                      <a:endParaRPr kumimoji="1"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p>
                      <a:pPr marL="342900" marR="0" lvl="0" indent="-38100" algn="ctr"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25-31</a:t>
                      </a:r>
                      <a:endParaRPr kumimoji="1"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p>
                      <a:pPr marL="342900" marR="0" lvl="0" indent="-38100" algn="ctr"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20-25</a:t>
                      </a:r>
                      <a:endParaRPr kumimoji="1"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p>
                      <a:pPr marL="342900" marR="0" lvl="0" indent="-38100" algn="ctr"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&lt;20</a:t>
                      </a:r>
                      <a:endParaRPr kumimoji="1" lang="en-US" altLang="zh-TW" sz="1600" b="0" i="0" u="none" strike="noStrike" cap="none" normalizeH="0" baseline="0" smtClean="0">
                        <a:ln>
                          <a:noFill/>
                        </a:ln>
                        <a:solidFill>
                          <a:schemeClr val="tx1"/>
                        </a:solidFill>
                        <a:effectLst/>
                        <a:latin typeface="Arial" charset="0"/>
                        <a:ea typeface="新細明體" pitchFamily="18" charset="-12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8100" algn="ctr" defTabSz="914400" rtl="0" eaLnBrk="1" fontAlgn="base" latinLnBrk="0" hangingPunct="1">
                        <a:lnSpc>
                          <a:spcPct val="100000"/>
                        </a:lnSpc>
                        <a:spcBef>
                          <a:spcPct val="0"/>
                        </a:spcBef>
                        <a:spcAft>
                          <a:spcPct val="0"/>
                        </a:spcAft>
                        <a:buClrTx/>
                        <a:buSzTx/>
                        <a:buFontTx/>
                        <a:buNone/>
                        <a:tabLst/>
                      </a:pPr>
                      <a:r>
                        <a:rPr kumimoji="1" lang="en-US" altLang="zh-TW" sz="16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5 (Excellent)</a:t>
                      </a:r>
                      <a:endParaRPr kumimoji="1"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p>
                      <a:pPr marL="342900" marR="0" lvl="0" indent="-38100" algn="ctr"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4 (Good)</a:t>
                      </a:r>
                      <a:endParaRPr kumimoji="1"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p>
                      <a:pPr marL="342900" marR="0" lvl="0" indent="-38100" algn="ctr"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3 (Fair)</a:t>
                      </a:r>
                      <a:endParaRPr kumimoji="1"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p>
                      <a:pPr marL="342900" marR="0" lvl="0" indent="-38100" algn="ctr"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2 (Poor)</a:t>
                      </a:r>
                      <a:endParaRPr kumimoji="1"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p>
                      <a:pPr marL="342900" marR="0" lvl="0" indent="-38100" algn="ctr"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1 (Bad)</a:t>
                      </a:r>
                      <a:endParaRPr kumimoji="1" lang="en-US" altLang="zh-TW" sz="1600" b="0" i="0" u="none" strike="noStrike" cap="none" normalizeH="0" baseline="0" smtClean="0">
                        <a:ln>
                          <a:noFill/>
                        </a:ln>
                        <a:solidFill>
                          <a:schemeClr val="tx1"/>
                        </a:solidFill>
                        <a:effectLst/>
                        <a:latin typeface="Arial" charset="0"/>
                        <a:ea typeface="新細明體" pitchFamily="18" charset="-12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9168" name="AutoShape 16">
            <a:hlinkClick r:id="rId2" action="ppaction://hlinksldjump" highlightClick="1"/>
          </p:cNvPr>
          <p:cNvSpPr>
            <a:spLocks noChangeArrowheads="1"/>
          </p:cNvSpPr>
          <p:nvPr/>
        </p:nvSpPr>
        <p:spPr bwMode="auto">
          <a:xfrm>
            <a:off x="8534400" y="6477000"/>
            <a:ext cx="609600" cy="381000"/>
          </a:xfrm>
          <a:prstGeom prst="actionButtonBackPrevious">
            <a:avLst/>
          </a:prstGeom>
          <a:solidFill>
            <a:schemeClr val="accent1"/>
          </a:solid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ltLang="zh-TW"/>
              <a:t>Enhancement of Evalvid</a:t>
            </a:r>
          </a:p>
        </p:txBody>
      </p:sp>
      <p:pic>
        <p:nvPicPr>
          <p:cNvPr id="50179" name="Picture 3"/>
          <p:cNvPicPr>
            <a:picLocks noChangeAspect="1" noChangeArrowheads="1"/>
          </p:cNvPicPr>
          <p:nvPr/>
        </p:nvPicPr>
        <p:blipFill>
          <a:blip r:embed="rId2"/>
          <a:srcRect/>
          <a:stretch>
            <a:fillRect/>
          </a:stretch>
        </p:blipFill>
        <p:spPr bwMode="auto">
          <a:xfrm>
            <a:off x="0" y="1139825"/>
            <a:ext cx="9144000" cy="57943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ltLang="zh-TW" sz="3600"/>
              <a:t>Video transmission over BE and QoS network</a:t>
            </a:r>
          </a:p>
        </p:txBody>
      </p:sp>
      <p:sp>
        <p:nvSpPr>
          <p:cNvPr id="51203" name="Rectangle 3"/>
          <p:cNvSpPr>
            <a:spLocks noGrp="1" noChangeArrowheads="1"/>
          </p:cNvSpPr>
          <p:nvPr>
            <p:ph type="body" idx="1"/>
          </p:nvPr>
        </p:nvSpPr>
        <p:spPr/>
        <p:txBody>
          <a:bodyPr/>
          <a:lstStyle/>
          <a:p>
            <a:r>
              <a:rPr lang="en-US" altLang="zh-TW" sz="2400"/>
              <a:t>This example is provided in my web site</a:t>
            </a:r>
          </a:p>
          <a:p>
            <a:pPr>
              <a:buFontTx/>
              <a:buNone/>
            </a:pPr>
            <a:r>
              <a:rPr lang="en-US" altLang="zh-TW" sz="2400"/>
              <a:t>(</a:t>
            </a:r>
            <a:r>
              <a:rPr lang="en-US" altLang="zh-TW" sz="2400">
                <a:hlinkClick r:id="rId2"/>
              </a:rPr>
              <a:t>http://140.116.72.80/~smallko/ns2/Evalvid_in_NS2.htm</a:t>
            </a:r>
            <a:r>
              <a:rPr lang="en-US" altLang="zh-TW" sz="2400"/>
              <a:t>)</a:t>
            </a:r>
          </a:p>
          <a:p>
            <a:endParaRPr lang="en-US" altLang="zh-TW" sz="2400"/>
          </a:p>
          <a:p>
            <a:endParaRPr lang="en-US" altLang="zh-TW" sz="2400"/>
          </a:p>
        </p:txBody>
      </p:sp>
      <p:pic>
        <p:nvPicPr>
          <p:cNvPr id="51204" name="Picture 4"/>
          <p:cNvPicPr>
            <a:picLocks noChangeAspect="1" noChangeArrowheads="1"/>
          </p:cNvPicPr>
          <p:nvPr/>
        </p:nvPicPr>
        <p:blipFill>
          <a:blip r:embed="rId3">
            <a:grayscl/>
          </a:blip>
          <a:srcRect/>
          <a:stretch>
            <a:fillRect/>
          </a:stretch>
        </p:blipFill>
        <p:spPr bwMode="auto">
          <a:xfrm>
            <a:off x="1295400" y="3124200"/>
            <a:ext cx="6477000" cy="1447800"/>
          </a:xfrm>
          <a:prstGeom prst="rect">
            <a:avLst/>
          </a:prstGeom>
          <a:blipFill dpi="0" rotWithShape="0">
            <a:blip>
              <a:grayscl/>
            </a:blip>
            <a:srcRect/>
            <a:stretch>
              <a:fillRect/>
            </a:stretch>
          </a:blipFill>
          <a:ln w="9525">
            <a:noFill/>
            <a:miter lim="800000"/>
            <a:headEnd/>
            <a:tailEnd/>
          </a:ln>
        </p:spPr>
      </p:pic>
      <p:sp>
        <p:nvSpPr>
          <p:cNvPr id="51205" name="Text Box 5"/>
          <p:cNvSpPr txBox="1">
            <a:spLocks noChangeArrowheads="1"/>
          </p:cNvSpPr>
          <p:nvPr/>
        </p:nvSpPr>
        <p:spPr bwMode="auto">
          <a:xfrm>
            <a:off x="0" y="4953000"/>
            <a:ext cx="8794750" cy="1465263"/>
          </a:xfrm>
          <a:prstGeom prst="rect">
            <a:avLst/>
          </a:prstGeom>
          <a:noFill/>
          <a:ln w="9525">
            <a:noFill/>
            <a:miter lim="800000"/>
            <a:headEnd/>
            <a:tailEnd/>
          </a:ln>
          <a:effectLst/>
        </p:spPr>
        <p:txBody>
          <a:bodyPr wrap="none">
            <a:spAutoFit/>
          </a:bodyPr>
          <a:lstStyle/>
          <a:p>
            <a:r>
              <a:rPr lang="en-US" altLang="zh-TW"/>
              <a:t>Best Effort Network: the queue management is DropTail</a:t>
            </a:r>
          </a:p>
          <a:p>
            <a:r>
              <a:rPr lang="en-US" altLang="zh-TW"/>
              <a:t>QoS Network: the queue management is Weighted Random Early Detection (WRED)</a:t>
            </a:r>
          </a:p>
          <a:p>
            <a:r>
              <a:rPr lang="en-US" altLang="zh-TW"/>
              <a:t> (I frame packets are marked as highest priority,</a:t>
            </a:r>
          </a:p>
          <a:p>
            <a:r>
              <a:rPr lang="en-US" altLang="zh-TW"/>
              <a:t> P frame packets are marked as medium priority,</a:t>
            </a:r>
          </a:p>
          <a:p>
            <a:r>
              <a:rPr lang="en-US" altLang="zh-TW"/>
              <a:t> B frame packets are marked as lowest priority)</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tLang="zh-TW"/>
              <a:t>Encoding the raw YUV video </a:t>
            </a:r>
          </a:p>
        </p:txBody>
      </p:sp>
      <p:sp>
        <p:nvSpPr>
          <p:cNvPr id="52227" name="Rectangle 3"/>
          <p:cNvSpPr>
            <a:spLocks noGrp="1" noChangeArrowheads="1"/>
          </p:cNvSpPr>
          <p:nvPr>
            <p:ph type="body" idx="1"/>
          </p:nvPr>
        </p:nvSpPr>
        <p:spPr/>
        <p:txBody>
          <a:bodyPr/>
          <a:lstStyle/>
          <a:p>
            <a:r>
              <a:rPr lang="en-US" altLang="zh-TW" b="1"/>
              <a:t>$mpeg4encoder.exe  example.par</a:t>
            </a:r>
            <a:r>
              <a:rPr lang="en-US" altLang="zh-TW"/>
              <a:t> </a:t>
            </a:r>
          </a:p>
        </p:txBody>
      </p:sp>
      <p:sp>
        <p:nvSpPr>
          <p:cNvPr id="52228" name="Rectangle 4"/>
          <p:cNvSpPr>
            <a:spLocks noChangeArrowheads="1"/>
          </p:cNvSpPr>
          <p:nvPr/>
        </p:nvSpPr>
        <p:spPr bwMode="auto">
          <a:xfrm>
            <a:off x="228600" y="2286000"/>
            <a:ext cx="7162800" cy="3276600"/>
          </a:xfrm>
          <a:prstGeom prst="rect">
            <a:avLst/>
          </a:prstGeom>
          <a:solidFill>
            <a:schemeClr val="accent1"/>
          </a:solidFill>
          <a:ln w="9525">
            <a:solidFill>
              <a:schemeClr val="tx1"/>
            </a:solidFill>
            <a:miter lim="800000"/>
            <a:headEnd/>
            <a:tailEnd/>
          </a:ln>
          <a:effectLst/>
        </p:spPr>
        <p:txBody>
          <a:bodyPr wrap="none" anchor="ctr"/>
          <a:lstStyle/>
          <a:p>
            <a:r>
              <a:rPr lang="en-US" altLang="zh-TW"/>
              <a:t>//</a:t>
            </a:r>
            <a:r>
              <a:rPr lang="en-US" altLang="zh-TW" b="1"/>
              <a:t>example.par</a:t>
            </a:r>
          </a:p>
          <a:p>
            <a:r>
              <a:rPr lang="en-US" altLang="zh-TW"/>
              <a:t>…………………………………</a:t>
            </a:r>
          </a:p>
          <a:p>
            <a:r>
              <a:rPr lang="en-US" altLang="zh-TW"/>
              <a:t>Source.Width = 176</a:t>
            </a:r>
          </a:p>
          <a:p>
            <a:r>
              <a:rPr lang="en-US" altLang="zh-TW"/>
              <a:t>Source.Height = 144</a:t>
            </a:r>
          </a:p>
          <a:p>
            <a:r>
              <a:rPr lang="en-US" altLang="zh-TW"/>
              <a:t>// set the first encoding frame to 0</a:t>
            </a:r>
          </a:p>
          <a:p>
            <a:r>
              <a:rPr lang="en-US" altLang="zh-TW"/>
              <a:t>Source.FirstFrame = 0</a:t>
            </a:r>
          </a:p>
          <a:p>
            <a:r>
              <a:rPr lang="en-US" altLang="zh-TW"/>
              <a:t>// set the last encoding frame to 399</a:t>
            </a:r>
          </a:p>
          <a:p>
            <a:r>
              <a:rPr lang="en-US" altLang="zh-TW"/>
              <a:t>Source.LastFrame = 399</a:t>
            </a:r>
          </a:p>
          <a:p>
            <a:r>
              <a:rPr lang="en-US" altLang="zh-TW"/>
              <a:t>//set the prefix file name</a:t>
            </a:r>
          </a:p>
          <a:p>
            <a:r>
              <a:rPr lang="en-US" altLang="zh-TW"/>
              <a:t>Source.FilePrefix = "foreman_qcif“</a:t>
            </a:r>
          </a:p>
          <a:p>
            <a:endParaRPr lang="en-US" altLang="zh-TW"/>
          </a:p>
          <a:p>
            <a:r>
              <a:rPr lang="en-US" altLang="zh-TW"/>
              <a:t>Scalability.Spatial.PredictionType = "PBB"	// One of "PPP", "PBB"</a:t>
            </a:r>
          </a:p>
        </p:txBody>
      </p:sp>
      <p:sp>
        <p:nvSpPr>
          <p:cNvPr id="52229" name="Text Box 5"/>
          <p:cNvSpPr txBox="1">
            <a:spLocks noChangeArrowheads="1"/>
          </p:cNvSpPr>
          <p:nvPr/>
        </p:nvSpPr>
        <p:spPr bwMode="auto">
          <a:xfrm>
            <a:off x="228600" y="5867400"/>
            <a:ext cx="7664450" cy="366713"/>
          </a:xfrm>
          <a:prstGeom prst="rect">
            <a:avLst/>
          </a:prstGeom>
          <a:noFill/>
          <a:ln w="9525">
            <a:noFill/>
            <a:miter lim="800000"/>
            <a:headEnd/>
            <a:tailEnd/>
          </a:ln>
          <a:effectLst/>
        </p:spPr>
        <p:txBody>
          <a:bodyPr wrap="none">
            <a:spAutoFit/>
          </a:bodyPr>
          <a:lstStyle/>
          <a:p>
            <a:r>
              <a:rPr lang="en-US" altLang="zh-TW"/>
              <a:t>After encoding, a compressed video file “foreman_qcif.cmp” can be found.</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ltLang="zh-TW" sz="4000" b="1"/>
              <a:t>Get the Video Traffic Trace File</a:t>
            </a:r>
          </a:p>
        </p:txBody>
      </p:sp>
      <p:sp>
        <p:nvSpPr>
          <p:cNvPr id="53251" name="Rectangle 3"/>
          <p:cNvSpPr>
            <a:spLocks noGrp="1" noChangeArrowheads="1"/>
          </p:cNvSpPr>
          <p:nvPr>
            <p:ph type="body" idx="1"/>
          </p:nvPr>
        </p:nvSpPr>
        <p:spPr/>
        <p:txBody>
          <a:bodyPr/>
          <a:lstStyle/>
          <a:p>
            <a:r>
              <a:rPr lang="en-US" altLang="zh-TW" sz="2000" b="1"/>
              <a:t>$MP4.exe –send 224.1.2.3 5555 1000 foreman_cif.cmp &gt; st</a:t>
            </a:r>
          </a:p>
        </p:txBody>
      </p:sp>
      <p:sp>
        <p:nvSpPr>
          <p:cNvPr id="53252" name="Rectangle 4"/>
          <p:cNvSpPr>
            <a:spLocks noChangeArrowheads="1"/>
          </p:cNvSpPr>
          <p:nvPr/>
        </p:nvSpPr>
        <p:spPr bwMode="auto">
          <a:xfrm>
            <a:off x="457200" y="2438400"/>
            <a:ext cx="8350250" cy="1190625"/>
          </a:xfrm>
          <a:prstGeom prst="rect">
            <a:avLst/>
          </a:prstGeom>
          <a:noFill/>
          <a:ln w="9525">
            <a:noFill/>
            <a:miter lim="800000"/>
            <a:headEnd/>
            <a:tailEnd/>
          </a:ln>
          <a:effectLst/>
        </p:spPr>
        <p:txBody>
          <a:bodyPr wrap="none" anchor="ctr">
            <a:spAutoFit/>
          </a:bodyPr>
          <a:lstStyle/>
          <a:p>
            <a:r>
              <a:rPr lang="en-US" altLang="zh-TW" i="1"/>
              <a:t>This MP4.exe command will read the compressed file. Fragment each frame</a:t>
            </a:r>
          </a:p>
          <a:p>
            <a:r>
              <a:rPr lang="en-US" altLang="zh-TW" i="1"/>
              <a:t>into small packets with the maximum size of 1000 bytes. Then send this packets </a:t>
            </a:r>
          </a:p>
          <a:p>
            <a:r>
              <a:rPr lang="en-US" altLang="zh-TW" i="1"/>
              <a:t>to IP:224.1.2.3 Port:5555. Here, the IP and Port is not important. Because we </a:t>
            </a:r>
          </a:p>
          <a:p>
            <a:r>
              <a:rPr lang="en-US" altLang="zh-TW" i="1"/>
              <a:t>just need the frame information (stored in st file). </a:t>
            </a:r>
          </a:p>
        </p:txBody>
      </p:sp>
      <p:sp>
        <p:nvSpPr>
          <p:cNvPr id="53253" name="Rectangle 5"/>
          <p:cNvSpPr>
            <a:spLocks noChangeArrowheads="1"/>
          </p:cNvSpPr>
          <p:nvPr/>
        </p:nvSpPr>
        <p:spPr bwMode="auto">
          <a:xfrm>
            <a:off x="533400" y="3886200"/>
            <a:ext cx="7848600" cy="2514600"/>
          </a:xfrm>
          <a:prstGeom prst="rect">
            <a:avLst/>
          </a:prstGeom>
          <a:solidFill>
            <a:schemeClr val="accent1"/>
          </a:solidFill>
          <a:ln w="9525">
            <a:solidFill>
              <a:schemeClr val="tx1"/>
            </a:solidFill>
            <a:miter lim="800000"/>
            <a:headEnd/>
            <a:tailEnd/>
          </a:ln>
          <a:effectLst/>
        </p:spPr>
        <p:txBody>
          <a:bodyPr wrap="none" anchor="ctr"/>
          <a:lstStyle/>
          <a:p>
            <a:pPr algn="ctr"/>
            <a:r>
              <a:rPr lang="en-US" altLang="zh-TW"/>
              <a:t>  0	H	    29	     1 segm at       33 ms</a:t>
            </a:r>
          </a:p>
          <a:p>
            <a:pPr algn="ctr"/>
            <a:r>
              <a:rPr lang="en-US" altLang="zh-TW"/>
              <a:t>   1	I	  3036	     4 segm at       66 ms</a:t>
            </a:r>
          </a:p>
          <a:p>
            <a:pPr algn="ctr"/>
            <a:r>
              <a:rPr lang="en-US" altLang="zh-TW"/>
              <a:t>   2	P	   659	     1 segm at       99 ms</a:t>
            </a:r>
          </a:p>
          <a:p>
            <a:pPr algn="ctr"/>
            <a:r>
              <a:rPr lang="en-US" altLang="zh-TW"/>
              <a:t>   3	B	   357	     1 segm at      132 ms</a:t>
            </a:r>
          </a:p>
          <a:p>
            <a:pPr algn="ctr"/>
            <a:r>
              <a:rPr lang="en-US" altLang="zh-TW"/>
              <a:t>   4	B	   374	     1 segm at      165 ms</a:t>
            </a:r>
          </a:p>
          <a:p>
            <a:pPr algn="ctr"/>
            <a:r>
              <a:rPr lang="en-US" altLang="zh-TW"/>
              <a:t>   5	P	   693	     1 segm at      198 ms</a:t>
            </a:r>
          </a:p>
          <a:p>
            <a:pPr algn="ctr"/>
            <a:r>
              <a:rPr lang="en-US" altLang="zh-TW"/>
              <a:t>   6	B	   420	     1 segm at      231 ms</a:t>
            </a:r>
          </a:p>
          <a:p>
            <a:pPr algn="ctr"/>
            <a:r>
              <a:rPr lang="en-US" altLang="zh-TW"/>
              <a:t>   7	B	   460	     1 segm at      264 ms</a:t>
            </a:r>
          </a:p>
        </p:txBody>
      </p:sp>
      <p:sp>
        <p:nvSpPr>
          <p:cNvPr id="53254" name="Text Box 6"/>
          <p:cNvSpPr txBox="1">
            <a:spLocks noChangeArrowheads="1"/>
          </p:cNvSpPr>
          <p:nvPr/>
        </p:nvSpPr>
        <p:spPr bwMode="auto">
          <a:xfrm>
            <a:off x="7924800" y="3962400"/>
            <a:ext cx="387350" cy="366713"/>
          </a:xfrm>
          <a:prstGeom prst="rect">
            <a:avLst/>
          </a:prstGeom>
          <a:noFill/>
          <a:ln w="9525">
            <a:noFill/>
            <a:miter lim="800000"/>
            <a:headEnd/>
            <a:tailEnd/>
          </a:ln>
          <a:effectLst/>
        </p:spPr>
        <p:txBody>
          <a:bodyPr wrap="none">
            <a:spAutoFit/>
          </a:bodyPr>
          <a:lstStyle/>
          <a:p>
            <a:r>
              <a:rPr lang="en-US" altLang="zh-TW" b="1"/>
              <a:t>st</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zh-TW"/>
              <a:t>Run the simulation script </a:t>
            </a:r>
            <a:r>
              <a:rPr lang="en-US" altLang="zh-TW" sz="2400"/>
              <a:t>(1)</a:t>
            </a:r>
          </a:p>
        </p:txBody>
      </p:sp>
      <p:sp>
        <p:nvSpPr>
          <p:cNvPr id="54275" name="Rectangle 3"/>
          <p:cNvSpPr>
            <a:spLocks noGrp="1" noChangeArrowheads="1"/>
          </p:cNvSpPr>
          <p:nvPr>
            <p:ph type="body" sz="half" idx="1"/>
          </p:nvPr>
        </p:nvSpPr>
        <p:spPr>
          <a:xfrm>
            <a:off x="0" y="1600200"/>
            <a:ext cx="4495800" cy="4525963"/>
          </a:xfrm>
        </p:spPr>
        <p:txBody>
          <a:bodyPr/>
          <a:lstStyle/>
          <a:p>
            <a:pPr>
              <a:lnSpc>
                <a:spcPct val="80000"/>
              </a:lnSpc>
              <a:buFontTx/>
              <a:buNone/>
            </a:pPr>
            <a:r>
              <a:rPr lang="en-US" altLang="zh-TW" sz="1400"/>
              <a:t>set ns [new Simulator]</a:t>
            </a:r>
          </a:p>
          <a:p>
            <a:pPr>
              <a:lnSpc>
                <a:spcPct val="80000"/>
              </a:lnSpc>
              <a:buFontTx/>
              <a:buNone/>
            </a:pPr>
            <a:endParaRPr lang="en-US" altLang="zh-TW" sz="1400"/>
          </a:p>
          <a:p>
            <a:pPr>
              <a:lnSpc>
                <a:spcPct val="80000"/>
              </a:lnSpc>
              <a:buFontTx/>
              <a:buNone/>
            </a:pPr>
            <a:r>
              <a:rPr lang="en-US" altLang="zh-TW" sz="1400"/>
              <a:t>set nd [open out.tr w]</a:t>
            </a:r>
          </a:p>
          <a:p>
            <a:pPr>
              <a:lnSpc>
                <a:spcPct val="80000"/>
              </a:lnSpc>
              <a:buFontTx/>
              <a:buNone/>
            </a:pPr>
            <a:r>
              <a:rPr lang="en-US" altLang="zh-TW" sz="1400"/>
              <a:t>$ns trace-all $nd</a:t>
            </a:r>
          </a:p>
          <a:p>
            <a:pPr>
              <a:lnSpc>
                <a:spcPct val="80000"/>
              </a:lnSpc>
              <a:buFontTx/>
              <a:buNone/>
            </a:pPr>
            <a:endParaRPr lang="en-US" altLang="zh-TW" sz="1400"/>
          </a:p>
          <a:p>
            <a:pPr>
              <a:lnSpc>
                <a:spcPct val="80000"/>
              </a:lnSpc>
              <a:buFontTx/>
              <a:buNone/>
            </a:pPr>
            <a:r>
              <a:rPr lang="en-US" altLang="zh-TW" sz="1400"/>
              <a:t>set max_fragmented_size   1000</a:t>
            </a:r>
          </a:p>
          <a:p>
            <a:pPr>
              <a:lnSpc>
                <a:spcPct val="80000"/>
              </a:lnSpc>
              <a:buFontTx/>
              <a:buNone/>
            </a:pPr>
            <a:endParaRPr lang="en-US" altLang="zh-TW" sz="1400"/>
          </a:p>
          <a:p>
            <a:pPr>
              <a:lnSpc>
                <a:spcPct val="80000"/>
              </a:lnSpc>
              <a:buFontTx/>
              <a:buNone/>
            </a:pPr>
            <a:r>
              <a:rPr lang="en-US" altLang="zh-TW" sz="1400"/>
              <a:t>#add udp header(8 bytes) and IP header (20bytes)</a:t>
            </a:r>
          </a:p>
          <a:p>
            <a:pPr>
              <a:lnSpc>
                <a:spcPct val="80000"/>
              </a:lnSpc>
              <a:buFontTx/>
              <a:buNone/>
            </a:pPr>
            <a:r>
              <a:rPr lang="en-US" altLang="zh-TW" sz="1400"/>
              <a:t>set packetSize	     1028</a:t>
            </a:r>
          </a:p>
          <a:p>
            <a:pPr>
              <a:lnSpc>
                <a:spcPct val="80000"/>
              </a:lnSpc>
              <a:buFontTx/>
              <a:buNone/>
            </a:pPr>
            <a:endParaRPr lang="en-US" altLang="zh-TW" sz="1400"/>
          </a:p>
          <a:p>
            <a:pPr>
              <a:lnSpc>
                <a:spcPct val="80000"/>
              </a:lnSpc>
              <a:buFontTx/>
              <a:buNone/>
            </a:pPr>
            <a:r>
              <a:rPr lang="en-US" altLang="zh-TW" sz="1400"/>
              <a:t>set s1 [$ns node]</a:t>
            </a:r>
          </a:p>
          <a:p>
            <a:pPr>
              <a:lnSpc>
                <a:spcPct val="80000"/>
              </a:lnSpc>
              <a:buFontTx/>
              <a:buNone/>
            </a:pPr>
            <a:r>
              <a:rPr lang="en-US" altLang="zh-TW" sz="1400"/>
              <a:t>set r1 [$ns node]</a:t>
            </a:r>
          </a:p>
          <a:p>
            <a:pPr>
              <a:lnSpc>
                <a:spcPct val="80000"/>
              </a:lnSpc>
              <a:buFontTx/>
              <a:buNone/>
            </a:pPr>
            <a:r>
              <a:rPr lang="en-US" altLang="zh-TW" sz="1400"/>
              <a:t>set r2 [$ns node]</a:t>
            </a:r>
          </a:p>
          <a:p>
            <a:pPr>
              <a:lnSpc>
                <a:spcPct val="80000"/>
              </a:lnSpc>
              <a:buFontTx/>
              <a:buNone/>
            </a:pPr>
            <a:r>
              <a:rPr lang="en-US" altLang="zh-TW" sz="1400"/>
              <a:t>set d1 [$ns node]</a:t>
            </a:r>
          </a:p>
          <a:p>
            <a:pPr>
              <a:lnSpc>
                <a:spcPct val="80000"/>
              </a:lnSpc>
              <a:buFontTx/>
              <a:buNone/>
            </a:pPr>
            <a:endParaRPr lang="en-US" altLang="zh-TW" sz="1400"/>
          </a:p>
          <a:p>
            <a:pPr>
              <a:lnSpc>
                <a:spcPct val="80000"/>
              </a:lnSpc>
              <a:buFontTx/>
              <a:buNone/>
            </a:pPr>
            <a:r>
              <a:rPr lang="en-US" altLang="zh-TW" sz="1400"/>
              <a:t>$ns duplex-link  $s1 $r1  10Mb    1ms DropTail</a:t>
            </a:r>
          </a:p>
          <a:p>
            <a:pPr>
              <a:lnSpc>
                <a:spcPct val="80000"/>
              </a:lnSpc>
              <a:buFontTx/>
              <a:buNone/>
            </a:pPr>
            <a:r>
              <a:rPr lang="en-US" altLang="zh-TW" sz="1400"/>
              <a:t>$ns simplex-link $r1 $r2  0.18Mb  10ms DropTail</a:t>
            </a:r>
          </a:p>
          <a:p>
            <a:pPr>
              <a:lnSpc>
                <a:spcPct val="80000"/>
              </a:lnSpc>
              <a:buFontTx/>
              <a:buNone/>
            </a:pPr>
            <a:r>
              <a:rPr lang="en-US" altLang="zh-TW" sz="1400"/>
              <a:t>$ns simplex-link $r2 $r1  0.18Mb  10ms DropTail</a:t>
            </a:r>
          </a:p>
          <a:p>
            <a:pPr>
              <a:lnSpc>
                <a:spcPct val="80000"/>
              </a:lnSpc>
              <a:buFontTx/>
              <a:buNone/>
            </a:pPr>
            <a:r>
              <a:rPr lang="en-US" altLang="zh-TW" sz="1400"/>
              <a:t>$ns duplex-link  $r2 $d1  10Mb    1ms DropTail</a:t>
            </a:r>
          </a:p>
          <a:p>
            <a:pPr>
              <a:lnSpc>
                <a:spcPct val="80000"/>
              </a:lnSpc>
              <a:buFontTx/>
              <a:buNone/>
            </a:pPr>
            <a:endParaRPr lang="en-US" altLang="zh-TW" sz="1400"/>
          </a:p>
          <a:p>
            <a:pPr>
              <a:lnSpc>
                <a:spcPct val="80000"/>
              </a:lnSpc>
              <a:buFontTx/>
              <a:buNone/>
            </a:pPr>
            <a:r>
              <a:rPr lang="en-US" altLang="zh-TW" sz="1400"/>
              <a:t>set qr1r2 [[$ns link $r1 $r2] queue]</a:t>
            </a:r>
          </a:p>
          <a:p>
            <a:pPr>
              <a:lnSpc>
                <a:spcPct val="80000"/>
              </a:lnSpc>
              <a:buFontTx/>
              <a:buNone/>
            </a:pPr>
            <a:r>
              <a:rPr lang="en-US" altLang="zh-TW" sz="1400"/>
              <a:t>$qr1r2 set limit_ 10</a:t>
            </a:r>
          </a:p>
        </p:txBody>
      </p:sp>
      <p:sp>
        <p:nvSpPr>
          <p:cNvPr id="54276" name="Rectangle 4"/>
          <p:cNvSpPr>
            <a:spLocks noGrp="1" noChangeArrowheads="1"/>
          </p:cNvSpPr>
          <p:nvPr>
            <p:ph type="body" sz="half" idx="2"/>
          </p:nvPr>
        </p:nvSpPr>
        <p:spPr/>
        <p:txBody>
          <a:bodyPr/>
          <a:lstStyle/>
          <a:p>
            <a:pPr>
              <a:lnSpc>
                <a:spcPct val="80000"/>
              </a:lnSpc>
              <a:buFontTx/>
              <a:buNone/>
            </a:pPr>
            <a:r>
              <a:rPr lang="en-US" altLang="zh-TW" sz="1400"/>
              <a:t>set udp1 [new Agent/myUDP]</a:t>
            </a:r>
          </a:p>
          <a:p>
            <a:pPr>
              <a:lnSpc>
                <a:spcPct val="80000"/>
              </a:lnSpc>
              <a:buFontTx/>
              <a:buNone/>
            </a:pPr>
            <a:r>
              <a:rPr lang="en-US" altLang="zh-TW" sz="1400"/>
              <a:t>$ns attach-agent $s1 $udp1</a:t>
            </a:r>
          </a:p>
          <a:p>
            <a:pPr>
              <a:lnSpc>
                <a:spcPct val="80000"/>
              </a:lnSpc>
              <a:buFontTx/>
              <a:buNone/>
            </a:pPr>
            <a:r>
              <a:rPr lang="en-US" altLang="zh-TW" sz="1400"/>
              <a:t>$udp1 set packetSize_ $packetSize</a:t>
            </a:r>
          </a:p>
          <a:p>
            <a:pPr>
              <a:lnSpc>
                <a:spcPct val="80000"/>
              </a:lnSpc>
              <a:buFontTx/>
              <a:buNone/>
            </a:pPr>
            <a:r>
              <a:rPr lang="en-US" altLang="zh-TW" sz="1400"/>
              <a:t>$udp1 set_filename sd_be</a:t>
            </a:r>
          </a:p>
          <a:p>
            <a:pPr>
              <a:lnSpc>
                <a:spcPct val="80000"/>
              </a:lnSpc>
              <a:buFontTx/>
              <a:buNone/>
            </a:pPr>
            <a:r>
              <a:rPr lang="en-US" altLang="zh-TW" sz="1400"/>
              <a:t>set null1 [new Agent/myUdpSink2] </a:t>
            </a:r>
          </a:p>
          <a:p>
            <a:pPr>
              <a:lnSpc>
                <a:spcPct val="80000"/>
              </a:lnSpc>
              <a:buFontTx/>
              <a:buNone/>
            </a:pPr>
            <a:r>
              <a:rPr lang="en-US" altLang="zh-TW" sz="1400"/>
              <a:t>$ns attach-agent $d1 $null1</a:t>
            </a:r>
          </a:p>
          <a:p>
            <a:pPr>
              <a:lnSpc>
                <a:spcPct val="80000"/>
              </a:lnSpc>
              <a:buFontTx/>
              <a:buNone/>
            </a:pPr>
            <a:r>
              <a:rPr lang="en-US" altLang="zh-TW" sz="1400"/>
              <a:t>$ns connect $udp1 $null1</a:t>
            </a:r>
          </a:p>
          <a:p>
            <a:pPr>
              <a:lnSpc>
                <a:spcPct val="80000"/>
              </a:lnSpc>
              <a:buFontTx/>
              <a:buNone/>
            </a:pPr>
            <a:r>
              <a:rPr lang="en-US" altLang="zh-TW" sz="1400"/>
              <a:t>$null1 set_trace_filename rd_be</a:t>
            </a:r>
          </a:p>
          <a:p>
            <a:pPr>
              <a:lnSpc>
                <a:spcPct val="80000"/>
              </a:lnSpc>
              <a:buFontTx/>
              <a:buNone/>
            </a:pPr>
            <a:endParaRPr lang="en-US" altLang="zh-TW" sz="1400"/>
          </a:p>
          <a:p>
            <a:pPr>
              <a:lnSpc>
                <a:spcPct val="80000"/>
              </a:lnSpc>
              <a:buFontTx/>
              <a:buNone/>
            </a:pPr>
            <a:r>
              <a:rPr lang="en-US" altLang="zh-TW" sz="1400"/>
              <a:t>set original_file_name st</a:t>
            </a:r>
          </a:p>
          <a:p>
            <a:pPr>
              <a:lnSpc>
                <a:spcPct val="80000"/>
              </a:lnSpc>
              <a:buFontTx/>
              <a:buNone/>
            </a:pPr>
            <a:r>
              <a:rPr lang="en-US" altLang="zh-TW" sz="1400"/>
              <a:t>set trace_file_name video1.dat</a:t>
            </a:r>
          </a:p>
          <a:p>
            <a:pPr>
              <a:lnSpc>
                <a:spcPct val="80000"/>
              </a:lnSpc>
              <a:buFontTx/>
              <a:buNone/>
            </a:pPr>
            <a:r>
              <a:rPr lang="en-US" altLang="zh-TW" sz="1400"/>
              <a:t>set original_file_id [open $original_file_name r]</a:t>
            </a:r>
          </a:p>
          <a:p>
            <a:pPr>
              <a:lnSpc>
                <a:spcPct val="80000"/>
              </a:lnSpc>
              <a:buFontTx/>
              <a:buNone/>
            </a:pPr>
            <a:r>
              <a:rPr lang="en-US" altLang="zh-TW" sz="1400"/>
              <a:t>set trace_file_id [open $trace_file_name w]</a:t>
            </a:r>
          </a:p>
        </p:txBody>
      </p:sp>
      <p:pic>
        <p:nvPicPr>
          <p:cNvPr id="54277" name="Picture 5"/>
          <p:cNvPicPr>
            <a:picLocks noChangeAspect="1" noChangeArrowheads="1"/>
          </p:cNvPicPr>
          <p:nvPr/>
        </p:nvPicPr>
        <p:blipFill>
          <a:blip r:embed="rId2">
            <a:grayscl/>
          </a:blip>
          <a:srcRect/>
          <a:stretch>
            <a:fillRect/>
          </a:stretch>
        </p:blipFill>
        <p:spPr bwMode="auto">
          <a:xfrm>
            <a:off x="4724400" y="4800600"/>
            <a:ext cx="3733800" cy="1066800"/>
          </a:xfrm>
          <a:prstGeom prst="rect">
            <a:avLst/>
          </a:prstGeom>
          <a:blipFill dpi="0" rotWithShape="0">
            <a:blip>
              <a:grayscl/>
            </a:blip>
            <a:srcRect/>
            <a:stretch>
              <a:fillRect/>
            </a:stretch>
          </a:blip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ltLang="zh-TW"/>
              <a:t>Run the simulation script </a:t>
            </a:r>
            <a:r>
              <a:rPr lang="en-US" altLang="zh-TW" sz="2400"/>
              <a:t>(2)</a:t>
            </a:r>
          </a:p>
        </p:txBody>
      </p:sp>
      <p:sp>
        <p:nvSpPr>
          <p:cNvPr id="55299" name="Rectangle 3"/>
          <p:cNvSpPr>
            <a:spLocks noGrp="1" noChangeArrowheads="1"/>
          </p:cNvSpPr>
          <p:nvPr>
            <p:ph type="body" idx="1"/>
          </p:nvPr>
        </p:nvSpPr>
        <p:spPr>
          <a:xfrm>
            <a:off x="228600" y="1600200"/>
            <a:ext cx="8686800" cy="5029200"/>
          </a:xfrm>
        </p:spPr>
        <p:txBody>
          <a:bodyPr/>
          <a:lstStyle/>
          <a:p>
            <a:pPr>
              <a:lnSpc>
                <a:spcPct val="80000"/>
              </a:lnSpc>
              <a:buFontTx/>
              <a:buNone/>
            </a:pPr>
            <a:r>
              <a:rPr lang="en-US" altLang="zh-TW" sz="1400">
                <a:latin typeface="Times New Roman" pitchFamily="18" charset="0"/>
              </a:rPr>
              <a:t>set frame_count 0</a:t>
            </a:r>
          </a:p>
          <a:p>
            <a:pPr>
              <a:lnSpc>
                <a:spcPct val="80000"/>
              </a:lnSpc>
              <a:buFontTx/>
              <a:buNone/>
            </a:pPr>
            <a:r>
              <a:rPr lang="en-US" altLang="zh-TW" sz="1400">
                <a:latin typeface="Times New Roman" pitchFamily="18" charset="0"/>
              </a:rPr>
              <a:t>set last_time 0</a:t>
            </a:r>
          </a:p>
          <a:p>
            <a:pPr>
              <a:lnSpc>
                <a:spcPct val="80000"/>
              </a:lnSpc>
              <a:buFontTx/>
              <a:buNone/>
            </a:pPr>
            <a:endParaRPr lang="en-US" altLang="zh-TW" sz="1400">
              <a:latin typeface="Times New Roman" pitchFamily="18" charset="0"/>
            </a:endParaRPr>
          </a:p>
          <a:p>
            <a:pPr>
              <a:lnSpc>
                <a:spcPct val="80000"/>
              </a:lnSpc>
              <a:buFontTx/>
              <a:buNone/>
            </a:pPr>
            <a:r>
              <a:rPr lang="en-US" altLang="zh-TW" sz="1400">
                <a:latin typeface="Times New Roman" pitchFamily="18" charset="0"/>
              </a:rPr>
              <a:t>while {[eof $original_file_id] == 0} {</a:t>
            </a:r>
          </a:p>
          <a:p>
            <a:pPr>
              <a:lnSpc>
                <a:spcPct val="80000"/>
              </a:lnSpc>
              <a:buFontTx/>
              <a:buNone/>
            </a:pPr>
            <a:r>
              <a:rPr lang="en-US" altLang="zh-TW" sz="1400">
                <a:latin typeface="Times New Roman" pitchFamily="18" charset="0"/>
              </a:rPr>
              <a:t>    gets $original_file_id current_line</a:t>
            </a:r>
          </a:p>
          <a:p>
            <a:pPr>
              <a:lnSpc>
                <a:spcPct val="80000"/>
              </a:lnSpc>
              <a:buFontTx/>
              <a:buNone/>
            </a:pPr>
            <a:r>
              <a:rPr lang="en-US" altLang="zh-TW" sz="1400">
                <a:latin typeface="Times New Roman" pitchFamily="18" charset="0"/>
              </a:rPr>
              <a:t>    scan $current_line "%d%s%d%s%s%s%d%s" no_ frametype_ length_ tmp1_ tmp2_ tmp3_ tmp4_ tmp5_</a:t>
            </a:r>
          </a:p>
          <a:p>
            <a:pPr>
              <a:lnSpc>
                <a:spcPct val="80000"/>
              </a:lnSpc>
              <a:buFontTx/>
              <a:buNone/>
            </a:pPr>
            <a:r>
              <a:rPr lang="en-US" altLang="zh-TW" sz="1400">
                <a:latin typeface="Times New Roman" pitchFamily="18" charset="0"/>
              </a:rPr>
              <a:t>        </a:t>
            </a:r>
          </a:p>
          <a:p>
            <a:pPr>
              <a:lnSpc>
                <a:spcPct val="80000"/>
              </a:lnSpc>
              <a:buFontTx/>
              <a:buNone/>
            </a:pPr>
            <a:r>
              <a:rPr lang="en-US" altLang="zh-TW" sz="1400">
                <a:latin typeface="Times New Roman" pitchFamily="18" charset="0"/>
              </a:rPr>
              <a:t>    # 30 frames/sec. (1 sec -&gt; 1000000us)</a:t>
            </a:r>
          </a:p>
          <a:p>
            <a:pPr>
              <a:lnSpc>
                <a:spcPct val="80000"/>
              </a:lnSpc>
              <a:buFontTx/>
              <a:buNone/>
            </a:pPr>
            <a:r>
              <a:rPr lang="en-US" altLang="zh-TW" sz="1400">
                <a:latin typeface="Times New Roman" pitchFamily="18" charset="0"/>
              </a:rPr>
              <a:t>    set time [expr 1000 * 1000/30]</a:t>
            </a:r>
          </a:p>
          <a:p>
            <a:pPr>
              <a:lnSpc>
                <a:spcPct val="80000"/>
              </a:lnSpc>
              <a:buFontTx/>
              <a:buNone/>
            </a:pPr>
            <a:r>
              <a:rPr lang="en-US" altLang="zh-TW" sz="1400">
                <a:latin typeface="Times New Roman" pitchFamily="18" charset="0"/>
              </a:rPr>
              <a:t> </a:t>
            </a:r>
          </a:p>
          <a:p>
            <a:pPr>
              <a:lnSpc>
                <a:spcPct val="80000"/>
              </a:lnSpc>
              <a:buFontTx/>
              <a:buNone/>
            </a:pPr>
            <a:r>
              <a:rPr lang="en-US" altLang="zh-TW" sz="1400">
                <a:latin typeface="Times New Roman" pitchFamily="18" charset="0"/>
              </a:rPr>
              <a:t>    if { $frametype_ == "I" } {</a:t>
            </a:r>
          </a:p>
          <a:p>
            <a:pPr>
              <a:lnSpc>
                <a:spcPct val="80000"/>
              </a:lnSpc>
              <a:buFontTx/>
              <a:buNone/>
            </a:pPr>
            <a:r>
              <a:rPr lang="en-US" altLang="zh-TW" sz="1400">
                <a:latin typeface="Times New Roman" pitchFamily="18" charset="0"/>
              </a:rPr>
              <a:t>  	set type_v 1</a:t>
            </a:r>
          </a:p>
          <a:p>
            <a:pPr>
              <a:lnSpc>
                <a:spcPct val="80000"/>
              </a:lnSpc>
              <a:buFontTx/>
              <a:buNone/>
            </a:pPr>
            <a:r>
              <a:rPr lang="en-US" altLang="zh-TW" sz="1400">
                <a:latin typeface="Times New Roman" pitchFamily="18" charset="0"/>
              </a:rPr>
              <a:t>    }	</a:t>
            </a:r>
          </a:p>
          <a:p>
            <a:pPr>
              <a:lnSpc>
                <a:spcPct val="80000"/>
              </a:lnSpc>
              <a:buFontTx/>
              <a:buNone/>
            </a:pPr>
            <a:r>
              <a:rPr lang="en-US" altLang="zh-TW" sz="1400">
                <a:latin typeface="Times New Roman" pitchFamily="18" charset="0"/>
              </a:rPr>
              <a:t>    if { $frametype_ == "P" } {</a:t>
            </a:r>
          </a:p>
          <a:p>
            <a:pPr>
              <a:lnSpc>
                <a:spcPct val="80000"/>
              </a:lnSpc>
              <a:buFontTx/>
              <a:buNone/>
            </a:pPr>
            <a:r>
              <a:rPr lang="en-US" altLang="zh-TW" sz="1400">
                <a:latin typeface="Times New Roman" pitchFamily="18" charset="0"/>
              </a:rPr>
              <a:t>  	set type_v 2</a:t>
            </a:r>
          </a:p>
          <a:p>
            <a:pPr>
              <a:lnSpc>
                <a:spcPct val="80000"/>
              </a:lnSpc>
              <a:buFontTx/>
              <a:buNone/>
            </a:pPr>
            <a:r>
              <a:rPr lang="en-US" altLang="zh-TW" sz="1400">
                <a:latin typeface="Times New Roman" pitchFamily="18" charset="0"/>
              </a:rPr>
              <a:t>    }	</a:t>
            </a:r>
          </a:p>
          <a:p>
            <a:pPr>
              <a:lnSpc>
                <a:spcPct val="80000"/>
              </a:lnSpc>
              <a:buFontTx/>
              <a:buNone/>
            </a:pPr>
            <a:r>
              <a:rPr lang="en-US" altLang="zh-TW" sz="1400">
                <a:latin typeface="Times New Roman" pitchFamily="18" charset="0"/>
              </a:rPr>
              <a:t>    if { $frametype_ == "B" } {</a:t>
            </a:r>
          </a:p>
          <a:p>
            <a:pPr>
              <a:lnSpc>
                <a:spcPct val="80000"/>
              </a:lnSpc>
              <a:buFontTx/>
              <a:buNone/>
            </a:pPr>
            <a:r>
              <a:rPr lang="en-US" altLang="zh-TW" sz="1400">
                <a:latin typeface="Times New Roman" pitchFamily="18" charset="0"/>
              </a:rPr>
              <a:t>  	set type_v 3</a:t>
            </a:r>
          </a:p>
          <a:p>
            <a:pPr>
              <a:lnSpc>
                <a:spcPct val="80000"/>
              </a:lnSpc>
              <a:buFontTx/>
              <a:buNone/>
            </a:pPr>
            <a:r>
              <a:rPr lang="en-US" altLang="zh-TW" sz="1400">
                <a:latin typeface="Times New Roman" pitchFamily="18" charset="0"/>
              </a:rPr>
              <a:t>    }	</a:t>
            </a:r>
          </a:p>
          <a:p>
            <a:pPr>
              <a:lnSpc>
                <a:spcPct val="80000"/>
              </a:lnSpc>
              <a:buFontTx/>
              <a:buNone/>
            </a:pPr>
            <a:r>
              <a:rPr lang="en-US" altLang="zh-TW" sz="1400">
                <a:latin typeface="Times New Roman" pitchFamily="18" charset="0"/>
              </a:rPr>
              <a:t>    if { $frametype_ == "H" } {</a:t>
            </a:r>
          </a:p>
          <a:p>
            <a:pPr>
              <a:lnSpc>
                <a:spcPct val="80000"/>
              </a:lnSpc>
              <a:buFontTx/>
              <a:buNone/>
            </a:pPr>
            <a:r>
              <a:rPr lang="en-US" altLang="zh-TW" sz="1400">
                <a:latin typeface="Times New Roman" pitchFamily="18" charset="0"/>
              </a:rPr>
              <a:t>  	set type_v 1</a:t>
            </a:r>
          </a:p>
          <a:p>
            <a:pPr>
              <a:lnSpc>
                <a:spcPct val="80000"/>
              </a:lnSpc>
              <a:buFontTx/>
              <a:buNone/>
            </a:pPr>
            <a:r>
              <a:rPr lang="en-US" altLang="zh-TW" sz="1400">
                <a:latin typeface="Times New Roman" pitchFamily="18" charset="0"/>
              </a:rPr>
              <a:t>    }	</a:t>
            </a:r>
          </a:p>
          <a:p>
            <a:pPr>
              <a:lnSpc>
                <a:spcPct val="80000"/>
              </a:lnSpc>
              <a:buFontTx/>
              <a:buNone/>
            </a:pPr>
            <a:r>
              <a:rPr lang="en-US" altLang="zh-TW" sz="1400">
                <a:latin typeface="Times New Roman" pitchFamily="18" charset="0"/>
              </a:rPr>
              <a:t>    puts  $trace_file_id "$time $length_ $type_v $max_fragmented_size"</a:t>
            </a:r>
          </a:p>
          <a:p>
            <a:pPr>
              <a:lnSpc>
                <a:spcPct val="80000"/>
              </a:lnSpc>
              <a:buFontTx/>
              <a:buNone/>
            </a:pPr>
            <a:r>
              <a:rPr lang="en-US" altLang="zh-TW" sz="1400">
                <a:latin typeface="Times New Roman" pitchFamily="18" charset="0"/>
              </a:rPr>
              <a:t>    incr frame_count</a:t>
            </a:r>
          </a:p>
          <a:p>
            <a:pPr>
              <a:lnSpc>
                <a:spcPct val="80000"/>
              </a:lnSpc>
              <a:buFontTx/>
              <a:buNone/>
            </a:pPr>
            <a:r>
              <a:rPr lang="en-US" altLang="zh-TW" sz="1400">
                <a:latin typeface="Times New Roman" pitchFamily="18" charset="0"/>
              </a:rPr>
              <a: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ltLang="zh-TW"/>
              <a:t>Run the simulation script </a:t>
            </a:r>
            <a:r>
              <a:rPr lang="en-US" altLang="zh-TW" sz="2400"/>
              <a:t>(3)</a:t>
            </a:r>
          </a:p>
        </p:txBody>
      </p:sp>
      <p:sp>
        <p:nvSpPr>
          <p:cNvPr id="56323" name="Rectangle 3"/>
          <p:cNvSpPr>
            <a:spLocks noGrp="1" noChangeArrowheads="1"/>
          </p:cNvSpPr>
          <p:nvPr>
            <p:ph type="body" idx="1"/>
          </p:nvPr>
        </p:nvSpPr>
        <p:spPr/>
        <p:txBody>
          <a:bodyPr/>
          <a:lstStyle/>
          <a:p>
            <a:pPr>
              <a:lnSpc>
                <a:spcPct val="80000"/>
              </a:lnSpc>
              <a:buFontTx/>
              <a:buNone/>
            </a:pPr>
            <a:r>
              <a:rPr lang="en-US" altLang="zh-TW" sz="1400">
                <a:latin typeface="Times New Roman" pitchFamily="18" charset="0"/>
              </a:rPr>
              <a:t>close $original_file_id</a:t>
            </a:r>
          </a:p>
          <a:p>
            <a:pPr>
              <a:lnSpc>
                <a:spcPct val="80000"/>
              </a:lnSpc>
              <a:buFontTx/>
              <a:buNone/>
            </a:pPr>
            <a:r>
              <a:rPr lang="en-US" altLang="zh-TW" sz="1400">
                <a:latin typeface="Times New Roman" pitchFamily="18" charset="0"/>
              </a:rPr>
              <a:t>close $trace_file_id</a:t>
            </a:r>
          </a:p>
          <a:p>
            <a:pPr>
              <a:lnSpc>
                <a:spcPct val="80000"/>
              </a:lnSpc>
              <a:buFontTx/>
              <a:buNone/>
            </a:pPr>
            <a:r>
              <a:rPr lang="en-US" altLang="zh-TW" sz="1400">
                <a:latin typeface="Times New Roman" pitchFamily="18" charset="0"/>
              </a:rPr>
              <a:t>set end_sim_time [expr 1.0 * 1000/30 * ($frame_count + 1)  / 1000]</a:t>
            </a:r>
          </a:p>
          <a:p>
            <a:pPr>
              <a:lnSpc>
                <a:spcPct val="80000"/>
              </a:lnSpc>
              <a:buFontTx/>
              <a:buNone/>
            </a:pPr>
            <a:r>
              <a:rPr lang="en-US" altLang="zh-TW" sz="1400">
                <a:latin typeface="Times New Roman" pitchFamily="18" charset="0"/>
              </a:rPr>
              <a:t>puts "$end_sim_time"</a:t>
            </a:r>
          </a:p>
          <a:p>
            <a:pPr>
              <a:lnSpc>
                <a:spcPct val="80000"/>
              </a:lnSpc>
              <a:buFontTx/>
              <a:buNone/>
            </a:pPr>
            <a:r>
              <a:rPr lang="en-US" altLang="zh-TW" sz="1400">
                <a:latin typeface="Times New Roman" pitchFamily="18" charset="0"/>
              </a:rPr>
              <a:t>set trace_file [new Tracefile]</a:t>
            </a:r>
          </a:p>
          <a:p>
            <a:pPr>
              <a:lnSpc>
                <a:spcPct val="80000"/>
              </a:lnSpc>
              <a:buFontTx/>
              <a:buNone/>
            </a:pPr>
            <a:r>
              <a:rPr lang="en-US" altLang="zh-TW" sz="1400">
                <a:latin typeface="Times New Roman" pitchFamily="18" charset="0"/>
              </a:rPr>
              <a:t>$trace_file filename $trace_file_name</a:t>
            </a:r>
          </a:p>
          <a:p>
            <a:pPr>
              <a:lnSpc>
                <a:spcPct val="80000"/>
              </a:lnSpc>
              <a:buFontTx/>
              <a:buNone/>
            </a:pPr>
            <a:r>
              <a:rPr lang="en-US" altLang="zh-TW" sz="1400">
                <a:latin typeface="Times New Roman" pitchFamily="18" charset="0"/>
              </a:rPr>
              <a:t>set video1 [new Application/Traffic/myTrace2]</a:t>
            </a:r>
          </a:p>
          <a:p>
            <a:pPr>
              <a:lnSpc>
                <a:spcPct val="80000"/>
              </a:lnSpc>
              <a:buFontTx/>
              <a:buNone/>
            </a:pPr>
            <a:r>
              <a:rPr lang="en-US" altLang="zh-TW" sz="1400">
                <a:latin typeface="Times New Roman" pitchFamily="18" charset="0"/>
              </a:rPr>
              <a:t>$video1 attach-agent $udp1</a:t>
            </a:r>
          </a:p>
          <a:p>
            <a:pPr>
              <a:lnSpc>
                <a:spcPct val="80000"/>
              </a:lnSpc>
              <a:buFontTx/>
              <a:buNone/>
            </a:pPr>
            <a:r>
              <a:rPr lang="en-US" altLang="zh-TW" sz="1400">
                <a:latin typeface="Times New Roman" pitchFamily="18" charset="0"/>
              </a:rPr>
              <a:t>$video1 attach-tracefile $trace_file</a:t>
            </a:r>
          </a:p>
          <a:p>
            <a:pPr>
              <a:lnSpc>
                <a:spcPct val="80000"/>
              </a:lnSpc>
              <a:buFontTx/>
              <a:buNone/>
            </a:pPr>
            <a:endParaRPr lang="en-US" altLang="zh-TW" sz="1400">
              <a:latin typeface="Times New Roman" pitchFamily="18" charset="0"/>
            </a:endParaRPr>
          </a:p>
          <a:p>
            <a:pPr>
              <a:lnSpc>
                <a:spcPct val="80000"/>
              </a:lnSpc>
              <a:buFontTx/>
              <a:buNone/>
            </a:pPr>
            <a:r>
              <a:rPr lang="en-US" altLang="zh-TW" sz="1400">
                <a:latin typeface="Times New Roman" pitchFamily="18" charset="0"/>
              </a:rPr>
              <a:t>proc finish {} {</a:t>
            </a:r>
          </a:p>
          <a:p>
            <a:pPr>
              <a:lnSpc>
                <a:spcPct val="80000"/>
              </a:lnSpc>
              <a:buFontTx/>
              <a:buNone/>
            </a:pPr>
            <a:r>
              <a:rPr lang="en-US" altLang="zh-TW" sz="1400">
                <a:latin typeface="Times New Roman" pitchFamily="18" charset="0"/>
              </a:rPr>
              <a:t>        global ns nd</a:t>
            </a:r>
          </a:p>
          <a:p>
            <a:pPr>
              <a:lnSpc>
                <a:spcPct val="80000"/>
              </a:lnSpc>
              <a:buFontTx/>
              <a:buNone/>
            </a:pPr>
            <a:r>
              <a:rPr lang="en-US" altLang="zh-TW" sz="1400">
                <a:latin typeface="Times New Roman" pitchFamily="18" charset="0"/>
              </a:rPr>
              <a:t>        $ns flush-trace</a:t>
            </a:r>
          </a:p>
          <a:p>
            <a:pPr>
              <a:lnSpc>
                <a:spcPct val="80000"/>
              </a:lnSpc>
              <a:buFontTx/>
              <a:buNone/>
            </a:pPr>
            <a:r>
              <a:rPr lang="en-US" altLang="zh-TW" sz="1400">
                <a:latin typeface="Times New Roman" pitchFamily="18" charset="0"/>
              </a:rPr>
              <a:t>        close $nd</a:t>
            </a:r>
          </a:p>
          <a:p>
            <a:pPr>
              <a:lnSpc>
                <a:spcPct val="80000"/>
              </a:lnSpc>
              <a:buFontTx/>
              <a:buNone/>
            </a:pPr>
            <a:r>
              <a:rPr lang="en-US" altLang="zh-TW" sz="1400">
                <a:latin typeface="Times New Roman" pitchFamily="18" charset="0"/>
              </a:rPr>
              <a:t>        exit 0</a:t>
            </a:r>
          </a:p>
          <a:p>
            <a:pPr>
              <a:lnSpc>
                <a:spcPct val="80000"/>
              </a:lnSpc>
              <a:buFontTx/>
              <a:buNone/>
            </a:pPr>
            <a:r>
              <a:rPr lang="en-US" altLang="zh-TW" sz="1400">
                <a:latin typeface="Times New Roman" pitchFamily="18" charset="0"/>
              </a:rPr>
              <a:t>}</a:t>
            </a:r>
          </a:p>
          <a:p>
            <a:pPr>
              <a:lnSpc>
                <a:spcPct val="80000"/>
              </a:lnSpc>
              <a:buFontTx/>
              <a:buNone/>
            </a:pPr>
            <a:endParaRPr lang="en-US" altLang="zh-TW" sz="1400">
              <a:latin typeface="Times New Roman" pitchFamily="18" charset="0"/>
            </a:endParaRPr>
          </a:p>
          <a:p>
            <a:pPr>
              <a:lnSpc>
                <a:spcPct val="80000"/>
              </a:lnSpc>
              <a:buFontTx/>
              <a:buNone/>
            </a:pPr>
            <a:r>
              <a:rPr lang="en-US" altLang="zh-TW" sz="1400">
                <a:latin typeface="Times New Roman" pitchFamily="18" charset="0"/>
              </a:rPr>
              <a:t>$ns at 0.0 "$video1 start"</a:t>
            </a:r>
          </a:p>
          <a:p>
            <a:pPr>
              <a:lnSpc>
                <a:spcPct val="80000"/>
              </a:lnSpc>
              <a:buFontTx/>
              <a:buNone/>
            </a:pPr>
            <a:r>
              <a:rPr lang="en-US" altLang="zh-TW" sz="1400">
                <a:latin typeface="Times New Roman" pitchFamily="18" charset="0"/>
              </a:rPr>
              <a:t>$ns at $end_sim_time "$video1 stop"</a:t>
            </a:r>
          </a:p>
          <a:p>
            <a:pPr>
              <a:lnSpc>
                <a:spcPct val="80000"/>
              </a:lnSpc>
              <a:buFontTx/>
              <a:buNone/>
            </a:pPr>
            <a:r>
              <a:rPr lang="en-US" altLang="zh-TW" sz="1400">
                <a:latin typeface="Times New Roman" pitchFamily="18" charset="0"/>
              </a:rPr>
              <a:t>$ns at [expr $end_sim_time + 1.0] "$null1 closefile"</a:t>
            </a:r>
          </a:p>
          <a:p>
            <a:pPr>
              <a:lnSpc>
                <a:spcPct val="80000"/>
              </a:lnSpc>
              <a:buFontTx/>
              <a:buNone/>
            </a:pPr>
            <a:r>
              <a:rPr lang="en-US" altLang="zh-TW" sz="1400">
                <a:latin typeface="Times New Roman" pitchFamily="18" charset="0"/>
              </a:rPr>
              <a:t>$ns at [expr $end_sim_time + 1.0] "finish"</a:t>
            </a:r>
          </a:p>
          <a:p>
            <a:pPr>
              <a:lnSpc>
                <a:spcPct val="80000"/>
              </a:lnSpc>
              <a:buFontTx/>
              <a:buNone/>
            </a:pPr>
            <a:endParaRPr lang="en-US" altLang="zh-TW" sz="1400">
              <a:latin typeface="Times New Roman" pitchFamily="18" charset="0"/>
            </a:endParaRPr>
          </a:p>
          <a:p>
            <a:pPr>
              <a:lnSpc>
                <a:spcPct val="80000"/>
              </a:lnSpc>
              <a:buFontTx/>
              <a:buNone/>
            </a:pPr>
            <a:r>
              <a:rPr lang="en-US" altLang="zh-TW" sz="1400">
                <a:latin typeface="Times New Roman" pitchFamily="18" charset="0"/>
              </a:rPr>
              <a:t>$ns run</a:t>
            </a:r>
          </a:p>
          <a:p>
            <a:pPr>
              <a:lnSpc>
                <a:spcPct val="80000"/>
              </a:lnSpc>
              <a:buFontTx/>
              <a:buNone/>
            </a:pPr>
            <a:endParaRPr lang="en-US" altLang="zh-TW" sz="1400">
              <a:latin typeface="Times New Roman"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ltLang="zh-TW"/>
              <a:t>Run the simulation script </a:t>
            </a:r>
            <a:r>
              <a:rPr lang="en-US" altLang="zh-TW" sz="2400"/>
              <a:t>(4)</a:t>
            </a:r>
          </a:p>
        </p:txBody>
      </p:sp>
      <p:sp>
        <p:nvSpPr>
          <p:cNvPr id="57347" name="Text Box 3"/>
          <p:cNvSpPr txBox="1">
            <a:spLocks noChangeArrowheads="1"/>
          </p:cNvSpPr>
          <p:nvPr/>
        </p:nvSpPr>
        <p:spPr bwMode="auto">
          <a:xfrm>
            <a:off x="822325" y="1335088"/>
            <a:ext cx="184150" cy="366712"/>
          </a:xfrm>
          <a:prstGeom prst="rect">
            <a:avLst/>
          </a:prstGeom>
          <a:noFill/>
          <a:ln w="9525">
            <a:noFill/>
            <a:miter lim="800000"/>
            <a:headEnd/>
            <a:tailEnd/>
          </a:ln>
          <a:effectLst/>
        </p:spPr>
        <p:txBody>
          <a:bodyPr wrap="none">
            <a:spAutoFit/>
          </a:bodyPr>
          <a:lstStyle/>
          <a:p>
            <a:endParaRPr lang="en-US"/>
          </a:p>
        </p:txBody>
      </p:sp>
      <p:sp>
        <p:nvSpPr>
          <p:cNvPr id="57348" name="Rectangle 4"/>
          <p:cNvSpPr>
            <a:spLocks noChangeArrowheads="1"/>
          </p:cNvSpPr>
          <p:nvPr/>
        </p:nvSpPr>
        <p:spPr bwMode="auto">
          <a:xfrm>
            <a:off x="228600" y="1295400"/>
            <a:ext cx="1143000" cy="457200"/>
          </a:xfrm>
          <a:prstGeom prst="rect">
            <a:avLst/>
          </a:prstGeom>
          <a:solidFill>
            <a:schemeClr val="accent1"/>
          </a:solidFill>
          <a:ln w="9525">
            <a:solidFill>
              <a:schemeClr val="tx1"/>
            </a:solidFill>
            <a:miter lim="800000"/>
            <a:headEnd/>
            <a:tailEnd/>
          </a:ln>
          <a:effectLst/>
        </p:spPr>
        <p:txBody>
          <a:bodyPr wrap="none" anchor="ctr"/>
          <a:lstStyle/>
          <a:p>
            <a:pPr algn="ctr"/>
            <a:r>
              <a:rPr lang="en-US" altLang="zh-TW" b="1"/>
              <a:t>$ns be.tcl</a:t>
            </a:r>
          </a:p>
        </p:txBody>
      </p:sp>
      <p:sp>
        <p:nvSpPr>
          <p:cNvPr id="57349" name="Rectangle 5"/>
          <p:cNvSpPr>
            <a:spLocks noChangeArrowheads="1"/>
          </p:cNvSpPr>
          <p:nvPr/>
        </p:nvSpPr>
        <p:spPr bwMode="auto">
          <a:xfrm>
            <a:off x="228600" y="2667000"/>
            <a:ext cx="4114800" cy="3429000"/>
          </a:xfrm>
          <a:prstGeom prst="rect">
            <a:avLst/>
          </a:prstGeom>
          <a:solidFill>
            <a:schemeClr val="accent1"/>
          </a:solidFill>
          <a:ln w="9525">
            <a:solidFill>
              <a:schemeClr val="tx1"/>
            </a:solidFill>
            <a:miter lim="800000"/>
            <a:headEnd/>
            <a:tailEnd/>
          </a:ln>
          <a:effectLst/>
        </p:spPr>
        <p:txBody>
          <a:bodyPr wrap="none" anchor="ctr"/>
          <a:lstStyle/>
          <a:p>
            <a:r>
              <a:rPr lang="en-US" altLang="zh-TW"/>
              <a:t>0.033333         id 0                udp 29              </a:t>
            </a:r>
          </a:p>
          <a:p>
            <a:r>
              <a:rPr lang="en-US" altLang="zh-TW"/>
              <a:t>0.066666         id 1                udp 1000            </a:t>
            </a:r>
          </a:p>
          <a:p>
            <a:r>
              <a:rPr lang="en-US" altLang="zh-TW"/>
              <a:t>0.066666         id 2                udp 1000            </a:t>
            </a:r>
          </a:p>
          <a:p>
            <a:r>
              <a:rPr lang="en-US" altLang="zh-TW"/>
              <a:t>0.066666         id 3                udp 1000            </a:t>
            </a:r>
          </a:p>
          <a:p>
            <a:r>
              <a:rPr lang="en-US" altLang="zh-TW"/>
              <a:t>0.066666         id 4                udp 36              </a:t>
            </a:r>
          </a:p>
          <a:p>
            <a:r>
              <a:rPr lang="en-US" altLang="zh-TW"/>
              <a:t>0.099999         id 5                udp 659             </a:t>
            </a:r>
          </a:p>
          <a:p>
            <a:r>
              <a:rPr lang="en-US" altLang="zh-TW"/>
              <a:t>0.133332         id 6                udp 357             </a:t>
            </a:r>
          </a:p>
          <a:p>
            <a:r>
              <a:rPr lang="en-US" altLang="zh-TW"/>
              <a:t>0.166665         id 7                udp 374             </a:t>
            </a:r>
          </a:p>
          <a:p>
            <a:r>
              <a:rPr lang="en-US" altLang="zh-TW"/>
              <a:t>0.199998         id 8                udp 693             </a:t>
            </a:r>
          </a:p>
          <a:p>
            <a:r>
              <a:rPr lang="en-US" altLang="zh-TW"/>
              <a:t>0.233331         id 9                udp 420             </a:t>
            </a:r>
          </a:p>
          <a:p>
            <a:r>
              <a:rPr lang="en-US" altLang="zh-TW"/>
              <a:t>0.266664         id 10              udp 460 </a:t>
            </a:r>
          </a:p>
        </p:txBody>
      </p:sp>
      <p:sp>
        <p:nvSpPr>
          <p:cNvPr id="57350" name="Text Box 6"/>
          <p:cNvSpPr txBox="1">
            <a:spLocks noChangeArrowheads="1"/>
          </p:cNvSpPr>
          <p:nvPr/>
        </p:nvSpPr>
        <p:spPr bwMode="auto">
          <a:xfrm>
            <a:off x="304800" y="2286000"/>
            <a:ext cx="844550" cy="366713"/>
          </a:xfrm>
          <a:prstGeom prst="rect">
            <a:avLst/>
          </a:prstGeom>
          <a:noFill/>
          <a:ln w="9525">
            <a:noFill/>
            <a:miter lim="800000"/>
            <a:headEnd/>
            <a:tailEnd/>
          </a:ln>
          <a:effectLst/>
        </p:spPr>
        <p:txBody>
          <a:bodyPr wrap="none">
            <a:spAutoFit/>
          </a:bodyPr>
          <a:lstStyle/>
          <a:p>
            <a:r>
              <a:rPr lang="en-US" altLang="zh-TW" b="1"/>
              <a:t>sd_be</a:t>
            </a:r>
          </a:p>
        </p:txBody>
      </p:sp>
      <p:sp>
        <p:nvSpPr>
          <p:cNvPr id="57351" name="Rectangle 7"/>
          <p:cNvSpPr>
            <a:spLocks noChangeArrowheads="1"/>
          </p:cNvSpPr>
          <p:nvPr/>
        </p:nvSpPr>
        <p:spPr bwMode="auto">
          <a:xfrm>
            <a:off x="4495800" y="2667000"/>
            <a:ext cx="4343400" cy="3429000"/>
          </a:xfrm>
          <a:prstGeom prst="rect">
            <a:avLst/>
          </a:prstGeom>
          <a:solidFill>
            <a:schemeClr val="accent1"/>
          </a:solidFill>
          <a:ln w="9525">
            <a:solidFill>
              <a:schemeClr val="tx1"/>
            </a:solidFill>
            <a:miter lim="800000"/>
            <a:headEnd/>
            <a:tailEnd/>
          </a:ln>
          <a:effectLst/>
        </p:spPr>
        <p:txBody>
          <a:bodyPr wrap="none" anchor="ctr"/>
          <a:lstStyle/>
          <a:p>
            <a:r>
              <a:rPr lang="en-US" altLang="zh-TW"/>
              <a:t>0.047958         id 0                udp 29              </a:t>
            </a:r>
          </a:p>
          <a:p>
            <a:r>
              <a:rPr lang="en-US" altLang="zh-TW"/>
              <a:t>0.126000         id 1                udp 1000            </a:t>
            </a:r>
          </a:p>
          <a:p>
            <a:r>
              <a:rPr lang="en-US" altLang="zh-TW"/>
              <a:t>0.171689         id 2                udp 1000            </a:t>
            </a:r>
          </a:p>
          <a:p>
            <a:r>
              <a:rPr lang="en-US" altLang="zh-TW"/>
              <a:t>0.217377         id 3                udp 1000            </a:t>
            </a:r>
          </a:p>
          <a:p>
            <a:r>
              <a:rPr lang="en-US" altLang="zh-TW"/>
              <a:t>0.219451         id 4                udp 36              </a:t>
            </a:r>
          </a:p>
          <a:p>
            <a:r>
              <a:rPr lang="en-US" altLang="zh-TW"/>
              <a:t>0.250482         id 5                udp 659             </a:t>
            </a:r>
          </a:p>
          <a:p>
            <a:r>
              <a:rPr lang="en-US" altLang="zh-TW"/>
              <a:t>0.267352         id 6                udp 357             </a:t>
            </a:r>
          </a:p>
          <a:p>
            <a:r>
              <a:rPr lang="en-US" altLang="zh-TW"/>
              <a:t>0.285232         id 7                udp 374             </a:t>
            </a:r>
          </a:p>
          <a:p>
            <a:r>
              <a:rPr lang="en-US" altLang="zh-TW"/>
              <a:t>0.317532         id 8                udp 693             </a:t>
            </a:r>
          </a:p>
          <a:p>
            <a:r>
              <a:rPr lang="en-US" altLang="zh-TW"/>
              <a:t>0.337225         id 9                udp 420             </a:t>
            </a:r>
          </a:p>
          <a:p>
            <a:r>
              <a:rPr lang="en-US" altLang="zh-TW"/>
              <a:t>0.358945         id 10              udp 460 </a:t>
            </a:r>
          </a:p>
        </p:txBody>
      </p:sp>
      <p:sp>
        <p:nvSpPr>
          <p:cNvPr id="57352" name="Text Box 8"/>
          <p:cNvSpPr txBox="1">
            <a:spLocks noChangeArrowheads="1"/>
          </p:cNvSpPr>
          <p:nvPr/>
        </p:nvSpPr>
        <p:spPr bwMode="auto">
          <a:xfrm>
            <a:off x="4495800" y="2286000"/>
            <a:ext cx="806450" cy="366713"/>
          </a:xfrm>
          <a:prstGeom prst="rect">
            <a:avLst/>
          </a:prstGeom>
          <a:noFill/>
          <a:ln w="9525">
            <a:noFill/>
            <a:miter lim="800000"/>
            <a:headEnd/>
            <a:tailEnd/>
          </a:ln>
          <a:effectLst/>
        </p:spPr>
        <p:txBody>
          <a:bodyPr wrap="none">
            <a:spAutoFit/>
          </a:bodyPr>
          <a:lstStyle/>
          <a:p>
            <a:r>
              <a:rPr lang="en-US" altLang="zh-TW" b="1"/>
              <a:t>rd_be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a:xfrm>
            <a:off x="0" y="274638"/>
            <a:ext cx="8229600" cy="1143000"/>
          </a:xfrm>
        </p:spPr>
        <p:txBody>
          <a:bodyPr/>
          <a:lstStyle/>
          <a:p>
            <a:r>
              <a:rPr lang="en-US" altLang="zh-TW"/>
              <a:t>802.11e (EDCF)</a:t>
            </a:r>
          </a:p>
        </p:txBody>
      </p:sp>
      <p:pic>
        <p:nvPicPr>
          <p:cNvPr id="75780" name="Picture 4"/>
          <p:cNvPicPr>
            <a:picLocks noChangeAspect="1" noChangeArrowheads="1"/>
          </p:cNvPicPr>
          <p:nvPr/>
        </p:nvPicPr>
        <p:blipFill>
          <a:blip r:embed="rId2"/>
          <a:srcRect/>
          <a:stretch>
            <a:fillRect/>
          </a:stretch>
        </p:blipFill>
        <p:spPr bwMode="auto">
          <a:xfrm>
            <a:off x="762000" y="1447800"/>
            <a:ext cx="7239000" cy="2286000"/>
          </a:xfrm>
          <a:prstGeom prst="rect">
            <a:avLst/>
          </a:prstGeom>
          <a:noFill/>
          <a:ln w="9525">
            <a:noFill/>
            <a:miter lim="800000"/>
            <a:headEnd/>
            <a:tailEnd/>
          </a:ln>
          <a:effectLst/>
        </p:spPr>
      </p:pic>
      <p:pic>
        <p:nvPicPr>
          <p:cNvPr id="75781" name="Picture 5"/>
          <p:cNvPicPr>
            <a:picLocks noChangeAspect="1" noChangeArrowheads="1"/>
          </p:cNvPicPr>
          <p:nvPr/>
        </p:nvPicPr>
        <p:blipFill>
          <a:blip r:embed="rId3"/>
          <a:srcRect/>
          <a:stretch>
            <a:fillRect/>
          </a:stretch>
        </p:blipFill>
        <p:spPr bwMode="auto">
          <a:xfrm>
            <a:off x="1676400" y="3962400"/>
            <a:ext cx="5105400" cy="2260600"/>
          </a:xfrm>
          <a:prstGeom prst="rect">
            <a:avLst/>
          </a:prstGeom>
          <a:noFill/>
          <a:ln w="9525">
            <a:noFill/>
            <a:miter lim="800000"/>
            <a:headEnd/>
            <a:tailEnd/>
          </a:ln>
          <a:effectLst/>
        </p:spPr>
      </p:pic>
      <p:sp>
        <p:nvSpPr>
          <p:cNvPr id="75782" name="Rectangle 6"/>
          <p:cNvSpPr>
            <a:spLocks noChangeArrowheads="1"/>
          </p:cNvSpPr>
          <p:nvPr/>
        </p:nvSpPr>
        <p:spPr bwMode="auto">
          <a:xfrm>
            <a:off x="0" y="6491288"/>
            <a:ext cx="5226050" cy="366712"/>
          </a:xfrm>
          <a:prstGeom prst="rect">
            <a:avLst/>
          </a:prstGeom>
          <a:noFill/>
          <a:ln w="9525">
            <a:noFill/>
            <a:miter lim="800000"/>
            <a:headEnd/>
            <a:tailEnd/>
          </a:ln>
          <a:effectLst/>
        </p:spPr>
        <p:txBody>
          <a:bodyPr wrap="none">
            <a:spAutoFit/>
          </a:bodyPr>
          <a:lstStyle/>
          <a:p>
            <a:r>
              <a:rPr lang="en-US" altLang="zh-TW"/>
              <a:t>http://www.tkn.tu-berlin.de/research/802.11e_ns2/</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ltLang="zh-TW" b="1"/>
              <a:t>Video Quality Evaluation</a:t>
            </a:r>
            <a:r>
              <a:rPr lang="en-US" altLang="zh-TW"/>
              <a:t> </a:t>
            </a:r>
            <a:r>
              <a:rPr lang="en-US" altLang="zh-TW" sz="2400"/>
              <a:t>(1)</a:t>
            </a:r>
          </a:p>
        </p:txBody>
      </p:sp>
      <p:sp>
        <p:nvSpPr>
          <p:cNvPr id="58371" name="Rectangle 3"/>
          <p:cNvSpPr>
            <a:spLocks noGrp="1" noChangeArrowheads="1"/>
          </p:cNvSpPr>
          <p:nvPr>
            <p:ph type="body" idx="1"/>
          </p:nvPr>
        </p:nvSpPr>
        <p:spPr>
          <a:xfrm>
            <a:off x="457200" y="1600200"/>
            <a:ext cx="8382000" cy="4525963"/>
          </a:xfrm>
        </p:spPr>
        <p:txBody>
          <a:bodyPr/>
          <a:lstStyle/>
          <a:p>
            <a:r>
              <a:rPr lang="en-US" altLang="zh-TW" sz="2800" b="1" i="1"/>
              <a:t>execute et program</a:t>
            </a:r>
            <a:r>
              <a:rPr lang="en-US" altLang="zh-TW" sz="2800"/>
              <a:t> </a:t>
            </a:r>
          </a:p>
          <a:p>
            <a:r>
              <a:rPr lang="en-US" altLang="zh-TW" sz="2400" b="1"/>
              <a:t>$et.exe sd_be rd_be st foreman_cif.cmp err_be.cmp 0</a:t>
            </a:r>
          </a:p>
        </p:txBody>
      </p:sp>
      <p:sp>
        <p:nvSpPr>
          <p:cNvPr id="58372" name="Text Box 4"/>
          <p:cNvSpPr txBox="1">
            <a:spLocks noChangeArrowheads="1"/>
          </p:cNvSpPr>
          <p:nvPr/>
        </p:nvSpPr>
        <p:spPr bwMode="auto">
          <a:xfrm>
            <a:off x="609600" y="3048000"/>
            <a:ext cx="41148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58373" name="Rectangle 5"/>
          <p:cNvSpPr>
            <a:spLocks noChangeArrowheads="1"/>
          </p:cNvSpPr>
          <p:nvPr/>
        </p:nvSpPr>
        <p:spPr bwMode="auto">
          <a:xfrm>
            <a:off x="990600" y="2819400"/>
            <a:ext cx="5334000" cy="1371600"/>
          </a:xfrm>
          <a:prstGeom prst="rect">
            <a:avLst/>
          </a:prstGeom>
          <a:solidFill>
            <a:schemeClr val="accent1"/>
          </a:solidFill>
          <a:ln w="9525">
            <a:solidFill>
              <a:schemeClr val="tx1"/>
            </a:solidFill>
            <a:miter lim="800000"/>
            <a:headEnd/>
            <a:tailEnd/>
          </a:ln>
          <a:effectLst/>
        </p:spPr>
        <p:txBody>
          <a:bodyPr wrap="none" anchor="ctr"/>
          <a:lstStyle/>
          <a:p>
            <a:r>
              <a:rPr lang="fr-FR" altLang="zh-TW"/>
              <a:t>p-&gt;nA:1022, p-&gt;nI:350, p-&gt;nP:222, p-&gt;nB:449 </a:t>
            </a:r>
            <a:endParaRPr lang="it-IT" altLang="zh-TW"/>
          </a:p>
          <a:p>
            <a:r>
              <a:rPr lang="it-IT" altLang="zh-TW"/>
              <a:t>p-&gt;lA:161, p-&gt;lI:109, p-&gt;lP:22, p-&gt;lB:30 </a:t>
            </a:r>
          </a:p>
          <a:p>
            <a:r>
              <a:rPr lang="it-IT" altLang="zh-TW"/>
              <a:t>f-&gt;nA:301, f-&gt;nI:34, f-&gt;nP:67, f-&gt;nB:199 </a:t>
            </a:r>
          </a:p>
          <a:p>
            <a:r>
              <a:rPr lang="it-IT" altLang="zh-TW"/>
              <a:t>f-&gt;lA:54, f-&gt;lI:20, f-&gt;lP:13, f-&gt;lB:21</a:t>
            </a:r>
            <a:endParaRPr lang="en-US" altLang="zh-TW"/>
          </a:p>
        </p:txBody>
      </p:sp>
      <p:sp>
        <p:nvSpPr>
          <p:cNvPr id="58374" name="Rectangle 6"/>
          <p:cNvSpPr>
            <a:spLocks noChangeArrowheads="1"/>
          </p:cNvSpPr>
          <p:nvPr/>
        </p:nvSpPr>
        <p:spPr bwMode="auto">
          <a:xfrm>
            <a:off x="533400" y="4495800"/>
            <a:ext cx="8001000" cy="2057400"/>
          </a:xfrm>
          <a:prstGeom prst="rect">
            <a:avLst/>
          </a:prstGeom>
          <a:solidFill>
            <a:schemeClr val="bg1"/>
          </a:solidFill>
          <a:ln w="9525">
            <a:solidFill>
              <a:schemeClr val="tx1"/>
            </a:solidFill>
            <a:miter lim="800000"/>
            <a:headEnd/>
            <a:tailEnd/>
          </a:ln>
          <a:effectLst/>
        </p:spPr>
        <p:txBody>
          <a:bodyPr wrap="none" anchor="ctr"/>
          <a:lstStyle/>
          <a:p>
            <a:r>
              <a:rPr lang="en-US" altLang="zh-TW" b="1" i="1"/>
              <a:t>Packet/Frame lost report</a:t>
            </a:r>
            <a:endParaRPr lang="en-US" altLang="zh-TW" b="1"/>
          </a:p>
          <a:p>
            <a:pPr>
              <a:buFontTx/>
              <a:buChar char="•"/>
            </a:pPr>
            <a:r>
              <a:rPr lang="en-US" altLang="zh-TW"/>
              <a:t>The first line indicates that the total number of packets sent (p-&gt;nA) is 1022.</a:t>
            </a:r>
          </a:p>
          <a:p>
            <a:r>
              <a:rPr lang="en-US" altLang="zh-TW"/>
              <a:t> It includes 350 I frame packets (p-&gt;nI); 222 P frame packets (p-&gt;nP); </a:t>
            </a:r>
          </a:p>
          <a:p>
            <a:r>
              <a:rPr lang="en-US" altLang="zh-TW"/>
              <a:t> and 449 B frame packets (p-&gt;nB).</a:t>
            </a:r>
          </a:p>
          <a:p>
            <a:pPr>
              <a:buFontTx/>
              <a:buChar char="•"/>
            </a:pPr>
            <a:r>
              <a:rPr lang="en-US" altLang="zh-TW"/>
              <a:t>The second line indicates that the total number of packets lost (p-&gt;lA) is 161.</a:t>
            </a:r>
          </a:p>
          <a:p>
            <a:r>
              <a:rPr lang="en-US" altLang="zh-TW"/>
              <a:t> It includes 109 I frame packets (p-&gt;lI); 22 P frame packets (p-&gt;lP);</a:t>
            </a:r>
          </a:p>
          <a:p>
            <a:r>
              <a:rPr lang="en-US" altLang="zh-TW"/>
              <a:t> and 30 B frame packets (p-&gt;lB).</a:t>
            </a:r>
          </a:p>
        </p:txBody>
      </p:sp>
      <p:sp>
        <p:nvSpPr>
          <p:cNvPr id="58375" name="Line 7"/>
          <p:cNvSpPr>
            <a:spLocks noChangeShapeType="1"/>
          </p:cNvSpPr>
          <p:nvPr/>
        </p:nvSpPr>
        <p:spPr bwMode="auto">
          <a:xfrm flipH="1">
            <a:off x="609600" y="3048000"/>
            <a:ext cx="457200" cy="228600"/>
          </a:xfrm>
          <a:prstGeom prst="line">
            <a:avLst/>
          </a:prstGeom>
          <a:noFill/>
          <a:ln w="9525">
            <a:solidFill>
              <a:schemeClr val="tx1"/>
            </a:solidFill>
            <a:round/>
            <a:headEnd/>
            <a:tailEnd/>
          </a:ln>
          <a:effectLst/>
        </p:spPr>
        <p:txBody>
          <a:bodyPr/>
          <a:lstStyle/>
          <a:p>
            <a:endParaRPr lang="en-US"/>
          </a:p>
        </p:txBody>
      </p:sp>
      <p:sp>
        <p:nvSpPr>
          <p:cNvPr id="58376" name="Line 8"/>
          <p:cNvSpPr>
            <a:spLocks noChangeShapeType="1"/>
          </p:cNvSpPr>
          <p:nvPr/>
        </p:nvSpPr>
        <p:spPr bwMode="auto">
          <a:xfrm>
            <a:off x="609600" y="3276600"/>
            <a:ext cx="457200" cy="152400"/>
          </a:xfrm>
          <a:prstGeom prst="line">
            <a:avLst/>
          </a:prstGeom>
          <a:noFill/>
          <a:ln w="9525">
            <a:solidFill>
              <a:schemeClr val="tx1"/>
            </a:solidFill>
            <a:round/>
            <a:headEnd/>
            <a:tailEnd/>
          </a:ln>
          <a:effectLst/>
        </p:spPr>
        <p:txBody>
          <a:bodyPr/>
          <a:lstStyle/>
          <a:p>
            <a:endParaRPr lang="en-US"/>
          </a:p>
        </p:txBody>
      </p:sp>
      <p:sp>
        <p:nvSpPr>
          <p:cNvPr id="58377" name="Line 9"/>
          <p:cNvSpPr>
            <a:spLocks noChangeShapeType="1"/>
          </p:cNvSpPr>
          <p:nvPr/>
        </p:nvSpPr>
        <p:spPr bwMode="auto">
          <a:xfrm>
            <a:off x="609600" y="3276600"/>
            <a:ext cx="0" cy="10668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ltLang="zh-TW" b="1"/>
              <a:t>Video Quality Evaluation</a:t>
            </a:r>
            <a:r>
              <a:rPr lang="en-US" altLang="zh-TW"/>
              <a:t> </a:t>
            </a:r>
            <a:r>
              <a:rPr lang="en-US" altLang="zh-TW" sz="2400"/>
              <a:t>(2)</a:t>
            </a:r>
          </a:p>
        </p:txBody>
      </p:sp>
      <p:sp>
        <p:nvSpPr>
          <p:cNvPr id="59395" name="Rectangle 3"/>
          <p:cNvSpPr>
            <a:spLocks noGrp="1" noChangeArrowheads="1"/>
          </p:cNvSpPr>
          <p:nvPr>
            <p:ph type="body" idx="1"/>
          </p:nvPr>
        </p:nvSpPr>
        <p:spPr>
          <a:xfrm>
            <a:off x="457200" y="1600200"/>
            <a:ext cx="8458200" cy="4525963"/>
          </a:xfrm>
        </p:spPr>
        <p:txBody>
          <a:bodyPr/>
          <a:lstStyle/>
          <a:p>
            <a:pPr>
              <a:lnSpc>
                <a:spcPct val="90000"/>
              </a:lnSpc>
            </a:pPr>
            <a:r>
              <a:rPr lang="en-US" altLang="zh-TW" sz="2800" b="1" i="1">
                <a:latin typeface="Times New Roman" pitchFamily="18" charset="0"/>
              </a:rPr>
              <a:t>Decode the video</a:t>
            </a:r>
            <a:r>
              <a:rPr lang="en-US" altLang="zh-TW" sz="2800">
                <a:latin typeface="Times New Roman" pitchFamily="18" charset="0"/>
              </a:rPr>
              <a:t> </a:t>
            </a:r>
          </a:p>
          <a:p>
            <a:pPr>
              <a:lnSpc>
                <a:spcPct val="90000"/>
              </a:lnSpc>
            </a:pPr>
            <a:r>
              <a:rPr lang="en-US" altLang="zh-TW" sz="2400">
                <a:latin typeface="Times New Roman" pitchFamily="18" charset="0"/>
              </a:rPr>
              <a:t>$mpeg4decoder.exe   err_be.cmp   err_be   176   144  &gt;   df_be</a:t>
            </a:r>
          </a:p>
          <a:p>
            <a:pPr>
              <a:lnSpc>
                <a:spcPct val="90000"/>
              </a:lnSpc>
            </a:pPr>
            <a:endParaRPr lang="en-US" altLang="zh-TW" sz="2400">
              <a:latin typeface="Times New Roman" pitchFamily="18" charset="0"/>
            </a:endParaRPr>
          </a:p>
          <a:p>
            <a:pPr>
              <a:lnSpc>
                <a:spcPct val="90000"/>
              </a:lnSpc>
            </a:pPr>
            <a:endParaRPr lang="en-US" altLang="zh-TW" sz="2400">
              <a:latin typeface="Times New Roman" pitchFamily="18" charset="0"/>
            </a:endParaRPr>
          </a:p>
          <a:p>
            <a:pPr>
              <a:lnSpc>
                <a:spcPct val="90000"/>
              </a:lnSpc>
            </a:pPr>
            <a:r>
              <a:rPr lang="en-US" altLang="zh-TW" sz="2800" b="1" i="1">
                <a:latin typeface="Times New Roman" pitchFamily="18" charset="0"/>
              </a:rPr>
              <a:t>Error concealment</a:t>
            </a:r>
            <a:r>
              <a:rPr lang="en-US" altLang="zh-TW" sz="2800">
                <a:latin typeface="Times New Roman" pitchFamily="18" charset="0"/>
              </a:rPr>
              <a:t> </a:t>
            </a:r>
          </a:p>
          <a:p>
            <a:pPr>
              <a:lnSpc>
                <a:spcPct val="90000"/>
              </a:lnSpc>
            </a:pPr>
            <a:r>
              <a:rPr lang="en-US" altLang="zh-TW" sz="2400">
                <a:latin typeface="Times New Roman" pitchFamily="18" charset="0"/>
              </a:rPr>
              <a:t>$myfixyuv.exe   df_be   qcif   400   err_be.yuv   myfix_be.yuv</a:t>
            </a:r>
          </a:p>
          <a:p>
            <a:pPr>
              <a:lnSpc>
                <a:spcPct val="90000"/>
              </a:lnSpc>
            </a:pPr>
            <a:endParaRPr lang="en-US" altLang="zh-TW" sz="2400">
              <a:latin typeface="Times New Roman" pitchFamily="18" charset="0"/>
            </a:endParaRPr>
          </a:p>
          <a:p>
            <a:pPr>
              <a:lnSpc>
                <a:spcPct val="90000"/>
              </a:lnSpc>
            </a:pPr>
            <a:r>
              <a:rPr lang="en-US" altLang="zh-TW" sz="2800" b="1" i="1">
                <a:latin typeface="Times New Roman" pitchFamily="18" charset="0"/>
              </a:rPr>
              <a:t>Calculate the average PSNR</a:t>
            </a:r>
            <a:r>
              <a:rPr lang="en-US" altLang="zh-TW">
                <a:latin typeface="Times New Roman" pitchFamily="18" charset="0"/>
              </a:rPr>
              <a:t> </a:t>
            </a:r>
          </a:p>
          <a:p>
            <a:pPr>
              <a:lnSpc>
                <a:spcPct val="90000"/>
              </a:lnSpc>
            </a:pPr>
            <a:r>
              <a:rPr lang="en-US" altLang="zh-TW" sz="2400">
                <a:latin typeface="Times New Roman" pitchFamily="18" charset="0"/>
              </a:rPr>
              <a:t>$avgpsnr.exe  176 144 420 foreman_qcif.yuv myfix_be.yuv</a:t>
            </a:r>
          </a:p>
          <a:p>
            <a:pPr>
              <a:lnSpc>
                <a:spcPct val="90000"/>
              </a:lnSpc>
            </a:pPr>
            <a:r>
              <a:rPr lang="en-US" altLang="zh-TW" sz="2400">
                <a:latin typeface="Times New Roman" pitchFamily="18" charset="0"/>
              </a:rPr>
              <a:t>avgerage psnr:24.363058</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746125" y="569913"/>
            <a:ext cx="5353050" cy="366712"/>
          </a:xfrm>
          <a:prstGeom prst="rect">
            <a:avLst/>
          </a:prstGeom>
          <a:noFill/>
          <a:ln w="9525">
            <a:noFill/>
            <a:miter lim="800000"/>
            <a:headEnd/>
            <a:tailEnd/>
          </a:ln>
          <a:effectLst/>
        </p:spPr>
        <p:txBody>
          <a:bodyPr wrap="none">
            <a:spAutoFit/>
          </a:bodyPr>
          <a:lstStyle/>
          <a:p>
            <a:r>
              <a:rPr lang="en-US" altLang="zh-TW"/>
              <a:t>Run the qos.tcl and compare the results from be.tcl</a:t>
            </a:r>
          </a:p>
        </p:txBody>
      </p:sp>
      <p:pic>
        <p:nvPicPr>
          <p:cNvPr id="60419" name="Picture 3" descr="psnr"/>
          <p:cNvPicPr>
            <a:picLocks noChangeAspect="1" noChangeArrowheads="1"/>
          </p:cNvPicPr>
          <p:nvPr/>
        </p:nvPicPr>
        <p:blipFill>
          <a:blip r:embed="rId2"/>
          <a:srcRect/>
          <a:stretch>
            <a:fillRect/>
          </a:stretch>
        </p:blipFill>
        <p:spPr bwMode="auto">
          <a:xfrm>
            <a:off x="457200" y="1295400"/>
            <a:ext cx="7924800" cy="4876800"/>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ltLang="zh-TW"/>
              <a:t>Conclusion</a:t>
            </a:r>
          </a:p>
        </p:txBody>
      </p:sp>
      <p:sp>
        <p:nvSpPr>
          <p:cNvPr id="61443" name="Rectangle 3"/>
          <p:cNvSpPr>
            <a:spLocks noGrp="1" noChangeArrowheads="1"/>
          </p:cNvSpPr>
          <p:nvPr>
            <p:ph type="body" idx="1"/>
          </p:nvPr>
        </p:nvSpPr>
        <p:spPr/>
        <p:txBody>
          <a:bodyPr/>
          <a:lstStyle/>
          <a:p>
            <a:r>
              <a:rPr lang="en-US" altLang="zh-TW" sz="2800">
                <a:latin typeface="Times New Roman" pitchFamily="18" charset="0"/>
              </a:rPr>
              <a:t>With the aid of this evaluation framework, researchers or practitioners have greater freedom to analyze their proposed network designs for video transmission without considering an appropriate tool-set.</a:t>
            </a:r>
          </a:p>
          <a:p>
            <a:endParaRPr lang="en-US" altLang="zh-TW" sz="2800">
              <a:latin typeface="Times New Roman" pitchFamily="18" charset="0"/>
            </a:endParaRPr>
          </a:p>
          <a:p>
            <a:pPr>
              <a:buFontTx/>
              <a:buNone/>
            </a:pPr>
            <a:endParaRPr lang="en-US" altLang="zh-TW" sz="2400">
              <a:latin typeface="Times New Roman" pitchFamily="18" charset="0"/>
            </a:endParaRPr>
          </a:p>
          <a:p>
            <a:endParaRPr lang="en-US" altLang="zh-TW" sz="2400">
              <a:latin typeface="Times New Roman" pitchFamily="18"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490" name="Group 2"/>
          <p:cNvGraphicFramePr>
            <a:graphicFrameLocks noGrp="1"/>
          </p:cNvGraphicFramePr>
          <p:nvPr/>
        </p:nvGraphicFramePr>
        <p:xfrm>
          <a:off x="228600" y="0"/>
          <a:ext cx="8686800" cy="6705600"/>
        </p:xfrm>
        <a:graphic>
          <a:graphicData uri="http://schemas.openxmlformats.org/drawingml/2006/table">
            <a:tbl>
              <a:tblPr/>
              <a:tblGrid>
                <a:gridCol w="1795463"/>
                <a:gridCol w="6891337"/>
              </a:tblGrid>
              <a:tr h="31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1"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Country / Company</a:t>
                      </a:r>
                      <a:endParaRPr kumimoji="1" lang="en-US" altLang="zh-TW" sz="1400" b="1"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1"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Research Group &amp; Research Interests</a:t>
                      </a:r>
                      <a:endParaRPr kumimoji="1" lang="en-US" altLang="zh-TW" sz="1400" b="1"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8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America </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AutoNum type="arabicPeriod"/>
                        <a:tabLst>
                          <a:tab pos="228600" algn="l"/>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Stanford CS grad student</a:t>
                      </a:r>
                    </a:p>
                    <a:p>
                      <a:pPr marL="0" marR="0" lvl="0" indent="0" algn="l" defTabSz="914400" rtl="0" eaLnBrk="0" fontAlgn="base" latinLnBrk="0" hangingPunct="0">
                        <a:lnSpc>
                          <a:spcPct val="100000"/>
                        </a:lnSpc>
                        <a:spcBef>
                          <a:spcPct val="0"/>
                        </a:spcBef>
                        <a:spcAft>
                          <a:spcPct val="0"/>
                        </a:spcAft>
                        <a:buClrTx/>
                        <a:buSzTx/>
                        <a:buFontTx/>
                        <a:buAutoNum type="arabicPeriod"/>
                        <a:tabLst>
                          <a:tab pos="228600" algn="l"/>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PhD candidate at Univ. of Houston</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Australia</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AutoNum type="arabicPeriod"/>
                        <a:tabLst>
                          <a:tab pos="228600" algn="l"/>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Lecture at La Trobe University</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Canada</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Carleton University: MPEG4 transmission evaluation over Resilient Packet Ring Networks</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5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China</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Egypt</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search assistant at Computer division Faculty of Engineering, Suez Canal University</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France</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Doctorant student at Paris 13 university</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Germany</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TKN</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Iceland</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master student at University of Iceland: Modelling the Icelandic Health Network</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47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India</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AutoNum type="arabicPeriod"/>
                        <a:tabLst>
                          <a:tab pos="228600" algn="l"/>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Asst.Prof. at Engg. College:Wireless MANET and multimedia transmission</a:t>
                      </a:r>
                    </a:p>
                    <a:p>
                      <a:pPr marL="0" marR="0" lvl="0" indent="0" algn="l" defTabSz="914400" rtl="0" eaLnBrk="0" fontAlgn="base" latinLnBrk="0" hangingPunct="0">
                        <a:lnSpc>
                          <a:spcPct val="100000"/>
                        </a:lnSpc>
                        <a:spcBef>
                          <a:spcPct val="0"/>
                        </a:spcBef>
                        <a:spcAft>
                          <a:spcPct val="0"/>
                        </a:spcAft>
                        <a:buClrTx/>
                        <a:buSzTx/>
                        <a:buFontTx/>
                        <a:buAutoNum type="arabicPeriod"/>
                        <a:tabLst>
                          <a:tab pos="228600" algn="l"/>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PG student: Accelerating peer to peer video streaming on Multipoint to point communication</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Indonesia</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a:t>
                      </a:r>
                      <a:r>
                        <a:rPr kumimoji="1" lang="en-US" altLang="zh-TW" sz="14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collage students at STTTelkom Bandung: video streaming over umts network</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8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Israel</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Ph.D : sumulation of the behaviour of the traffic manager in the MPLS-diffserv environment.</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Japan</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PhD student: real-time P2P video streaming</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Korea</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1. student at Kunsan National University: streaming video over the Internet</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Lebanon</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using Evalvid to investigate the performance of 802.11 and 802.11e</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Mexico</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IATM</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Norway</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rgbClr val="000000"/>
                          </a:solidFill>
                          <a:effectLst/>
                          <a:latin typeface="Times New Roman" pitchFamily="18" charset="0"/>
                          <a:ea typeface="新細明體" pitchFamily="18" charset="-120"/>
                          <a:cs typeface="Times New Roman" pitchFamily="18" charset="0"/>
                        </a:rPr>
                        <a:t>1. PhD student at NTNU:</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8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Singapore</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AutoNum type="arabicPeriod"/>
                        <a:tabLst>
                          <a:tab pos="228600" algn="l"/>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PhD student at National University of Singapore</a:t>
                      </a:r>
                    </a:p>
                    <a:p>
                      <a:pPr marL="0" marR="0" lvl="0" indent="0" algn="l" defTabSz="914400" rtl="0" eaLnBrk="0" fontAlgn="base" latinLnBrk="0" hangingPunct="0">
                        <a:lnSpc>
                          <a:spcPct val="100000"/>
                        </a:lnSpc>
                        <a:spcBef>
                          <a:spcPct val="0"/>
                        </a:spcBef>
                        <a:spcAft>
                          <a:spcPct val="0"/>
                        </a:spcAft>
                        <a:buClrTx/>
                        <a:buSzTx/>
                        <a:buFontTx/>
                        <a:buAutoNum type="arabicPeriod"/>
                        <a:tabLst>
                          <a:tab pos="228600" algn="l"/>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student at Nanyang Technological University: video transmission over MANETs</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514" name="Group 2"/>
          <p:cNvGraphicFramePr>
            <a:graphicFrameLocks noGrp="1"/>
          </p:cNvGraphicFramePr>
          <p:nvPr/>
        </p:nvGraphicFramePr>
        <p:xfrm>
          <a:off x="304800" y="533400"/>
          <a:ext cx="8382000" cy="5194300"/>
        </p:xfrm>
        <a:graphic>
          <a:graphicData uri="http://schemas.openxmlformats.org/drawingml/2006/table">
            <a:tbl>
              <a:tblPr/>
              <a:tblGrid>
                <a:gridCol w="2057400"/>
                <a:gridCol w="6324600"/>
              </a:tblGrid>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1" i="0" u="none" strike="noStrike" cap="none" normalizeH="0" baseline="0" smtClean="0">
                          <a:ln>
                            <a:noFill/>
                          </a:ln>
                          <a:solidFill>
                            <a:schemeClr val="tx1"/>
                          </a:solidFill>
                          <a:effectLst/>
                          <a:latin typeface="Times New Roman" pitchFamily="18" charset="0"/>
                          <a:ea typeface="新細明體" pitchFamily="18" charset="-120"/>
                        </a:rPr>
                        <a:t>Country / Company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1" lang="en-US" altLang="zh-TW" sz="1400" b="1" i="0" u="none" strike="noStrike" cap="none" normalizeH="0" baseline="0" smtClean="0">
                          <a:ln>
                            <a:noFill/>
                          </a:ln>
                          <a:solidFill>
                            <a:schemeClr val="tx1"/>
                          </a:solidFill>
                          <a:effectLst/>
                          <a:latin typeface="Times New Roman" pitchFamily="18" charset="0"/>
                          <a:ea typeface="新細明體" pitchFamily="18" charset="-120"/>
                        </a:rPr>
                        <a:t>Research Group &amp; Research Interests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86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Sweden</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PhD student at KTH: cross-layer issues in wireless multimedia</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Switzerland</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PhD student at EPFL</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81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Taiwan</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Master students at National Yulin of University of Science &amp; Technology</a:t>
                      </a:r>
                    </a:p>
                    <a:p>
                      <a:pPr marL="0" marR="0" lvl="0" indent="0" algn="l" defTabSz="914400" rtl="0" eaLnBrk="0" fontAlgn="base" latinLnBrk="0" hangingPunct="0">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 Master student at National Taiwan University</a:t>
                      </a:r>
                    </a:p>
                    <a:p>
                      <a:pPr marL="0" marR="0" lvl="0" indent="0" algn="l" defTabSz="914400" rtl="0" eaLnBrk="0" fontAlgn="base" latinLnBrk="0" hangingPunct="0">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 Master student at National Chung Hsing University</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49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Tunisia</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researcher in the tunisian supcom university: I have optimized QoS on ad hoc network and implement it in ns-2 and i want to experiment it with MPEG video and other multimedia applications</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50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U.K.</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 PhD student at University of London</a:t>
                      </a:r>
                    </a:p>
                    <a:p>
                      <a:pPr marL="0" marR="0" lvl="0" indent="0" algn="l" defTabSz="914400" rtl="0" eaLnBrk="0" fontAlgn="base" latinLnBrk="0" hangingPunct="0">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 master student: in the area of QoS</a:t>
                      </a:r>
                    </a:p>
                    <a:p>
                      <a:pPr marL="0" marR="0" lvl="0" indent="0" algn="l" defTabSz="914400" rtl="0" eaLnBrk="0" fontAlgn="base" latinLnBrk="0" hangingPunct="0">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 postgraduate student from University of Hertfordshire: video evaluation over Mobile Ad hoc Network</a:t>
                      </a:r>
                    </a:p>
                    <a:p>
                      <a:pPr marL="0" marR="0" lvl="0" indent="0" algn="l" defTabSz="914400" rtl="0" eaLnBrk="0" fontAlgn="base" latinLnBrk="0" hangingPunct="0">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 B(Eng) Computer Systems student at Brunel University: video in ad hoc network</a:t>
                      </a:r>
                    </a:p>
                    <a:p>
                      <a:pPr marL="0" marR="0" lvl="0" indent="0" algn="l" defTabSz="914400" rtl="0" eaLnBrk="0" fontAlgn="base" latinLnBrk="0" hangingPunct="0">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 Research student at Sheffield Hallam University</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9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Company</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AutoNum type="arabicPeriod"/>
                        <a:tabLst>
                          <a:tab pos="228600" algn="l"/>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Ericsson: test the wireless channel and the channels error-probability that at what extent it affects a video transmission.</a:t>
                      </a:r>
                    </a:p>
                    <a:p>
                      <a:pPr marL="0" marR="0" lvl="0" indent="0" algn="l" defTabSz="914400" rtl="0" eaLnBrk="0" fontAlgn="base" latinLnBrk="0" hangingPunct="0">
                        <a:lnSpc>
                          <a:spcPct val="100000"/>
                        </a:lnSpc>
                        <a:spcBef>
                          <a:spcPct val="0"/>
                        </a:spcBef>
                        <a:spcAft>
                          <a:spcPct val="0"/>
                        </a:spcAft>
                        <a:buClrTx/>
                        <a:buSzTx/>
                        <a:buFontTx/>
                        <a:buAutoNum type="arabicPeriod"/>
                        <a:tabLst>
                          <a:tab pos="228600" algn="l"/>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Motorola:</a:t>
                      </a:r>
                    </a:p>
                    <a:p>
                      <a:pPr marL="0" marR="0" lvl="0" indent="0" algn="l" defTabSz="914400" rtl="0" eaLnBrk="0" fontAlgn="base" latinLnBrk="0" hangingPunct="0">
                        <a:lnSpc>
                          <a:spcPct val="100000"/>
                        </a:lnSpc>
                        <a:spcBef>
                          <a:spcPct val="0"/>
                        </a:spcBef>
                        <a:spcAft>
                          <a:spcPct val="0"/>
                        </a:spcAft>
                        <a:buClrTx/>
                        <a:buSzTx/>
                        <a:buFontTx/>
                        <a:buAutoNum type="arabicPeriod"/>
                        <a:tabLst>
                          <a:tab pos="228600" algn="l"/>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Nokia: video transmission project (in China)</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Unknown </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No information left in the email</a:t>
                      </a:r>
                      <a:endParaRPr kumimoji="1" lang="en-US" altLang="zh-TW" sz="1400" b="0" i="0" u="none" strike="noStrike" cap="none" normalizeH="0" baseline="0" smtClean="0">
                        <a:ln>
                          <a:noFill/>
                        </a:ln>
                        <a:solidFill>
                          <a:schemeClr val="tx1"/>
                        </a:solidFill>
                        <a:effectLst/>
                        <a:latin typeface="Times New Roman" pitchFamily="18"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0" name="Rectangle 4"/>
          <p:cNvSpPr>
            <a:spLocks noGrp="1" noChangeArrowheads="1"/>
          </p:cNvSpPr>
          <p:nvPr>
            <p:ph type="ctrTitle"/>
          </p:nvPr>
        </p:nvSpPr>
        <p:spPr/>
        <p:txBody>
          <a:bodyPr/>
          <a:lstStyle/>
          <a:p>
            <a:r>
              <a:rPr lang="en-US" altLang="zh-TW"/>
              <a:t>Audio Simulation</a:t>
            </a:r>
          </a:p>
        </p:txBody>
      </p:sp>
      <p:sp>
        <p:nvSpPr>
          <p:cNvPr id="65541" name="Rectangle 5"/>
          <p:cNvSpPr>
            <a:spLocks noGrp="1" noChangeArrowheads="1"/>
          </p:cNvSpPr>
          <p:nvPr>
            <p:ph type="subTitle" idx="1"/>
          </p:nvPr>
        </p:nvSpPr>
        <p:spPr/>
        <p:txBody>
          <a:bodyPr/>
          <a:lstStyle/>
          <a:p>
            <a:pPr>
              <a:lnSpc>
                <a:spcPct val="90000"/>
              </a:lnSpc>
            </a:pPr>
            <a:r>
              <a:rPr lang="en-US" altLang="zh-TW" sz="1400"/>
              <a:t>Reference: </a:t>
            </a:r>
            <a:r>
              <a:rPr lang="en-US" altLang="zh-TW" sz="1400">
                <a:hlinkClick r:id="rId2"/>
              </a:rPr>
              <a:t>http://www.tkn.tu-berlin.de/research/voiptrace/qofis_v2.pdf</a:t>
            </a:r>
            <a:endParaRPr lang="en-US" altLang="zh-TW" sz="1400"/>
          </a:p>
          <a:p>
            <a:pPr>
              <a:lnSpc>
                <a:spcPct val="90000"/>
              </a:lnSpc>
            </a:pPr>
            <a:r>
              <a:rPr lang="en-US" altLang="zh-TW" sz="1400"/>
              <a:t>Source code: </a:t>
            </a:r>
            <a:r>
              <a:rPr lang="en-US" altLang="zh-TW" sz="1400">
                <a:hlinkClick r:id="rId3"/>
              </a:rPr>
              <a:t>http://www.tkn.tu-berlin.de/research/voiptrace/qofis_v2.tar.bz2</a:t>
            </a:r>
            <a:endParaRPr lang="en-US" altLang="zh-TW" sz="140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8" name="Picture 4"/>
          <p:cNvPicPr>
            <a:picLocks noChangeAspect="1" noChangeArrowheads="1"/>
          </p:cNvPicPr>
          <p:nvPr/>
        </p:nvPicPr>
        <p:blipFill>
          <a:blip r:embed="rId2"/>
          <a:srcRect/>
          <a:stretch>
            <a:fillRect/>
          </a:stretch>
        </p:blipFill>
        <p:spPr bwMode="auto">
          <a:xfrm>
            <a:off x="914400" y="533400"/>
            <a:ext cx="7391400" cy="2819400"/>
          </a:xfrm>
          <a:prstGeom prst="rect">
            <a:avLst/>
          </a:prstGeom>
          <a:noFill/>
          <a:ln w="9525">
            <a:noFill/>
            <a:miter lim="800000"/>
            <a:headEnd/>
            <a:tailEnd/>
          </a:ln>
          <a:effectLst/>
        </p:spPr>
      </p:pic>
      <p:pic>
        <p:nvPicPr>
          <p:cNvPr id="67589" name="Picture 5"/>
          <p:cNvPicPr>
            <a:picLocks noChangeAspect="1" noChangeArrowheads="1"/>
          </p:cNvPicPr>
          <p:nvPr/>
        </p:nvPicPr>
        <p:blipFill>
          <a:blip r:embed="rId3"/>
          <a:srcRect/>
          <a:stretch>
            <a:fillRect/>
          </a:stretch>
        </p:blipFill>
        <p:spPr bwMode="auto">
          <a:xfrm>
            <a:off x="990600" y="4267200"/>
            <a:ext cx="7162800" cy="2057400"/>
          </a:xfrm>
          <a:prstGeom prst="rect">
            <a:avLst/>
          </a:prstGeom>
          <a:noFill/>
          <a:ln w="9525">
            <a:noFill/>
            <a:miter lim="800000"/>
            <a:headEnd/>
            <a:tailEnd/>
          </a:ln>
          <a:effec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Rectangle 4"/>
          <p:cNvSpPr>
            <a:spLocks noChangeArrowheads="1"/>
          </p:cNvSpPr>
          <p:nvPr/>
        </p:nvSpPr>
        <p:spPr bwMode="auto">
          <a:xfrm>
            <a:off x="0" y="0"/>
            <a:ext cx="9144000" cy="6473825"/>
          </a:xfrm>
          <a:prstGeom prst="rect">
            <a:avLst/>
          </a:prstGeom>
          <a:noFill/>
          <a:ln w="9525">
            <a:noFill/>
            <a:miter lim="800000"/>
            <a:headEnd/>
            <a:tailEnd/>
          </a:ln>
          <a:effectLst/>
        </p:spPr>
        <p:txBody>
          <a:bodyPr>
            <a:spAutoFit/>
          </a:bodyPr>
          <a:lstStyle/>
          <a:p>
            <a:r>
              <a:rPr lang="en-US" altLang="zh-TW" sz="1400"/>
              <a:t>proc getopt {argc argv} {</a:t>
            </a:r>
          </a:p>
          <a:p>
            <a:r>
              <a:rPr lang="en-US" altLang="zh-TW" sz="1400"/>
              <a:t>	global opt</a:t>
            </a:r>
          </a:p>
          <a:p>
            <a:r>
              <a:rPr lang="en-US" altLang="zh-TW" sz="1400"/>
              <a:t>        lappend optlist nn</a:t>
            </a:r>
          </a:p>
          <a:p>
            <a:r>
              <a:rPr lang="en-US" altLang="zh-TW" sz="1400"/>
              <a:t>        for {set i 0} {$i &lt; $argc} {incr i} {</a:t>
            </a:r>
          </a:p>
          <a:p>
            <a:r>
              <a:rPr lang="en-US" altLang="zh-TW" sz="1400"/>
              <a:t>		set opt($i) [lindex $argv $i]</a:t>
            </a:r>
          </a:p>
          <a:p>
            <a:r>
              <a:rPr lang="en-US" altLang="zh-TW" sz="1400"/>
              <a:t>	}</a:t>
            </a:r>
          </a:p>
          <a:p>
            <a:r>
              <a:rPr lang="en-US" altLang="zh-TW" sz="1400"/>
              <a:t>}</a:t>
            </a:r>
          </a:p>
          <a:p>
            <a:endParaRPr lang="en-US" altLang="zh-TW" sz="1400"/>
          </a:p>
          <a:p>
            <a:r>
              <a:rPr lang="en-US" altLang="zh-TW" sz="1400"/>
              <a:t>getopt $argc $argv</a:t>
            </a:r>
          </a:p>
          <a:p>
            <a:r>
              <a:rPr lang="en-US" altLang="zh-TW" sz="1400"/>
              <a:t>set ns [new Simulator]</a:t>
            </a:r>
          </a:p>
          <a:p>
            <a:endParaRPr lang="en-US" altLang="zh-TW" sz="1400"/>
          </a:p>
          <a:p>
            <a:r>
              <a:rPr lang="en-US" altLang="zh-TW" sz="1400"/>
              <a:t>set num_wired_nodes  3</a:t>
            </a:r>
          </a:p>
          <a:p>
            <a:r>
              <a:rPr lang="en-US" altLang="zh-TW" sz="1400"/>
              <a:t>set num_mobile_nodes 2</a:t>
            </a:r>
          </a:p>
          <a:p>
            <a:r>
              <a:rPr lang="en-US" altLang="zh-TW" sz="1400"/>
              <a:t>set num_bs_nodes     1 ;# number of base stations</a:t>
            </a:r>
          </a:p>
          <a:p>
            <a:r>
              <a:rPr lang="en-US" altLang="zh-TW" sz="1400"/>
              <a:t>set num_nodes [expr $num_wired_nodes + $num_mobile_nodes + $num_bs_nodes]</a:t>
            </a:r>
          </a:p>
          <a:p>
            <a:r>
              <a:rPr lang="en-US" altLang="zh-TW" sz="1400"/>
              <a:t>set bs_id $num_wired_nodes</a:t>
            </a:r>
          </a:p>
          <a:p>
            <a:endParaRPr lang="en-US" altLang="zh-TW" sz="1400"/>
          </a:p>
          <a:p>
            <a:r>
              <a:rPr lang="en-US" altLang="zh-TW" sz="1400"/>
              <a:t>set opt(chan)          Channel/WirelessChannel    ;# channel type</a:t>
            </a:r>
          </a:p>
          <a:p>
            <a:r>
              <a:rPr lang="en-US" altLang="zh-TW" sz="1400"/>
              <a:t>set opt(prop)          Propagation/TwoRayGround   ;# radio-propagation model</a:t>
            </a:r>
          </a:p>
          <a:p>
            <a:r>
              <a:rPr lang="en-US" altLang="zh-TW" sz="1400"/>
              <a:t>set opt(netif)          Phy/WirelessPhy            ;# network interface type</a:t>
            </a:r>
          </a:p>
          <a:p>
            <a:r>
              <a:rPr lang="en-US" altLang="zh-TW" sz="1400"/>
              <a:t>set opt(mac)          Mac/802_11                ;# MAC type</a:t>
            </a:r>
          </a:p>
          <a:p>
            <a:r>
              <a:rPr lang="en-US" altLang="zh-TW" sz="1400"/>
              <a:t>set opt(ifq)            Queue/DropTail/PriQueue           ;# interface queue type</a:t>
            </a:r>
          </a:p>
          <a:p>
            <a:r>
              <a:rPr lang="en-US" altLang="zh-TW" sz="1400"/>
              <a:t>set opt(ifqlen)         50</a:t>
            </a:r>
          </a:p>
          <a:p>
            <a:r>
              <a:rPr lang="en-US" altLang="zh-TW" sz="1400"/>
              <a:t>set opt(ll)               LL                         ;# link layer type</a:t>
            </a:r>
          </a:p>
          <a:p>
            <a:r>
              <a:rPr lang="en-US" altLang="zh-TW" sz="1400"/>
              <a:t>set opt(ant)            Antenna/OmniAntenna        ;# antenna model</a:t>
            </a:r>
          </a:p>
          <a:p>
            <a:r>
              <a:rPr lang="en-US" altLang="zh-TW" sz="1400"/>
              <a:t>set opt(ifqlen)         50                        ;# max packet in ifq</a:t>
            </a:r>
          </a:p>
          <a:p>
            <a:r>
              <a:rPr lang="en-US" altLang="zh-TW" sz="1400"/>
              <a:t>set opt(adhocRouting)   DSDV                       ;# routing protocol</a:t>
            </a:r>
          </a:p>
          <a:p>
            <a:endParaRPr lang="en-US" altLang="zh-TW" sz="1400"/>
          </a:p>
          <a:p>
            <a:r>
              <a:rPr lang="en-US" altLang="zh-TW" sz="1400"/>
              <a:t>set opt(x)		670	;# X dimension of the topography</a:t>
            </a:r>
          </a:p>
          <a:p>
            <a:r>
              <a:rPr lang="en-US" altLang="zh-TW" sz="1400"/>
              <a:t>set opt(y)		670		;# Y dimension of the topography</a:t>
            </a:r>
          </a:p>
        </p:txBody>
      </p:sp>
      <p:sp>
        <p:nvSpPr>
          <p:cNvPr id="68613" name="Oval 5"/>
          <p:cNvSpPr>
            <a:spLocks noChangeArrowheads="1"/>
          </p:cNvSpPr>
          <p:nvPr/>
        </p:nvSpPr>
        <p:spPr bwMode="auto">
          <a:xfrm>
            <a:off x="5791200" y="1219200"/>
            <a:ext cx="304800" cy="3048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68614" name="Oval 6"/>
          <p:cNvSpPr>
            <a:spLocks noChangeArrowheads="1"/>
          </p:cNvSpPr>
          <p:nvPr/>
        </p:nvSpPr>
        <p:spPr bwMode="auto">
          <a:xfrm>
            <a:off x="4953000" y="9906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68615" name="Oval 7"/>
          <p:cNvSpPr>
            <a:spLocks noChangeArrowheads="1"/>
          </p:cNvSpPr>
          <p:nvPr/>
        </p:nvSpPr>
        <p:spPr bwMode="auto">
          <a:xfrm>
            <a:off x="4953000" y="1752600"/>
            <a:ext cx="304800" cy="3048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68616" name="Oval 8"/>
          <p:cNvSpPr>
            <a:spLocks noChangeArrowheads="1"/>
          </p:cNvSpPr>
          <p:nvPr/>
        </p:nvSpPr>
        <p:spPr bwMode="auto">
          <a:xfrm>
            <a:off x="6553200" y="1219200"/>
            <a:ext cx="304800" cy="3048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68617" name="Oval 9"/>
          <p:cNvSpPr>
            <a:spLocks noChangeArrowheads="1"/>
          </p:cNvSpPr>
          <p:nvPr/>
        </p:nvSpPr>
        <p:spPr bwMode="auto">
          <a:xfrm>
            <a:off x="7696200" y="990600"/>
            <a:ext cx="304800" cy="304800"/>
          </a:xfrm>
          <a:prstGeom prst="ellipse">
            <a:avLst/>
          </a:prstGeom>
          <a:solidFill>
            <a:srgbClr val="FF3300"/>
          </a:solidFill>
          <a:ln w="9525">
            <a:solidFill>
              <a:schemeClr val="tx1"/>
            </a:solidFill>
            <a:round/>
            <a:headEnd/>
            <a:tailEnd/>
          </a:ln>
          <a:effectLst/>
        </p:spPr>
        <p:txBody>
          <a:bodyPr wrap="none" anchor="ctr"/>
          <a:lstStyle/>
          <a:p>
            <a:endParaRPr lang="en-US"/>
          </a:p>
        </p:txBody>
      </p:sp>
      <p:sp>
        <p:nvSpPr>
          <p:cNvPr id="68618" name="Oval 10"/>
          <p:cNvSpPr>
            <a:spLocks noChangeArrowheads="1"/>
          </p:cNvSpPr>
          <p:nvPr/>
        </p:nvSpPr>
        <p:spPr bwMode="auto">
          <a:xfrm>
            <a:off x="7620000" y="1828800"/>
            <a:ext cx="304800" cy="3048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68619" name="Line 11"/>
          <p:cNvSpPr>
            <a:spLocks noChangeShapeType="1"/>
          </p:cNvSpPr>
          <p:nvPr/>
        </p:nvSpPr>
        <p:spPr bwMode="auto">
          <a:xfrm>
            <a:off x="5181600" y="1143000"/>
            <a:ext cx="685800" cy="228600"/>
          </a:xfrm>
          <a:prstGeom prst="line">
            <a:avLst/>
          </a:prstGeom>
          <a:noFill/>
          <a:ln w="9525">
            <a:solidFill>
              <a:schemeClr val="tx1"/>
            </a:solidFill>
            <a:round/>
            <a:headEnd/>
            <a:tailEnd/>
          </a:ln>
          <a:effectLst/>
        </p:spPr>
        <p:txBody>
          <a:bodyPr/>
          <a:lstStyle/>
          <a:p>
            <a:endParaRPr lang="en-US"/>
          </a:p>
        </p:txBody>
      </p:sp>
      <p:sp>
        <p:nvSpPr>
          <p:cNvPr id="68621" name="Line 13"/>
          <p:cNvSpPr>
            <a:spLocks noChangeShapeType="1"/>
          </p:cNvSpPr>
          <p:nvPr/>
        </p:nvSpPr>
        <p:spPr bwMode="auto">
          <a:xfrm flipV="1">
            <a:off x="5181600" y="1371600"/>
            <a:ext cx="609600" cy="457200"/>
          </a:xfrm>
          <a:prstGeom prst="line">
            <a:avLst/>
          </a:prstGeom>
          <a:noFill/>
          <a:ln w="9525">
            <a:solidFill>
              <a:schemeClr val="tx1"/>
            </a:solidFill>
            <a:round/>
            <a:headEnd/>
            <a:tailEnd/>
          </a:ln>
          <a:effectLst/>
        </p:spPr>
        <p:txBody>
          <a:bodyPr/>
          <a:lstStyle/>
          <a:p>
            <a:endParaRPr lang="en-US"/>
          </a:p>
        </p:txBody>
      </p:sp>
      <p:sp>
        <p:nvSpPr>
          <p:cNvPr id="68622" name="Line 14"/>
          <p:cNvSpPr>
            <a:spLocks noChangeShapeType="1"/>
          </p:cNvSpPr>
          <p:nvPr/>
        </p:nvSpPr>
        <p:spPr bwMode="auto">
          <a:xfrm>
            <a:off x="6096000" y="1371600"/>
            <a:ext cx="457200" cy="0"/>
          </a:xfrm>
          <a:prstGeom prst="line">
            <a:avLst/>
          </a:prstGeom>
          <a:noFill/>
          <a:ln w="9525">
            <a:solidFill>
              <a:schemeClr val="tx1"/>
            </a:solidFill>
            <a:round/>
            <a:headEnd/>
            <a:tailEnd/>
          </a:ln>
          <a:effectLst/>
        </p:spPr>
        <p:txBody>
          <a:bodyPr/>
          <a:lstStyle/>
          <a:p>
            <a:endParaRPr lang="en-US"/>
          </a:p>
        </p:txBody>
      </p:sp>
      <p:sp>
        <p:nvSpPr>
          <p:cNvPr id="68623" name="Text Box 15"/>
          <p:cNvSpPr txBox="1">
            <a:spLocks noChangeArrowheads="1"/>
          </p:cNvSpPr>
          <p:nvPr/>
        </p:nvSpPr>
        <p:spPr bwMode="auto">
          <a:xfrm>
            <a:off x="6461125" y="874713"/>
            <a:ext cx="488950" cy="366712"/>
          </a:xfrm>
          <a:prstGeom prst="rect">
            <a:avLst/>
          </a:prstGeom>
          <a:noFill/>
          <a:ln w="9525">
            <a:noFill/>
            <a:miter lim="800000"/>
            <a:headEnd/>
            <a:tailEnd/>
          </a:ln>
          <a:effectLst/>
        </p:spPr>
        <p:txBody>
          <a:bodyPr wrap="none">
            <a:spAutoFit/>
          </a:bodyPr>
          <a:lstStyle/>
          <a:p>
            <a:r>
              <a:rPr lang="en-US" altLang="zh-TW"/>
              <a:t>BS</a:t>
            </a:r>
          </a:p>
        </p:txBody>
      </p:sp>
      <p:sp>
        <p:nvSpPr>
          <p:cNvPr id="68625" name="Text Box 17"/>
          <p:cNvSpPr txBox="1">
            <a:spLocks noChangeArrowheads="1"/>
          </p:cNvSpPr>
          <p:nvPr/>
        </p:nvSpPr>
        <p:spPr bwMode="auto">
          <a:xfrm>
            <a:off x="4708525" y="569913"/>
            <a:ext cx="882650" cy="366712"/>
          </a:xfrm>
          <a:prstGeom prst="rect">
            <a:avLst/>
          </a:prstGeom>
          <a:noFill/>
          <a:ln w="9525">
            <a:noFill/>
            <a:miter lim="800000"/>
            <a:headEnd/>
            <a:tailEnd/>
          </a:ln>
          <a:effectLst/>
        </p:spPr>
        <p:txBody>
          <a:bodyPr wrap="none">
            <a:spAutoFit/>
          </a:bodyPr>
          <a:lstStyle/>
          <a:p>
            <a:r>
              <a:rPr lang="en-US" altLang="zh-TW"/>
              <a:t>sender</a:t>
            </a:r>
          </a:p>
        </p:txBody>
      </p:sp>
      <p:sp>
        <p:nvSpPr>
          <p:cNvPr id="68626" name="Text Box 18"/>
          <p:cNvSpPr txBox="1">
            <a:spLocks noChangeArrowheads="1"/>
          </p:cNvSpPr>
          <p:nvPr/>
        </p:nvSpPr>
        <p:spPr bwMode="auto">
          <a:xfrm>
            <a:off x="7604125" y="569913"/>
            <a:ext cx="996950" cy="366712"/>
          </a:xfrm>
          <a:prstGeom prst="rect">
            <a:avLst/>
          </a:prstGeom>
          <a:noFill/>
          <a:ln w="9525">
            <a:noFill/>
            <a:miter lim="800000"/>
            <a:headEnd/>
            <a:tailEnd/>
          </a:ln>
          <a:effectLst/>
        </p:spPr>
        <p:txBody>
          <a:bodyPr wrap="none">
            <a:spAutoFit/>
          </a:bodyPr>
          <a:lstStyle/>
          <a:p>
            <a:r>
              <a:rPr lang="en-US" altLang="zh-TW"/>
              <a:t>receiver</a:t>
            </a:r>
          </a:p>
        </p:txBody>
      </p:sp>
      <p:sp>
        <p:nvSpPr>
          <p:cNvPr id="68627" name="Text Box 19"/>
          <p:cNvSpPr txBox="1">
            <a:spLocks noChangeArrowheads="1"/>
          </p:cNvSpPr>
          <p:nvPr/>
        </p:nvSpPr>
        <p:spPr bwMode="auto">
          <a:xfrm>
            <a:off x="7105650" y="0"/>
            <a:ext cx="2047875" cy="376238"/>
          </a:xfrm>
          <a:prstGeom prst="rect">
            <a:avLst/>
          </a:prstGeom>
          <a:noFill/>
          <a:ln w="9525">
            <a:solidFill>
              <a:srgbClr val="000000"/>
            </a:solidFill>
            <a:miter lim="800000"/>
            <a:headEnd/>
            <a:tailEnd/>
          </a:ln>
          <a:effectLst/>
        </p:spPr>
        <p:txBody>
          <a:bodyPr wrap="none">
            <a:spAutoFit/>
          </a:bodyPr>
          <a:lstStyle/>
          <a:p>
            <a:r>
              <a:rPr lang="en-US" altLang="zh-TW">
                <a:solidFill>
                  <a:schemeClr val="hlink"/>
                </a:solidFill>
              </a:rPr>
              <a:t>1VOIP_802_11.tcl</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Rectangle 4"/>
          <p:cNvSpPr>
            <a:spLocks noChangeArrowheads="1"/>
          </p:cNvSpPr>
          <p:nvPr/>
        </p:nvSpPr>
        <p:spPr bwMode="auto">
          <a:xfrm>
            <a:off x="0" y="0"/>
            <a:ext cx="9144000" cy="5835650"/>
          </a:xfrm>
          <a:prstGeom prst="rect">
            <a:avLst/>
          </a:prstGeom>
          <a:noFill/>
          <a:ln w="9525">
            <a:noFill/>
            <a:miter lim="800000"/>
            <a:headEnd/>
            <a:tailEnd/>
          </a:ln>
          <a:effectLst/>
        </p:spPr>
        <p:txBody>
          <a:bodyPr>
            <a:spAutoFit/>
          </a:bodyPr>
          <a:lstStyle/>
          <a:p>
            <a:r>
              <a:rPr lang="en-US" altLang="zh-TW" sz="1400"/>
              <a:t>$ns node-config -addressType hierarchical</a:t>
            </a:r>
          </a:p>
          <a:p>
            <a:r>
              <a:rPr lang="en-US" altLang="zh-TW" sz="1400"/>
              <a:t>AddrParams set domain_num_ 2          ;# domain number</a:t>
            </a:r>
          </a:p>
          <a:p>
            <a:r>
              <a:rPr lang="en-US" altLang="zh-TW" sz="1400"/>
              <a:t>lappend cluster_num 1 1               ;# cluster number for each domain </a:t>
            </a:r>
          </a:p>
          <a:p>
            <a:r>
              <a:rPr lang="en-US" altLang="zh-TW" sz="1400"/>
              <a:t>AddrParams set cluster_num_ $cluster_num</a:t>
            </a:r>
          </a:p>
          <a:p>
            <a:r>
              <a:rPr lang="en-US" altLang="zh-TW" sz="1400"/>
              <a:t>lappend eilastlevel $num_wired_nodes [expr $num_mobile_nodes + $num_bs_nodes] ;# number of nodes for each cluster             </a:t>
            </a:r>
          </a:p>
          <a:p>
            <a:r>
              <a:rPr lang="en-US" altLang="zh-TW" sz="1400"/>
              <a:t>AddrParams set nodes_num_ $eilastlevel</a:t>
            </a:r>
          </a:p>
          <a:p>
            <a:endParaRPr lang="en-US" altLang="zh-TW" sz="1400"/>
          </a:p>
          <a:p>
            <a:r>
              <a:rPr lang="en-US" altLang="zh-TW" sz="1400"/>
              <a:t>#set nf [open out.nam w]</a:t>
            </a:r>
          </a:p>
          <a:p>
            <a:r>
              <a:rPr lang="en-US" altLang="zh-TW" sz="1400">
                <a:solidFill>
                  <a:srgbClr val="FF3300"/>
                </a:solidFill>
              </a:rPr>
              <a:t>set nf [open /dev/null w]</a:t>
            </a:r>
          </a:p>
          <a:p>
            <a:r>
              <a:rPr lang="en-US" altLang="zh-TW" sz="1400"/>
              <a:t>$ns namtrace-all-wireless $nf $opt(x) $opt(y)</a:t>
            </a:r>
          </a:p>
          <a:p>
            <a:r>
              <a:rPr lang="en-US" altLang="zh-TW" sz="1400"/>
              <a:t>#set ntr [open out.tr w]</a:t>
            </a:r>
          </a:p>
          <a:p>
            <a:r>
              <a:rPr lang="en-US" altLang="zh-TW" sz="1400">
                <a:solidFill>
                  <a:srgbClr val="FF3300"/>
                </a:solidFill>
              </a:rPr>
              <a:t>set ntr [open /dev/null w]</a:t>
            </a:r>
          </a:p>
          <a:p>
            <a:r>
              <a:rPr lang="en-US" altLang="zh-TW" sz="1400"/>
              <a:t>$ns trace-all $ntr</a:t>
            </a:r>
          </a:p>
          <a:p>
            <a:endParaRPr lang="en-US" altLang="zh-TW" sz="1400"/>
          </a:p>
          <a:p>
            <a:endParaRPr lang="en-US" altLang="zh-TW" sz="1400"/>
          </a:p>
          <a:p>
            <a:r>
              <a:rPr lang="en-US" altLang="zh-TW" sz="1400"/>
              <a:t>set chan	[new $opt(chan)]</a:t>
            </a:r>
          </a:p>
          <a:p>
            <a:r>
              <a:rPr lang="en-US" altLang="zh-TW" sz="1400"/>
              <a:t>set topo	[new Topography]</a:t>
            </a:r>
          </a:p>
          <a:p>
            <a:r>
              <a:rPr lang="en-US" altLang="zh-TW" sz="1400"/>
              <a:t>$topo load_flatgrid $opt(x) $opt(y)</a:t>
            </a:r>
          </a:p>
          <a:p>
            <a:endParaRPr lang="en-US" altLang="zh-TW" sz="1400"/>
          </a:p>
          <a:p>
            <a:r>
              <a:rPr lang="en-US" altLang="zh-TW" sz="1400"/>
              <a:t>create-god [expr $num_mobile_nodes + $num_bs_nodes]</a:t>
            </a:r>
          </a:p>
          <a:p>
            <a:endParaRPr lang="en-US" altLang="zh-TW" sz="1400"/>
          </a:p>
          <a:p>
            <a:r>
              <a:rPr lang="en-US" altLang="zh-TW" sz="1400"/>
              <a:t>for {set i 0} {$i &lt; $num_wired_nodes} {incr i} {</a:t>
            </a:r>
          </a:p>
          <a:p>
            <a:r>
              <a:rPr lang="en-US" altLang="zh-TW" sz="1400"/>
              <a:t>	set W($i) [$ns node 0.0.$i]</a:t>
            </a:r>
          </a:p>
          <a:p>
            <a:r>
              <a:rPr lang="en-US" altLang="zh-TW" sz="1400"/>
              <a:t>    puts "wired node $i created"</a:t>
            </a:r>
          </a:p>
          <a:p>
            <a:r>
              <a:rPr lang="en-US" altLang="zh-TW" sz="1400"/>
              <a:t>}</a:t>
            </a:r>
          </a:p>
          <a:p>
            <a:endParaRPr lang="en-US" altLang="zh-TW" sz="1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4"/>
          <p:cNvSpPr>
            <a:spLocks noChangeArrowheads="1"/>
          </p:cNvSpPr>
          <p:nvPr/>
        </p:nvSpPr>
        <p:spPr bwMode="auto">
          <a:xfrm>
            <a:off x="0" y="0"/>
            <a:ext cx="9144000" cy="5835650"/>
          </a:xfrm>
          <a:prstGeom prst="rect">
            <a:avLst/>
          </a:prstGeom>
          <a:noFill/>
          <a:ln w="9525">
            <a:noFill/>
            <a:miter lim="800000"/>
            <a:headEnd/>
            <a:tailEnd/>
          </a:ln>
          <a:effectLst/>
        </p:spPr>
        <p:txBody>
          <a:bodyPr>
            <a:spAutoFit/>
          </a:bodyPr>
          <a:lstStyle/>
          <a:p>
            <a:r>
              <a:rPr lang="en-US" altLang="zh-TW" sz="1400"/>
              <a:t># globals and flags</a:t>
            </a:r>
          </a:p>
          <a:p>
            <a:r>
              <a:rPr lang="en-US" altLang="zh-TW" sz="1400"/>
              <a:t>set ns [new Simulator]</a:t>
            </a:r>
          </a:p>
          <a:p>
            <a:endParaRPr lang="en-US" altLang="zh-TW" sz="1400"/>
          </a:p>
          <a:p>
            <a:r>
              <a:rPr lang="en-US" altLang="zh-TW" sz="1400"/>
              <a:t>#number of nodes</a:t>
            </a:r>
          </a:p>
          <a:p>
            <a:r>
              <a:rPr lang="en-US" altLang="zh-TW" sz="1400"/>
              <a:t>set num_wired_nodes  1</a:t>
            </a:r>
          </a:p>
          <a:p>
            <a:r>
              <a:rPr lang="en-US" altLang="zh-TW" sz="1400"/>
              <a:t>set num_mobile_nodes 1</a:t>
            </a:r>
          </a:p>
          <a:p>
            <a:r>
              <a:rPr lang="en-US" altLang="zh-TW" sz="1400"/>
              <a:t>set num_bs_nodes     1 ;# number of base stations</a:t>
            </a:r>
          </a:p>
          <a:p>
            <a:r>
              <a:rPr lang="en-US" altLang="zh-TW" sz="1400"/>
              <a:t>set num_nodes [expr $num_wired_nodes + $num_mobile_nodes + $num_bs_nodes]</a:t>
            </a:r>
          </a:p>
          <a:p>
            <a:r>
              <a:rPr lang="en-US" altLang="zh-TW" sz="1400"/>
              <a:t>set bs_id $num_wired_nodes</a:t>
            </a:r>
          </a:p>
          <a:p>
            <a:endParaRPr lang="en-US" altLang="zh-TW" sz="1400"/>
          </a:p>
          <a:p>
            <a:r>
              <a:rPr lang="en-US" altLang="zh-TW" sz="1400"/>
              <a:t># Parameter for wireless nodes</a:t>
            </a:r>
          </a:p>
          <a:p>
            <a:r>
              <a:rPr lang="en-US" altLang="zh-TW" sz="1400"/>
              <a:t>set opt(chan)           Channel/WirelessChannel    ;# channel type</a:t>
            </a:r>
          </a:p>
          <a:p>
            <a:r>
              <a:rPr lang="en-US" altLang="zh-TW" sz="1400"/>
              <a:t>set opt(prop)           Propagation/TwoRayGround   ;# radio-propagation model</a:t>
            </a:r>
          </a:p>
          <a:p>
            <a:r>
              <a:rPr lang="en-US" altLang="zh-TW" sz="1400"/>
              <a:t>set opt(netif)          Phy/WirelessPhy            ;# network interface type</a:t>
            </a:r>
          </a:p>
          <a:p>
            <a:r>
              <a:rPr lang="en-US" altLang="zh-TW" sz="1400"/>
              <a:t>set opt(mac)           </a:t>
            </a:r>
            <a:r>
              <a:rPr lang="en-US" altLang="zh-TW" sz="1400">
                <a:solidFill>
                  <a:srgbClr val="FF3300"/>
                </a:solidFill>
              </a:rPr>
              <a:t> Mac/802_11e  </a:t>
            </a:r>
            <a:r>
              <a:rPr lang="en-US" altLang="zh-TW" sz="1400"/>
              <a:t>              ;# MAC type</a:t>
            </a:r>
          </a:p>
          <a:p>
            <a:r>
              <a:rPr lang="en-US" altLang="zh-TW" sz="1400"/>
              <a:t>set opt(ifq)            </a:t>
            </a:r>
            <a:r>
              <a:rPr lang="en-US" altLang="zh-TW" sz="1400">
                <a:solidFill>
                  <a:srgbClr val="FF3300"/>
                </a:solidFill>
              </a:rPr>
              <a:t>Queue/DTail/PriQ</a:t>
            </a:r>
            <a:r>
              <a:rPr lang="en-US" altLang="zh-TW" sz="1400"/>
              <a:t>    	   ;# interface queue type</a:t>
            </a:r>
          </a:p>
          <a:p>
            <a:r>
              <a:rPr lang="en-US" altLang="zh-TW" sz="1400"/>
              <a:t>set opt(ifqlen)         50</a:t>
            </a:r>
          </a:p>
          <a:p>
            <a:r>
              <a:rPr lang="en-US" altLang="zh-TW" sz="1400"/>
              <a:t>set opt(ll)             LL                         ;# link layer type</a:t>
            </a:r>
          </a:p>
          <a:p>
            <a:r>
              <a:rPr lang="en-US" altLang="zh-TW" sz="1400"/>
              <a:t>set opt(ant)            Antenna/OmniAntenna        ;# antenna model</a:t>
            </a:r>
          </a:p>
          <a:p>
            <a:r>
              <a:rPr lang="en-US" altLang="zh-TW" sz="1400"/>
              <a:t>set opt(ifqlen)         50                        ;# max packet in ifq</a:t>
            </a:r>
          </a:p>
          <a:p>
            <a:r>
              <a:rPr lang="en-US" altLang="zh-TW" sz="1400"/>
              <a:t>set opt(adhocRouting)   NOAH                      ;# routing protocol</a:t>
            </a:r>
          </a:p>
          <a:p>
            <a:r>
              <a:rPr lang="en-US" altLang="zh-TW" sz="1400"/>
              <a:t>set opt(x)		670	;# X dimension of the topography</a:t>
            </a:r>
          </a:p>
          <a:p>
            <a:r>
              <a:rPr lang="en-US" altLang="zh-TW" sz="1400"/>
              <a:t>set opt(y)		670		;# Y dimension of the topography</a:t>
            </a:r>
          </a:p>
          <a:p>
            <a:endParaRPr lang="en-US" altLang="zh-TW" sz="1400"/>
          </a:p>
          <a:p>
            <a:r>
              <a:rPr lang="en-US" altLang="zh-TW" sz="1400"/>
              <a:t>#smallko add the following two lines</a:t>
            </a:r>
          </a:p>
          <a:p>
            <a:r>
              <a:rPr lang="en-US" altLang="zh-TW" sz="1400">
                <a:solidFill>
                  <a:srgbClr val="FF3300"/>
                </a:solidFill>
              </a:rPr>
              <a:t>Mac/802_11e</a:t>
            </a:r>
            <a:r>
              <a:rPr lang="en-US" altLang="zh-TW" sz="1400"/>
              <a:t> set dataRate_  1Mb</a:t>
            </a:r>
          </a:p>
          <a:p>
            <a:r>
              <a:rPr lang="en-US" altLang="zh-TW" sz="1400">
                <a:solidFill>
                  <a:srgbClr val="FF3300"/>
                </a:solidFill>
              </a:rPr>
              <a:t>Mac/802_11e</a:t>
            </a:r>
            <a:r>
              <a:rPr lang="en-US" altLang="zh-TW" sz="1400"/>
              <a:t> set basicRate_ 1Mb </a:t>
            </a:r>
          </a:p>
        </p:txBody>
      </p:sp>
      <p:sp>
        <p:nvSpPr>
          <p:cNvPr id="77829" name="Oval 5"/>
          <p:cNvSpPr>
            <a:spLocks noChangeArrowheads="1"/>
          </p:cNvSpPr>
          <p:nvPr/>
        </p:nvSpPr>
        <p:spPr bwMode="auto">
          <a:xfrm>
            <a:off x="5410200" y="381000"/>
            <a:ext cx="3810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77830" name="Oval 6"/>
          <p:cNvSpPr>
            <a:spLocks noChangeArrowheads="1"/>
          </p:cNvSpPr>
          <p:nvPr/>
        </p:nvSpPr>
        <p:spPr bwMode="auto">
          <a:xfrm>
            <a:off x="6324600" y="381000"/>
            <a:ext cx="381000" cy="381000"/>
          </a:xfrm>
          <a:prstGeom prst="ellipse">
            <a:avLst/>
          </a:prstGeom>
          <a:solidFill>
            <a:schemeClr val="accent1"/>
          </a:solidFill>
          <a:ln w="9525">
            <a:solidFill>
              <a:schemeClr val="tx1"/>
            </a:solidFill>
            <a:round/>
            <a:headEnd/>
            <a:tailEnd/>
          </a:ln>
          <a:effectLst/>
        </p:spPr>
        <p:txBody>
          <a:bodyPr wrap="none" anchor="ctr"/>
          <a:lstStyle/>
          <a:p>
            <a:pPr algn="ctr"/>
            <a:r>
              <a:rPr lang="en-US" altLang="zh-TW"/>
              <a:t>BS</a:t>
            </a:r>
          </a:p>
        </p:txBody>
      </p:sp>
      <p:sp>
        <p:nvSpPr>
          <p:cNvPr id="77831" name="Oval 7"/>
          <p:cNvSpPr>
            <a:spLocks noChangeArrowheads="1"/>
          </p:cNvSpPr>
          <p:nvPr/>
        </p:nvSpPr>
        <p:spPr bwMode="auto">
          <a:xfrm>
            <a:off x="7315200" y="381000"/>
            <a:ext cx="381000" cy="381000"/>
          </a:xfrm>
          <a:prstGeom prst="ellipse">
            <a:avLst/>
          </a:prstGeom>
          <a:solidFill>
            <a:schemeClr val="accent1"/>
          </a:solidFill>
          <a:ln w="9525">
            <a:solidFill>
              <a:schemeClr val="tx1"/>
            </a:solidFill>
            <a:round/>
            <a:headEnd/>
            <a:tailEnd/>
          </a:ln>
          <a:effectLst/>
        </p:spPr>
        <p:txBody>
          <a:bodyPr wrap="none" anchor="ctr"/>
          <a:lstStyle/>
          <a:p>
            <a:pPr algn="ctr"/>
            <a:r>
              <a:rPr lang="en-US" altLang="zh-TW"/>
              <a:t>MH</a:t>
            </a:r>
          </a:p>
        </p:txBody>
      </p:sp>
      <p:sp>
        <p:nvSpPr>
          <p:cNvPr id="77832" name="Line 8"/>
          <p:cNvSpPr>
            <a:spLocks noChangeShapeType="1"/>
          </p:cNvSpPr>
          <p:nvPr/>
        </p:nvSpPr>
        <p:spPr bwMode="auto">
          <a:xfrm>
            <a:off x="5791200" y="533400"/>
            <a:ext cx="533400" cy="0"/>
          </a:xfrm>
          <a:prstGeom prst="line">
            <a:avLst/>
          </a:prstGeom>
          <a:noFill/>
          <a:ln w="9525">
            <a:solidFill>
              <a:schemeClr val="tx1"/>
            </a:solidFill>
            <a:round/>
            <a:headEnd/>
            <a:tailEnd/>
          </a:ln>
          <a:effectLst/>
        </p:spPr>
        <p:txBody>
          <a:bodyPr/>
          <a:lstStyle/>
          <a:p>
            <a:endParaRPr lang="en-US"/>
          </a:p>
        </p:txBody>
      </p:sp>
      <p:sp>
        <p:nvSpPr>
          <p:cNvPr id="77833" name="Rectangle 9"/>
          <p:cNvSpPr>
            <a:spLocks noChangeArrowheads="1"/>
          </p:cNvSpPr>
          <p:nvPr/>
        </p:nvSpPr>
        <p:spPr bwMode="auto">
          <a:xfrm>
            <a:off x="6181725" y="6481763"/>
            <a:ext cx="2962275" cy="376237"/>
          </a:xfrm>
          <a:prstGeom prst="rect">
            <a:avLst/>
          </a:prstGeom>
          <a:noFill/>
          <a:ln w="9525">
            <a:solidFill>
              <a:schemeClr val="tx1"/>
            </a:solidFill>
            <a:miter lim="800000"/>
            <a:headEnd/>
            <a:tailEnd/>
          </a:ln>
          <a:effectLst/>
        </p:spPr>
        <p:txBody>
          <a:bodyPr wrap="none">
            <a:spAutoFit/>
          </a:bodyPr>
          <a:lstStyle/>
          <a:p>
            <a:r>
              <a:rPr lang="en-US" altLang="zh-TW"/>
              <a:t>multi_udpflows_802_11e.tc</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Rectangle 4"/>
          <p:cNvSpPr>
            <a:spLocks noChangeArrowheads="1"/>
          </p:cNvSpPr>
          <p:nvPr/>
        </p:nvSpPr>
        <p:spPr bwMode="auto">
          <a:xfrm>
            <a:off x="0" y="0"/>
            <a:ext cx="9144000" cy="5622925"/>
          </a:xfrm>
          <a:prstGeom prst="rect">
            <a:avLst/>
          </a:prstGeom>
          <a:noFill/>
          <a:ln w="9525">
            <a:noFill/>
            <a:miter lim="800000"/>
            <a:headEnd/>
            <a:tailEnd/>
          </a:ln>
          <a:effectLst/>
        </p:spPr>
        <p:txBody>
          <a:bodyPr>
            <a:spAutoFit/>
          </a:bodyPr>
          <a:lstStyle/>
          <a:p>
            <a:r>
              <a:rPr lang="en-US" altLang="zh-TW" sz="1400"/>
              <a:t>ns node-config -adhocRouting $opt(adhocRouting) \</a:t>
            </a:r>
          </a:p>
          <a:p>
            <a:r>
              <a:rPr lang="en-US" altLang="zh-TW" sz="1400"/>
              <a:t>                 -llType $opt(ll) \</a:t>
            </a:r>
          </a:p>
          <a:p>
            <a:r>
              <a:rPr lang="en-US" altLang="zh-TW" sz="1400"/>
              <a:t>                 -macType $opt(mac) \</a:t>
            </a:r>
          </a:p>
          <a:p>
            <a:r>
              <a:rPr lang="en-US" altLang="zh-TW" sz="1400"/>
              <a:t>                 -ifqType $opt(ifq) \</a:t>
            </a:r>
          </a:p>
          <a:p>
            <a:r>
              <a:rPr lang="en-US" altLang="zh-TW" sz="1400"/>
              <a:t>                 -ifqLen $opt(ifqlen) \</a:t>
            </a:r>
          </a:p>
          <a:p>
            <a:r>
              <a:rPr lang="en-US" altLang="zh-TW" sz="1400"/>
              <a:t>                 -antType $opt(ant) \</a:t>
            </a:r>
          </a:p>
          <a:p>
            <a:r>
              <a:rPr lang="en-US" altLang="zh-TW" sz="1400"/>
              <a:t>                 -propType $opt(prop)    \</a:t>
            </a:r>
          </a:p>
          <a:p>
            <a:r>
              <a:rPr lang="en-US" altLang="zh-TW" sz="1400"/>
              <a:t>                 -phyType $opt(netif) \</a:t>
            </a:r>
          </a:p>
          <a:p>
            <a:r>
              <a:rPr lang="en-US" altLang="zh-TW" sz="1400"/>
              <a:t>                 -channel $chan      \</a:t>
            </a:r>
          </a:p>
          <a:p>
            <a:r>
              <a:rPr lang="en-US" altLang="zh-TW" sz="1400"/>
              <a:t>                 -topoInstance $topo \</a:t>
            </a:r>
          </a:p>
          <a:p>
            <a:r>
              <a:rPr lang="en-US" altLang="zh-TW" sz="1400"/>
              <a:t>                 -wiredRouting ON \</a:t>
            </a:r>
          </a:p>
          <a:p>
            <a:r>
              <a:rPr lang="en-US" altLang="zh-TW" sz="1400"/>
              <a:t>                 -agentTrace OFF \</a:t>
            </a:r>
          </a:p>
          <a:p>
            <a:r>
              <a:rPr lang="en-US" altLang="zh-TW" sz="1400"/>
              <a:t>                 -routerTrace OFF \</a:t>
            </a:r>
          </a:p>
          <a:p>
            <a:r>
              <a:rPr lang="en-US" altLang="zh-TW" sz="1400"/>
              <a:t>                 -macTrace OFF    \</a:t>
            </a:r>
          </a:p>
          <a:p>
            <a:r>
              <a:rPr lang="en-US" altLang="zh-TW" sz="1400"/>
              <a:t>                 -movementTrace OFF</a:t>
            </a:r>
          </a:p>
          <a:p>
            <a:endParaRPr lang="en-US" altLang="zh-TW" sz="1400"/>
          </a:p>
          <a:p>
            <a:r>
              <a:rPr lang="en-US" altLang="zh-TW" sz="1400"/>
              <a:t>set BS(0) [$ns node 1.0.0]</a:t>
            </a:r>
          </a:p>
          <a:p>
            <a:r>
              <a:rPr lang="en-US" altLang="zh-TW" sz="1400"/>
              <a:t>$BS(0) random-motion 0</a:t>
            </a:r>
          </a:p>
          <a:p>
            <a:r>
              <a:rPr lang="en-US" altLang="zh-TW" sz="1400"/>
              <a:t>puts "Base-Station node $bs_id created"</a:t>
            </a:r>
          </a:p>
          <a:p>
            <a:r>
              <a:rPr lang="en-US" altLang="zh-TW" sz="1400"/>
              <a:t>#provide some co-ord (fixed) to base station nodei</a:t>
            </a:r>
          </a:p>
          <a:p>
            <a:r>
              <a:rPr lang="en-US" altLang="zh-TW" sz="1400"/>
              <a:t>set X_bstn 20.0</a:t>
            </a:r>
          </a:p>
          <a:p>
            <a:r>
              <a:rPr lang="en-US" altLang="zh-TW" sz="1400"/>
              <a:t>set Y_bstn 20.0</a:t>
            </a:r>
          </a:p>
          <a:p>
            <a:endParaRPr lang="en-US" altLang="zh-TW" sz="1400"/>
          </a:p>
          <a:p>
            <a:r>
              <a:rPr lang="en-US" altLang="zh-TW" sz="1400"/>
              <a:t>$BS(0) set X_ $X_bstn</a:t>
            </a:r>
          </a:p>
          <a:p>
            <a:r>
              <a:rPr lang="en-US" altLang="zh-TW" sz="1400"/>
              <a:t>$BS(0) set Y_ $Y_bstn</a:t>
            </a:r>
          </a:p>
          <a:p>
            <a:r>
              <a:rPr lang="en-US" altLang="zh-TW" sz="1400"/>
              <a:t>$BS(0) set Z_ 0.0</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5" name="Rectangle 5"/>
          <p:cNvSpPr>
            <a:spLocks noChangeArrowheads="1"/>
          </p:cNvSpPr>
          <p:nvPr/>
        </p:nvSpPr>
        <p:spPr bwMode="auto">
          <a:xfrm>
            <a:off x="0" y="0"/>
            <a:ext cx="9144000" cy="5622925"/>
          </a:xfrm>
          <a:prstGeom prst="rect">
            <a:avLst/>
          </a:prstGeom>
          <a:noFill/>
          <a:ln w="9525">
            <a:noFill/>
            <a:miter lim="800000"/>
            <a:headEnd/>
            <a:tailEnd/>
          </a:ln>
          <a:effectLst/>
        </p:spPr>
        <p:txBody>
          <a:bodyPr>
            <a:spAutoFit/>
          </a:bodyPr>
          <a:lstStyle/>
          <a:p>
            <a:r>
              <a:rPr lang="en-US" altLang="zh-TW" sz="1400"/>
              <a:t>set pi 3.14159265</a:t>
            </a:r>
          </a:p>
          <a:p>
            <a:r>
              <a:rPr lang="en-US" altLang="zh-TW" sz="1400"/>
              <a:t>set om [expr 2 * $pi / $num_mobile_nodes]</a:t>
            </a:r>
          </a:p>
          <a:p>
            <a:r>
              <a:rPr lang="en-US" altLang="zh-TW" sz="1400"/>
              <a:t>set radius 5 </a:t>
            </a:r>
          </a:p>
          <a:p>
            <a:r>
              <a:rPr lang="en-US" altLang="zh-TW" sz="1400"/>
              <a:t>$ns node-config -wiredRouting OFF</a:t>
            </a:r>
          </a:p>
          <a:p>
            <a:r>
              <a:rPr lang="en-US" altLang="zh-TW" sz="1400"/>
              <a:t>for {set i 0} {$i &lt; $num_mobile_nodes} {incr i} {</a:t>
            </a:r>
          </a:p>
          <a:p>
            <a:r>
              <a:rPr lang="en-US" altLang="zh-TW" sz="1400"/>
              <a:t>                set wl_node_($i) [$ns node 1.0.[expr $i + 1]]	</a:t>
            </a:r>
          </a:p>
          <a:p>
            <a:r>
              <a:rPr lang="en-US" altLang="zh-TW" sz="1400"/>
              <a:t>		$wl_node_($i) random-motion 0		;# disable random motion</a:t>
            </a:r>
          </a:p>
          <a:p>
            <a:r>
              <a:rPr lang="en-US" altLang="zh-TW" sz="1400"/>
              <a:t>    #puts "wireless node $i created ..."</a:t>
            </a:r>
          </a:p>
          <a:p>
            <a:r>
              <a:rPr lang="en-US" altLang="zh-TW" sz="1400"/>
              <a:t>    $wl_node_($i) base-station [AddrParams addr2id [$BS(0) node-addr]]</a:t>
            </a:r>
          </a:p>
          <a:p>
            <a:r>
              <a:rPr lang="en-US" altLang="zh-TW" sz="1400"/>
              <a:t>    $wl_node_($i) set X_ [expr $X_bstn + [expr $radius * cos([expr $om * ($i + 1)])]]</a:t>
            </a:r>
          </a:p>
          <a:p>
            <a:r>
              <a:rPr lang="en-US" altLang="zh-TW" sz="1400"/>
              <a:t>    $wl_node_($i) set Y_ [expr $Y_bstn + [expr $radius * sin([expr $om * ($i + 1)])]]</a:t>
            </a:r>
          </a:p>
          <a:p>
            <a:r>
              <a:rPr lang="en-US" altLang="zh-TW" sz="1400"/>
              <a:t>    $wl_node_($i) set Z_ 0.0</a:t>
            </a:r>
          </a:p>
          <a:p>
            <a:endParaRPr lang="en-US" altLang="zh-TW" sz="1400"/>
          </a:p>
          <a:p>
            <a:r>
              <a:rPr lang="en-US" altLang="zh-TW" sz="1400"/>
              <a:t>}</a:t>
            </a:r>
          </a:p>
          <a:p>
            <a:endParaRPr lang="en-US" altLang="zh-TW" sz="1400"/>
          </a:p>
          <a:p>
            <a:r>
              <a:rPr lang="en-US" altLang="zh-TW" sz="1400"/>
              <a:t># linking of root wired station to base-station node</a:t>
            </a:r>
          </a:p>
          <a:p>
            <a:r>
              <a:rPr lang="en-US" altLang="zh-TW" sz="1400"/>
              <a:t>$ns duplex-link $W(0) $BS(0) 100Mb 0.00005ms DropTail</a:t>
            </a:r>
          </a:p>
          <a:p>
            <a:endParaRPr lang="en-US" altLang="zh-TW" sz="1400"/>
          </a:p>
          <a:p>
            <a:r>
              <a:rPr lang="en-US" altLang="zh-TW" sz="1400"/>
              <a:t># linking of wired nodes to root node, link length 100m</a:t>
            </a:r>
          </a:p>
          <a:p>
            <a:r>
              <a:rPr lang="en-US" altLang="zh-TW" sz="1400"/>
              <a:t>for {set i 1} {$i &lt; $num_wired_nodes} {incr i} {</a:t>
            </a:r>
          </a:p>
          <a:p>
            <a:r>
              <a:rPr lang="en-US" altLang="zh-TW" sz="1400"/>
              <a:t>    $ns duplex-link $W($i) $W(0) 100Mb 0.0005ms DropTail</a:t>
            </a:r>
          </a:p>
          <a:p>
            <a:r>
              <a:rPr lang="en-US" altLang="zh-TW" sz="1400"/>
              <a:t>}</a:t>
            </a:r>
          </a:p>
          <a:p>
            <a:endParaRPr lang="en-US" altLang="zh-TW" sz="1400"/>
          </a:p>
          <a:p>
            <a:r>
              <a:rPr lang="en-US" altLang="zh-TW" sz="1400"/>
              <a:t>#loss model-&gt;(0:random uniform; 1:GE)</a:t>
            </a:r>
          </a:p>
          <a:p>
            <a:r>
              <a:rPr lang="en-US" altLang="zh-TW" sz="1400"/>
              <a:t>set wl_phy [$wl_node_(0) set netif_(0)]</a:t>
            </a:r>
          </a:p>
          <a:p>
            <a:r>
              <a:rPr lang="en-US" altLang="zh-TW" sz="1400"/>
              <a:t>$wl_phy set-error-level $opt(0) $opt(1) $opt(2) $opt(3) $opt(4)</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ChangeArrowheads="1"/>
          </p:cNvSpPr>
          <p:nvPr/>
        </p:nvSpPr>
        <p:spPr bwMode="auto">
          <a:xfrm>
            <a:off x="0" y="0"/>
            <a:ext cx="9144000" cy="5410200"/>
          </a:xfrm>
          <a:prstGeom prst="rect">
            <a:avLst/>
          </a:prstGeom>
          <a:noFill/>
          <a:ln w="9525">
            <a:noFill/>
            <a:miter lim="800000"/>
            <a:headEnd/>
            <a:tailEnd/>
          </a:ln>
          <a:effectLst/>
        </p:spPr>
        <p:txBody>
          <a:bodyPr>
            <a:spAutoFit/>
          </a:bodyPr>
          <a:lstStyle/>
          <a:p>
            <a:r>
              <a:rPr lang="en-US" altLang="zh-TW" sz="1400"/>
              <a:t>set rtp0 [new Agent/RTPdata]</a:t>
            </a:r>
          </a:p>
          <a:p>
            <a:r>
              <a:rPr lang="en-US" altLang="zh-TW" sz="1400"/>
              <a:t>$ns attach-agent $wl_node_(0) $rtp0</a:t>
            </a:r>
          </a:p>
          <a:p>
            <a:r>
              <a:rPr lang="en-US" altLang="zh-TW" sz="1400"/>
              <a:t>$rtp0 set prio_ 0</a:t>
            </a:r>
          </a:p>
          <a:p>
            <a:endParaRPr lang="en-US" altLang="zh-TW" sz="1400"/>
          </a:p>
          <a:p>
            <a:r>
              <a:rPr lang="en-US" altLang="zh-TW" sz="1400"/>
              <a:t>set rtp1 [new Agent/RTPdata]</a:t>
            </a:r>
          </a:p>
          <a:p>
            <a:r>
              <a:rPr lang="en-US" altLang="zh-TW" sz="1400"/>
              <a:t>$ns attach-agent $W(1) $rtp1</a:t>
            </a:r>
          </a:p>
          <a:p>
            <a:r>
              <a:rPr lang="en-US" altLang="zh-TW" sz="1400"/>
              <a:t>$rtp1 set prio_ 0</a:t>
            </a:r>
          </a:p>
          <a:p>
            <a:endParaRPr lang="en-US" altLang="zh-TW" sz="1400"/>
          </a:p>
          <a:p>
            <a:r>
              <a:rPr lang="en-US" altLang="zh-TW" sz="1400"/>
              <a:t>set voip0 [new Application/Traffic/VOIP]</a:t>
            </a:r>
          </a:p>
          <a:p>
            <a:r>
              <a:rPr lang="en-US" altLang="zh-TW" sz="1400"/>
              <a:t>$voip0 set status_ 0 ;# receiving</a:t>
            </a:r>
          </a:p>
          <a:p>
            <a:r>
              <a:rPr lang="en-US" altLang="zh-TW" sz="1400"/>
              <a:t>$voip0 set_OUTFile rxstats_wl0_w1.out</a:t>
            </a:r>
          </a:p>
          <a:p>
            <a:r>
              <a:rPr lang="en-US" altLang="zh-TW" sz="1400"/>
              <a:t>$voip0 attach-agent $rtp0</a:t>
            </a:r>
          </a:p>
          <a:p>
            <a:endParaRPr lang="en-US" altLang="zh-TW" sz="1400"/>
          </a:p>
          <a:p>
            <a:r>
              <a:rPr lang="en-US" altLang="zh-TW" sz="1400"/>
              <a:t>set voip1 [new Application/Traffic/VOIP]</a:t>
            </a:r>
          </a:p>
          <a:p>
            <a:r>
              <a:rPr lang="en-US" altLang="zh-TW" sz="1400"/>
              <a:t>$voip1 set status_ 1 ; #sending</a:t>
            </a:r>
          </a:p>
          <a:p>
            <a:r>
              <a:rPr lang="en-US" altLang="zh-TW" sz="1400"/>
              <a:t>$voip1 set_BITFile in.bit</a:t>
            </a:r>
          </a:p>
          <a:p>
            <a:r>
              <a:rPr lang="en-US" altLang="zh-TW" sz="1400"/>
              <a:t>$voip1 set interval_ 0.02</a:t>
            </a:r>
          </a:p>
          <a:p>
            <a:r>
              <a:rPr lang="en-US" altLang="zh-TW" sz="1400"/>
              <a:t>$voip1 set packetSize_ 160</a:t>
            </a:r>
          </a:p>
          <a:p>
            <a:r>
              <a:rPr lang="en-US" altLang="zh-TW" sz="1400"/>
              <a:t>$voip1 attach-agent $rtp1</a:t>
            </a:r>
          </a:p>
          <a:p>
            <a:endParaRPr lang="en-US" altLang="zh-TW" sz="1400"/>
          </a:p>
          <a:p>
            <a:r>
              <a:rPr lang="en-US" altLang="zh-TW" sz="1400"/>
              <a:t>$ns connect $rtp0 $rtp1</a:t>
            </a:r>
          </a:p>
          <a:p>
            <a:r>
              <a:rPr lang="en-US" altLang="zh-TW" sz="1400"/>
              <a:t>set jitter0 [uniform 0 0.02]</a:t>
            </a:r>
          </a:p>
          <a:p>
            <a:r>
              <a:rPr lang="en-US" altLang="zh-TW" sz="1400"/>
              <a:t>set jitter1 [uniform 0 0.02]</a:t>
            </a:r>
          </a:p>
          <a:p>
            <a:r>
              <a:rPr lang="en-US" altLang="zh-TW" sz="1400"/>
              <a:t>$ns at [expr $jitter0 + 1.0] "$voip0 start"</a:t>
            </a:r>
          </a:p>
          <a:p>
            <a:r>
              <a:rPr lang="en-US" altLang="zh-TW" sz="1400"/>
              <a:t>$ns at [expr $jitter1 + 1.0] "$voip1 start"</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Rectangle 4"/>
          <p:cNvSpPr>
            <a:spLocks noChangeArrowheads="1"/>
          </p:cNvSpPr>
          <p:nvPr/>
        </p:nvSpPr>
        <p:spPr bwMode="auto">
          <a:xfrm>
            <a:off x="0" y="0"/>
            <a:ext cx="9144000" cy="6408738"/>
          </a:xfrm>
          <a:prstGeom prst="rect">
            <a:avLst/>
          </a:prstGeom>
          <a:noFill/>
          <a:ln w="9525">
            <a:noFill/>
            <a:miter lim="800000"/>
            <a:headEnd/>
            <a:tailEnd/>
          </a:ln>
          <a:effectLst/>
        </p:spPr>
        <p:txBody>
          <a:bodyPr>
            <a:spAutoFit/>
          </a:bodyPr>
          <a:lstStyle/>
          <a:p>
            <a:r>
              <a:rPr lang="en-US" altLang="zh-TW"/>
              <a:t># Define node initial position in nam</a:t>
            </a:r>
          </a:p>
          <a:p>
            <a:r>
              <a:rPr lang="en-US" altLang="zh-TW"/>
              <a:t>for {set i 0} {$i &lt; $num_mobile_nodes} {incr i} {</a:t>
            </a:r>
          </a:p>
          <a:p>
            <a:r>
              <a:rPr lang="en-US" altLang="zh-TW"/>
              <a:t>    $ns initial_node_pos $wl_node_($i) 60</a:t>
            </a:r>
          </a:p>
          <a:p>
            <a:r>
              <a:rPr lang="en-US" altLang="zh-TW"/>
              <a:t>   }</a:t>
            </a:r>
          </a:p>
          <a:p>
            <a:endParaRPr lang="en-US" altLang="zh-TW"/>
          </a:p>
          <a:p>
            <a:r>
              <a:rPr lang="en-US" altLang="zh-TW"/>
              <a:t>#</a:t>
            </a:r>
          </a:p>
          <a:p>
            <a:r>
              <a:rPr lang="en-US" altLang="zh-TW"/>
              <a:t># Tell nodes when the simulation ends</a:t>
            </a:r>
          </a:p>
          <a:p>
            <a:r>
              <a:rPr lang="en-US" altLang="zh-TW"/>
              <a:t>#</a:t>
            </a:r>
          </a:p>
          <a:p>
            <a:r>
              <a:rPr lang="en-US" altLang="zh-TW"/>
              <a:t>$ns at 700.0 "$voip0 stop"</a:t>
            </a:r>
          </a:p>
          <a:p>
            <a:r>
              <a:rPr lang="en-US" altLang="zh-TW"/>
              <a:t>$ns at 700.0 "$voip1 stop"</a:t>
            </a:r>
          </a:p>
          <a:p>
            <a:r>
              <a:rPr lang="en-US" altLang="zh-TW"/>
              <a:t>$ns at 701.0 "$wl_node_(0) reset";</a:t>
            </a:r>
          </a:p>
          <a:p>
            <a:r>
              <a:rPr lang="en-US" altLang="zh-TW"/>
              <a:t>$ns at 701.0 "$wl_node_(1) reset";</a:t>
            </a:r>
          </a:p>
          <a:p>
            <a:r>
              <a:rPr lang="en-US" altLang="zh-TW"/>
              <a:t>$ns at 701.0 "$BS(0) reset";</a:t>
            </a:r>
          </a:p>
          <a:p>
            <a:r>
              <a:rPr lang="en-US" altLang="zh-TW"/>
              <a:t>$ns at 702.0 "puts \"NS EXITING...\" ; $ns halt"</a:t>
            </a:r>
          </a:p>
          <a:p>
            <a:endParaRPr lang="en-US" altLang="zh-TW"/>
          </a:p>
          <a:p>
            <a:r>
              <a:rPr lang="en-US" altLang="zh-TW"/>
              <a:t>proc stop {} {</a:t>
            </a:r>
          </a:p>
          <a:p>
            <a:r>
              <a:rPr lang="en-US" altLang="zh-TW"/>
              <a:t>    global ns ntr nf</a:t>
            </a:r>
          </a:p>
          <a:p>
            <a:r>
              <a:rPr lang="en-US" altLang="zh-TW"/>
              <a:t>    close $ntr</a:t>
            </a:r>
          </a:p>
          <a:p>
            <a:r>
              <a:rPr lang="en-US" altLang="zh-TW"/>
              <a:t>    close $nf</a:t>
            </a:r>
          </a:p>
          <a:p>
            <a:r>
              <a:rPr lang="en-US" altLang="zh-TW"/>
              <a:t>}</a:t>
            </a:r>
          </a:p>
          <a:p>
            <a:endParaRPr lang="en-US" altLang="zh-TW"/>
          </a:p>
          <a:p>
            <a:r>
              <a:rPr lang="en-US" altLang="zh-TW"/>
              <a:t># run the simulation</a:t>
            </a:r>
          </a:p>
          <a:p>
            <a:r>
              <a:rPr lang="en-US" altLang="zh-TW"/>
              <a:t>$ns run</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a:xfrm>
            <a:off x="0" y="274638"/>
            <a:ext cx="8229600" cy="1143000"/>
          </a:xfrm>
        </p:spPr>
        <p:txBody>
          <a:bodyPr/>
          <a:lstStyle/>
          <a:p>
            <a:r>
              <a:rPr lang="en-US" altLang="zh-TW" sz="3200"/>
              <a:t>Script to run 1VOIP_802_11.tcl</a:t>
            </a:r>
          </a:p>
        </p:txBody>
      </p:sp>
      <p:sp>
        <p:nvSpPr>
          <p:cNvPr id="74756" name="Rectangle 4"/>
          <p:cNvSpPr>
            <a:spLocks noChangeArrowheads="1"/>
          </p:cNvSpPr>
          <p:nvPr/>
        </p:nvSpPr>
        <p:spPr bwMode="auto">
          <a:xfrm>
            <a:off x="609600" y="1600200"/>
            <a:ext cx="7848600" cy="3397250"/>
          </a:xfrm>
          <a:prstGeom prst="rect">
            <a:avLst/>
          </a:prstGeom>
          <a:noFill/>
          <a:ln w="9525">
            <a:solidFill>
              <a:schemeClr val="tx1"/>
            </a:solidFill>
            <a:miter lim="800000"/>
            <a:headEnd/>
            <a:tailEnd/>
          </a:ln>
          <a:effectLst/>
        </p:spPr>
        <p:txBody>
          <a:bodyPr>
            <a:spAutoFit/>
          </a:bodyPr>
          <a:lstStyle/>
          <a:p>
            <a:r>
              <a:rPr lang="en-US" altLang="zh-TW"/>
              <a:t>#!/bin/sh</a:t>
            </a:r>
          </a:p>
          <a:p>
            <a:r>
              <a:rPr lang="en-US" altLang="zh-TW"/>
              <a:t>rm rxstats_wl0_w1.out</a:t>
            </a:r>
          </a:p>
          <a:p>
            <a:r>
              <a:rPr lang="en-US" altLang="zh-TW"/>
              <a:t>rm __g729in.bit</a:t>
            </a:r>
          </a:p>
          <a:p>
            <a:r>
              <a:rPr lang="en-US" altLang="zh-TW"/>
              <a:t>rm __g729out.bit</a:t>
            </a:r>
          </a:p>
          <a:p>
            <a:r>
              <a:rPr lang="en-US" altLang="zh-TW"/>
              <a:t>rm result000.sw</a:t>
            </a:r>
          </a:p>
          <a:p>
            <a:r>
              <a:rPr lang="en-US" altLang="zh-TW"/>
              <a:t>rm result000.wav</a:t>
            </a:r>
          </a:p>
          <a:p>
            <a:r>
              <a:rPr lang="en-US" altLang="zh-TW"/>
              <a:t>rm _pesq_itu_results.txt</a:t>
            </a:r>
          </a:p>
          <a:p>
            <a:r>
              <a:rPr lang="en-US" altLang="zh-TW"/>
              <a:t>rm _pesq_results.txt</a:t>
            </a:r>
          </a:p>
          <a:p>
            <a:r>
              <a:rPr lang="en-US" altLang="zh-TW"/>
              <a:t>rm playout_result.txt</a:t>
            </a:r>
          </a:p>
          <a:p>
            <a:r>
              <a:rPr lang="en-US" altLang="zh-TW"/>
              <a:t>ns 1VOIP_802_11.tcl 0 0 0.6 0 0</a:t>
            </a:r>
          </a:p>
          <a:p>
            <a:r>
              <a:rPr lang="en-US" altLang="zh-TW"/>
              <a:t>./playout2.exe -c G729 -t rxstats_wl0_w1.out -d 0.150 -f 0.01 -m -r in.sw</a:t>
            </a:r>
          </a:p>
          <a:p>
            <a:r>
              <a:rPr lang="en-US" altLang="zh-TW"/>
              <a:t>sox result000.sw result000.wav</a:t>
            </a:r>
          </a:p>
        </p:txBody>
      </p:sp>
      <p:sp>
        <p:nvSpPr>
          <p:cNvPr id="74757" name="Text Box 5"/>
          <p:cNvSpPr txBox="1">
            <a:spLocks noChangeArrowheads="1"/>
          </p:cNvSpPr>
          <p:nvPr/>
        </p:nvSpPr>
        <p:spPr bwMode="auto">
          <a:xfrm>
            <a:off x="228600" y="5715000"/>
            <a:ext cx="8077200" cy="712788"/>
          </a:xfrm>
          <a:prstGeom prst="rect">
            <a:avLst/>
          </a:prstGeom>
          <a:noFill/>
          <a:ln w="9525">
            <a:solidFill>
              <a:schemeClr val="tx1"/>
            </a:solidFill>
            <a:miter lim="800000"/>
            <a:headEnd/>
            <a:tailEnd/>
          </a:ln>
          <a:effectLst/>
        </p:spPr>
        <p:txBody>
          <a:bodyPr>
            <a:spAutoFit/>
          </a:bodyPr>
          <a:lstStyle/>
          <a:p>
            <a:pPr>
              <a:spcBef>
                <a:spcPct val="50000"/>
              </a:spcBef>
            </a:pPr>
            <a:r>
              <a:rPr lang="en-US" altLang="zh-TW" sz="1600"/>
              <a:t>After simulation, you will get PesqMOS and Emodel (R-factor).</a:t>
            </a:r>
          </a:p>
          <a:p>
            <a:pPr>
              <a:spcBef>
                <a:spcPct val="50000"/>
              </a:spcBef>
            </a:pPr>
            <a:r>
              <a:rPr lang="en-US" altLang="zh-TW" sz="1600"/>
              <a:t>Also, you can use MediaPlayer to compare the original sound file  with the distorted 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4"/>
          <p:cNvSpPr>
            <a:spLocks noChangeArrowheads="1"/>
          </p:cNvSpPr>
          <p:nvPr/>
        </p:nvSpPr>
        <p:spPr bwMode="auto">
          <a:xfrm>
            <a:off x="0" y="0"/>
            <a:ext cx="9144000" cy="6048375"/>
          </a:xfrm>
          <a:prstGeom prst="rect">
            <a:avLst/>
          </a:prstGeom>
          <a:noFill/>
          <a:ln w="9525">
            <a:noFill/>
            <a:miter lim="800000"/>
            <a:headEnd/>
            <a:tailEnd/>
          </a:ln>
          <a:effectLst/>
        </p:spPr>
        <p:txBody>
          <a:bodyPr>
            <a:spAutoFit/>
          </a:bodyPr>
          <a:lstStyle/>
          <a:p>
            <a:r>
              <a:rPr lang="en-US" altLang="zh-TW" sz="1400"/>
              <a:t>#set up for hierarchical routing</a:t>
            </a:r>
          </a:p>
          <a:p>
            <a:r>
              <a:rPr lang="en-US" altLang="zh-TW" sz="1400"/>
              <a:t>#(needed for routing over a basestation)</a:t>
            </a:r>
          </a:p>
          <a:p>
            <a:r>
              <a:rPr lang="en-US" altLang="zh-TW" sz="1400"/>
              <a:t>$ns node-config -addressType hierarchical</a:t>
            </a:r>
          </a:p>
          <a:p>
            <a:r>
              <a:rPr lang="en-US" altLang="zh-TW" sz="1400"/>
              <a:t>AddrParams set domain_num_ 2          ;# domain number</a:t>
            </a:r>
          </a:p>
          <a:p>
            <a:r>
              <a:rPr lang="en-US" altLang="zh-TW" sz="1400"/>
              <a:t>lappend cluster_num 1 1               ;# cluster number for each domain </a:t>
            </a:r>
          </a:p>
          <a:p>
            <a:r>
              <a:rPr lang="en-US" altLang="zh-TW" sz="1400"/>
              <a:t>AddrParams set cluster_num_ $cluster_num</a:t>
            </a:r>
          </a:p>
          <a:p>
            <a:r>
              <a:rPr lang="en-US" altLang="zh-TW" sz="1400"/>
              <a:t>lappend eilastlevel $num_wired_nodes [expr $num_mobile_nodes + $num_bs_nodes] ;# number of nodes for each cluster             </a:t>
            </a:r>
          </a:p>
          <a:p>
            <a:r>
              <a:rPr lang="en-US" altLang="zh-TW" sz="1400"/>
              <a:t>AddrParams set nodes_num_ $eilastlevel</a:t>
            </a:r>
          </a:p>
          <a:p>
            <a:endParaRPr lang="en-US" altLang="zh-TW" sz="1400"/>
          </a:p>
          <a:p>
            <a:r>
              <a:rPr lang="en-US" altLang="zh-TW" sz="1400"/>
              <a:t>#Open the nam trace file</a:t>
            </a:r>
          </a:p>
          <a:p>
            <a:r>
              <a:rPr lang="en-US" altLang="zh-TW" sz="1400"/>
              <a:t>set nf [open out.nam w]</a:t>
            </a:r>
          </a:p>
          <a:p>
            <a:r>
              <a:rPr lang="en-US" altLang="zh-TW" sz="1400"/>
              <a:t>$ns namtrace-all-wireless $nf $opt(x) $opt(y)</a:t>
            </a:r>
          </a:p>
          <a:p>
            <a:r>
              <a:rPr lang="en-US" altLang="zh-TW" sz="1400"/>
              <a:t>set ntr [open out.tr w]</a:t>
            </a:r>
          </a:p>
          <a:p>
            <a:r>
              <a:rPr lang="en-US" altLang="zh-TW" sz="1400"/>
              <a:t>$ns trace-all $ntr</a:t>
            </a:r>
          </a:p>
          <a:p>
            <a:endParaRPr lang="en-US" altLang="zh-TW" sz="1400"/>
          </a:p>
          <a:p>
            <a:r>
              <a:rPr lang="en-US" altLang="zh-TW" sz="1400"/>
              <a:t>set chan	[new $opt(chan)]</a:t>
            </a:r>
          </a:p>
          <a:p>
            <a:r>
              <a:rPr lang="en-US" altLang="zh-TW" sz="1400"/>
              <a:t>set topo	[new Topography]</a:t>
            </a:r>
          </a:p>
          <a:p>
            <a:r>
              <a:rPr lang="en-US" altLang="zh-TW" sz="1400"/>
              <a:t>$topo load_flatgrid $opt(x) $opt(y)</a:t>
            </a:r>
          </a:p>
          <a:p>
            <a:endParaRPr lang="en-US" altLang="zh-TW" sz="1400"/>
          </a:p>
          <a:p>
            <a:r>
              <a:rPr lang="en-US" altLang="zh-TW" sz="1400"/>
              <a:t># Create God</a:t>
            </a:r>
          </a:p>
          <a:p>
            <a:r>
              <a:rPr lang="en-US" altLang="zh-TW" sz="1400"/>
              <a:t>create-god [expr $num_mobile_nodes + $num_bs_nodes]</a:t>
            </a:r>
          </a:p>
          <a:p>
            <a:endParaRPr lang="en-US" altLang="zh-TW" sz="1400"/>
          </a:p>
          <a:p>
            <a:r>
              <a:rPr lang="en-US" altLang="zh-TW" sz="1400"/>
              <a:t># creating wired nodes</a:t>
            </a:r>
          </a:p>
          <a:p>
            <a:r>
              <a:rPr lang="en-US" altLang="zh-TW" sz="1400"/>
              <a:t>for {set i 0} {$i &lt; $num_wired_nodes} {incr i} {</a:t>
            </a:r>
          </a:p>
          <a:p>
            <a:r>
              <a:rPr lang="en-US" altLang="zh-TW" sz="1400"/>
              <a:t>	set W($i) [$ns node 0.0.$i]</a:t>
            </a:r>
          </a:p>
          <a:p>
            <a:r>
              <a:rPr lang="en-US" altLang="zh-TW" sz="1400"/>
              <a:t>    puts "wired node $i created"</a:t>
            </a:r>
          </a:p>
          <a:p>
            <a:r>
              <a:rPr lang="en-US" altLang="zh-TW" sz="1400"/>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ChangeArrowheads="1"/>
          </p:cNvSpPr>
          <p:nvPr/>
        </p:nvSpPr>
        <p:spPr bwMode="auto">
          <a:xfrm>
            <a:off x="0" y="0"/>
            <a:ext cx="9144000" cy="6664325"/>
          </a:xfrm>
          <a:prstGeom prst="rect">
            <a:avLst/>
          </a:prstGeom>
          <a:noFill/>
          <a:ln w="9525">
            <a:noFill/>
            <a:miter lim="800000"/>
            <a:headEnd/>
            <a:tailEnd/>
          </a:ln>
          <a:effectLst/>
        </p:spPr>
        <p:txBody>
          <a:bodyPr>
            <a:spAutoFit/>
          </a:bodyPr>
          <a:lstStyle/>
          <a:p>
            <a:r>
              <a:rPr lang="en-US" altLang="zh-TW" sz="1200"/>
              <a:t># creating base station</a:t>
            </a:r>
          </a:p>
          <a:p>
            <a:r>
              <a:rPr lang="en-US" altLang="zh-TW" sz="1200"/>
              <a:t>$ns node-config -adhocRouting $opt(adhocRouting) \</a:t>
            </a:r>
          </a:p>
          <a:p>
            <a:r>
              <a:rPr lang="en-US" altLang="zh-TW" sz="1200"/>
              <a:t>                 -llType $opt(ll) \</a:t>
            </a:r>
          </a:p>
          <a:p>
            <a:r>
              <a:rPr lang="en-US" altLang="zh-TW" sz="1200"/>
              <a:t>                 -macType $opt(mac) \</a:t>
            </a:r>
          </a:p>
          <a:p>
            <a:r>
              <a:rPr lang="en-US" altLang="zh-TW" sz="1200"/>
              <a:t>                 -ifqType $opt(ifq) \</a:t>
            </a:r>
          </a:p>
          <a:p>
            <a:r>
              <a:rPr lang="en-US" altLang="zh-TW" sz="1200"/>
              <a:t>                 -ifqLen $opt(ifqlen) \</a:t>
            </a:r>
          </a:p>
          <a:p>
            <a:r>
              <a:rPr lang="en-US" altLang="zh-TW" sz="1200"/>
              <a:t>                 -antType $opt(ant) \</a:t>
            </a:r>
          </a:p>
          <a:p>
            <a:r>
              <a:rPr lang="en-US" altLang="zh-TW" sz="1200"/>
              <a:t>                 -propType $opt(prop)    \</a:t>
            </a:r>
          </a:p>
          <a:p>
            <a:r>
              <a:rPr lang="en-US" altLang="zh-TW" sz="1200"/>
              <a:t>                 -phyType $opt(netif) \</a:t>
            </a:r>
          </a:p>
          <a:p>
            <a:r>
              <a:rPr lang="en-US" altLang="zh-TW" sz="1200"/>
              <a:t>                 -channel $chan      \</a:t>
            </a:r>
          </a:p>
          <a:p>
            <a:r>
              <a:rPr lang="en-US" altLang="zh-TW" sz="1200"/>
              <a:t>                 -topoInstance $topo \</a:t>
            </a:r>
          </a:p>
          <a:p>
            <a:r>
              <a:rPr lang="en-US" altLang="zh-TW" sz="1200"/>
              <a:t>                 -wiredRouting ON \</a:t>
            </a:r>
          </a:p>
          <a:p>
            <a:r>
              <a:rPr lang="en-US" altLang="zh-TW" sz="1200"/>
              <a:t>                 -agentTrace OFF \</a:t>
            </a:r>
          </a:p>
          <a:p>
            <a:r>
              <a:rPr lang="en-US" altLang="zh-TW" sz="1200"/>
              <a:t>                 -routerTrace OFF \</a:t>
            </a:r>
          </a:p>
          <a:p>
            <a:r>
              <a:rPr lang="en-US" altLang="zh-TW" sz="1200"/>
              <a:t>                 -macTrace OFF    \</a:t>
            </a:r>
          </a:p>
          <a:p>
            <a:r>
              <a:rPr lang="en-US" altLang="zh-TW" sz="1200"/>
              <a:t>                 -movementTrace OFF</a:t>
            </a:r>
          </a:p>
          <a:p>
            <a:endParaRPr lang="en-US" altLang="zh-TW" sz="1200"/>
          </a:p>
          <a:p>
            <a:r>
              <a:rPr lang="en-US" altLang="zh-TW" sz="1200"/>
              <a:t>set BS(0) [$ns node 1.0.0]</a:t>
            </a:r>
          </a:p>
          <a:p>
            <a:r>
              <a:rPr lang="en-US" altLang="zh-TW" sz="1200"/>
              <a:t>$BS(0) random-motion 0</a:t>
            </a:r>
          </a:p>
          <a:p>
            <a:r>
              <a:rPr lang="en-US" altLang="zh-TW" sz="1200"/>
              <a:t>puts "Base-Station node $bs_id created"</a:t>
            </a:r>
          </a:p>
          <a:p>
            <a:r>
              <a:rPr lang="en-US" altLang="zh-TW" sz="1200"/>
              <a:t>#provide some co-ord (fixed) to base station node</a:t>
            </a:r>
          </a:p>
          <a:p>
            <a:r>
              <a:rPr lang="en-US" altLang="zh-TW" sz="1200"/>
              <a:t>$BS(0) set X_ 1.0</a:t>
            </a:r>
          </a:p>
          <a:p>
            <a:r>
              <a:rPr lang="en-US" altLang="zh-TW" sz="1200"/>
              <a:t>$BS(0) set Y_ 2.0</a:t>
            </a:r>
          </a:p>
          <a:p>
            <a:r>
              <a:rPr lang="en-US" altLang="zh-TW" sz="1200"/>
              <a:t>$BS(0) set Z_ 0.0</a:t>
            </a:r>
          </a:p>
          <a:p>
            <a:r>
              <a:rPr lang="en-US" altLang="zh-TW" sz="1200"/>
              <a:t> </a:t>
            </a:r>
          </a:p>
          <a:p>
            <a:r>
              <a:rPr lang="en-US" altLang="zh-TW" sz="1200"/>
              <a:t># creating mobile nodes</a:t>
            </a:r>
          </a:p>
          <a:p>
            <a:r>
              <a:rPr lang="en-US" altLang="zh-TW" sz="1200"/>
              <a:t>$ns node-config -wiredRouting OFF</a:t>
            </a:r>
          </a:p>
          <a:p>
            <a:r>
              <a:rPr lang="en-US" altLang="zh-TW" sz="1200"/>
              <a:t>for {set i 0} {$i &lt; $num_mobile_nodes} {incr i} {</a:t>
            </a:r>
          </a:p>
          <a:p>
            <a:r>
              <a:rPr lang="en-US" altLang="zh-TW" sz="1200"/>
              <a:t>    set wl_node_($i) [$ns node 1.0.[expr $i + 1]]	</a:t>
            </a:r>
          </a:p>
          <a:p>
            <a:r>
              <a:rPr lang="en-US" altLang="zh-TW" sz="1200"/>
              <a:t>    $wl_node_($i) random-motion 0		;# disable random motion</a:t>
            </a:r>
          </a:p>
          <a:p>
            <a:r>
              <a:rPr lang="en-US" altLang="zh-TW" sz="1200"/>
              <a:t>    puts "wireless node $i created ..."</a:t>
            </a:r>
          </a:p>
          <a:p>
            <a:r>
              <a:rPr lang="en-US" altLang="zh-TW" sz="1200"/>
              <a:t>    $wl_node_($i) base-station [AddrParams addr2id [$BS(0) node-addr]]</a:t>
            </a:r>
          </a:p>
          <a:p>
            <a:r>
              <a:rPr lang="en-US" altLang="zh-TW" sz="1200"/>
              <a:t>    $wl_node_($i) set X_ [expr $i * 10]</a:t>
            </a:r>
          </a:p>
          <a:p>
            <a:r>
              <a:rPr lang="en-US" altLang="zh-TW" sz="1200"/>
              <a:t>    $wl_node_($i) set Y_ [expr $i * 10]</a:t>
            </a:r>
          </a:p>
          <a:p>
            <a:r>
              <a:rPr lang="en-US" altLang="zh-TW" sz="1200"/>
              <a:t>    $wl_node_($i) set Z_ 0.0</a:t>
            </a:r>
          </a:p>
          <a:p>
            <a:r>
              <a:rPr lang="en-US" altLang="zh-TW" sz="1200"/>
              <a:t>}</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新細明體"/>
        <a:cs typeface=""/>
      </a:majorFont>
      <a:minorFont>
        <a:latin typeface="Arial"/>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1800" b="0" i="0" u="none" strike="noStrike" cap="none" normalizeH="0" baseline="0" smtClean="0">
            <a:ln>
              <a:noFill/>
            </a:ln>
            <a:solidFill>
              <a:schemeClr val="tx1"/>
            </a:solidFill>
            <a:effectLst/>
            <a:latin typeface="Arial" charset="0"/>
            <a:ea typeface="新細明體"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1800" b="0" i="0" u="none" strike="noStrike" cap="none" normalizeH="0" baseline="0" smtClean="0">
            <a:ln>
              <a:noFill/>
            </a:ln>
            <a:solidFill>
              <a:schemeClr val="tx1"/>
            </a:solidFill>
            <a:effectLst/>
            <a:latin typeface="Arial" charset="0"/>
            <a:ea typeface="新細明體" pitchFamily="18" charset="-12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157</TotalTime>
  <Words>5841</Words>
  <Application>Microsoft PowerPoint</Application>
  <PresentationFormat>On-screen Show (4:3)</PresentationFormat>
  <Paragraphs>1246</Paragraphs>
  <Slides>74</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3</vt:i4>
      </vt:variant>
      <vt:variant>
        <vt:lpstr>Slide Titles</vt:lpstr>
      </vt:variant>
      <vt:variant>
        <vt:i4>74</vt:i4>
      </vt:variant>
    </vt:vector>
  </HeadingPairs>
  <TitlesOfParts>
    <vt:vector size="82" baseType="lpstr">
      <vt:lpstr>Arial</vt:lpstr>
      <vt:lpstr>新細明體</vt:lpstr>
      <vt:lpstr>Times New Roman</vt:lpstr>
      <vt:lpstr>Symbol</vt:lpstr>
      <vt:lpstr>Default Design</vt:lpstr>
      <vt:lpstr>Microsoft Visio 繪圖</vt:lpstr>
      <vt:lpstr>Microsoft 方程式編輯器 3.0</vt:lpstr>
      <vt:lpstr>Microsoft Equation 3.0</vt:lpstr>
      <vt:lpstr>NS2 tutorial</vt:lpstr>
      <vt:lpstr>Agenda</vt:lpstr>
      <vt:lpstr>NS2 setup ---常見的問題</vt:lpstr>
      <vt:lpstr>nsBench</vt:lpstr>
      <vt:lpstr>802.11 (DCF)</vt:lpstr>
      <vt:lpstr>802.11e (EDCF)</vt:lpstr>
      <vt:lpstr>Slide 7</vt:lpstr>
      <vt:lpstr>Slide 8</vt:lpstr>
      <vt:lpstr>Slide 9</vt:lpstr>
      <vt:lpstr>Slide 10</vt:lpstr>
      <vt:lpstr>Slide 11</vt:lpstr>
      <vt:lpstr>Slide 12</vt:lpstr>
      <vt:lpstr>Slide 13</vt:lpstr>
      <vt:lpstr>Wireless error model</vt:lpstr>
      <vt:lpstr>Slide 15</vt:lpstr>
      <vt:lpstr>Slide 16</vt:lpstr>
      <vt:lpstr>Slide 17</vt:lpstr>
      <vt:lpstr>Simulation Topology</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實驗結果 (1)</vt:lpstr>
      <vt:lpstr>Slide 35</vt:lpstr>
      <vt:lpstr>實驗結果 (3)</vt:lpstr>
      <vt:lpstr>Toward more realistic network simulations of video transmission</vt:lpstr>
      <vt:lpstr>Outline </vt:lpstr>
      <vt:lpstr>Introduction (1)</vt:lpstr>
      <vt:lpstr>Introduction (2)</vt:lpstr>
      <vt:lpstr>Introduction (3)</vt:lpstr>
      <vt:lpstr>Introduction (4)</vt:lpstr>
      <vt:lpstr>Introduction (5)</vt:lpstr>
      <vt:lpstr>Overview of Evalvid</vt:lpstr>
      <vt:lpstr>Video Source</vt:lpstr>
      <vt:lpstr>Video Encoder</vt:lpstr>
      <vt:lpstr>Video Sender (VS)</vt:lpstr>
      <vt:lpstr>Evaluate Trace (ET)</vt:lpstr>
      <vt:lpstr>Fix Video (FV)</vt:lpstr>
      <vt:lpstr>Peak Signal Noise Ratio (PSNR)</vt:lpstr>
      <vt:lpstr>Mean Opinion Score (MOS)</vt:lpstr>
      <vt:lpstr>Enhancement of Evalvid</vt:lpstr>
      <vt:lpstr>Video transmission over BE and QoS network</vt:lpstr>
      <vt:lpstr>Encoding the raw YUV video </vt:lpstr>
      <vt:lpstr>Get the Video Traffic Trace File</vt:lpstr>
      <vt:lpstr>Run the simulation script (1)</vt:lpstr>
      <vt:lpstr>Run the simulation script (2)</vt:lpstr>
      <vt:lpstr>Run the simulation script (3)</vt:lpstr>
      <vt:lpstr>Run the simulation script (4)</vt:lpstr>
      <vt:lpstr>Video Quality Evaluation (1)</vt:lpstr>
      <vt:lpstr>Video Quality Evaluation (2)</vt:lpstr>
      <vt:lpstr>Slide 62</vt:lpstr>
      <vt:lpstr>Conclusion</vt:lpstr>
      <vt:lpstr>Slide 64</vt:lpstr>
      <vt:lpstr>Slide 65</vt:lpstr>
      <vt:lpstr>Audio Simulation</vt:lpstr>
      <vt:lpstr>Slide 67</vt:lpstr>
      <vt:lpstr>Slide 68</vt:lpstr>
      <vt:lpstr>Slide 69</vt:lpstr>
      <vt:lpstr>Slide 70</vt:lpstr>
      <vt:lpstr>Slide 71</vt:lpstr>
      <vt:lpstr>Slide 72</vt:lpstr>
      <vt:lpstr>Slide 73</vt:lpstr>
      <vt:lpstr>Script to run 1VOIP_802_11.tcl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vivek</dc:creator>
  <cp:lastModifiedBy>vivek</cp:lastModifiedBy>
  <cp:revision>11</cp:revision>
  <cp:lastPrinted>1601-01-01T00:00:00Z</cp:lastPrinted>
  <dcterms:created xsi:type="dcterms:W3CDTF">1601-01-01T00:00:00Z</dcterms:created>
  <dcterms:modified xsi:type="dcterms:W3CDTF">2012-10-07T13:01:41Z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