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12"/>
  </p:notesMasterIdLst>
  <p:sldIdLst>
    <p:sldId id="257" r:id="rId2"/>
    <p:sldId id="266" r:id="rId3"/>
    <p:sldId id="265"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8E1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1E9A79-D78F-4F5A-9442-C935F12120F3}" type="datetimeFigureOut">
              <a:rPr lang="en-US" smtClean="0"/>
              <a:pPr/>
              <a:t>12/22/2016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0CDF84-F920-46BD-9071-39095DDE9CB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0CDF84-F920-46BD-9071-39095DDE9CB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0CDF84-F920-46BD-9071-39095DDE9CB5}"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11" name="Slide Number Placeholder 10"/>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3A134-F1C3-464B-BF47-54DC2DE08F52}" type="datetimeFigureOut">
              <a:rPr lang="en-US" smtClean="0"/>
              <a:pPr/>
              <a:t>12/22/2016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3A134-F1C3-464B-BF47-54DC2DE08F52}" type="datetimeFigureOut">
              <a:rPr lang="en-US" smtClean="0"/>
              <a:pPr/>
              <a:t>12/22/2016</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9648F39E-9C37-485F-AC97-16BB4BDF9F49}" type="slidenum">
              <a:rPr kumimoji="0" lang="en-US" smtClean="0"/>
              <a:pPr/>
              <a:t>‹#›</a:t>
            </a:fld>
            <a:endParaRPr kumimoji="0"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transition spd="slow">
    <p:cover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5000" b="-25000"/>
          </a:stretch>
        </a:blipFill>
        <a:effectLst/>
      </p:bgPr>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7C3A134-F1C3-464B-BF47-54DC2DE08F52}" type="datetimeFigureOut">
              <a:rPr lang="en-US" smtClean="0"/>
              <a:pPr/>
              <a:t>12/22/2016</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kumimoji="0"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ransition spd="slow">
    <p:cover dir="r"/>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swiftloans.com.au/login" TargetMode="External"/><Relationship Id="rId3" Type="http://schemas.openxmlformats.org/officeDocument/2006/relationships/hyperlink" Target="https://www.swiftloans.com.au/" TargetMode="External"/><Relationship Id="rId7" Type="http://schemas.openxmlformats.org/officeDocument/2006/relationships/hyperlink" Target="https://www.swiftloans.com.au/cms/about-u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swiftloans.com.au/cms/faqs" TargetMode="External"/><Relationship Id="rId11" Type="http://schemas.openxmlformats.org/officeDocument/2006/relationships/image" Target="../media/image5.jpeg"/><Relationship Id="rId5" Type="http://schemas.openxmlformats.org/officeDocument/2006/relationships/hyperlink" Target="https://www.swiftloans.com.au/cms/costs" TargetMode="External"/><Relationship Id="rId10" Type="http://schemas.openxmlformats.org/officeDocument/2006/relationships/image" Target="../media/image4.png"/><Relationship Id="rId4" Type="http://schemas.openxmlformats.org/officeDocument/2006/relationships/hyperlink" Target="https://www.swiftloans.com.au/cms/how-it-works" TargetMode="External"/><Relationship Id="rId9"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https://www.facebook.com/pages/Swift-Loans/1408800316105612?ref=hl" TargetMode="External"/><Relationship Id="rId3" Type="http://schemas.openxmlformats.org/officeDocument/2006/relationships/image" Target="../media/image18.png"/><Relationship Id="rId7" Type="http://schemas.openxmlformats.org/officeDocument/2006/relationships/hyperlink" Target="https://twitter.com/SwiftLoans" TargetMode="External"/><Relationship Id="rId12" Type="http://schemas.openxmlformats.org/officeDocument/2006/relationships/image" Target="../media/image23.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hyperlink" Target="https://www.pinterest.com/swift_loans/" TargetMode="External"/><Relationship Id="rId5" Type="http://schemas.openxmlformats.org/officeDocument/2006/relationships/hyperlink" Target="https://plus.google.com/109604239340546818344/posts" TargetMode="External"/><Relationship Id="rId15" Type="http://schemas.openxmlformats.org/officeDocument/2006/relationships/hyperlink" Target="https://www.swiftloans.com.au/" TargetMode="External"/><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hyperlink" Target="https://www.youtube.com/channel/UC8wLdsfJR8o6mgk-XF6k_vQ/feed?filter=2" TargetMode="External"/><Relationship Id="rId1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swiftloans.com.au/" TargetMode="Externa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s://www.swiftloans.com.au/"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www.swiftloans.com.au/" TargetMode="Externa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hyperlink" Target="https://www.swiftloans.com.au/"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swiftloans.com.au/"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swiftloans.com.au/" TargetMode="External"/><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hyperlink" Target="https://www.swiftloans.com.au/"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hyperlink" Target="https://www.swiftloans.com.au/cms/cash-loan" TargetMode="External"/><Relationship Id="rId4" Type="http://schemas.openxmlformats.org/officeDocument/2006/relationships/hyperlink" Target="https://www.swiftloans.com.a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4114800"/>
            <a:ext cx="7924800" cy="1800493"/>
          </a:xfrm>
          <a:prstGeom prst="rect">
            <a:avLst/>
          </a:prstGeom>
        </p:spPr>
        <p:txBody>
          <a:bodyPr wrap="square">
            <a:spAutoFit/>
          </a:bodyPr>
          <a:lstStyle/>
          <a:p>
            <a:pPr algn="just"/>
            <a:r>
              <a:rPr lang="en-US" sz="1500" b="1" dirty="0" smtClean="0">
                <a:solidFill>
                  <a:schemeClr val="accent4">
                    <a:lumMod val="50000"/>
                  </a:schemeClr>
                </a:solidFill>
                <a:latin typeface="Arial" pitchFamily="34" charset="0"/>
                <a:cs typeface="Arial" pitchFamily="34" charset="0"/>
              </a:rPr>
              <a:t>Welcome to Swift Loans</a:t>
            </a:r>
          </a:p>
          <a:p>
            <a:pPr algn="just"/>
            <a:endParaRPr lang="en-US" sz="1200" dirty="0" smtClean="0">
              <a:solidFill>
                <a:schemeClr val="accent4">
                  <a:lumMod val="50000"/>
                </a:schemeClr>
              </a:solidFill>
              <a:latin typeface="Arial" pitchFamily="34" charset="0"/>
              <a:cs typeface="Arial" pitchFamily="34" charset="0"/>
            </a:endParaRPr>
          </a:p>
          <a:p>
            <a:pPr algn="just"/>
            <a:r>
              <a:rPr lang="en-US" sz="1200" b="1" dirty="0" smtClean="0">
                <a:solidFill>
                  <a:schemeClr val="accent4">
                    <a:lumMod val="50000"/>
                  </a:schemeClr>
                </a:solidFill>
                <a:latin typeface="Arial" pitchFamily="34" charset="0"/>
                <a:cs typeface="Arial" pitchFamily="34" charset="0"/>
              </a:rPr>
              <a:t>Borrow Online from $200 to $2,000! Swift Loans offers fast easy loans to help with your instant loan online. Apply now for quick cash loan and we’d love to help you.</a:t>
            </a:r>
          </a:p>
          <a:p>
            <a:pPr algn="just"/>
            <a:endParaRPr lang="en-US" sz="1200" b="1" dirty="0" smtClean="0">
              <a:solidFill>
                <a:schemeClr val="accent4">
                  <a:lumMod val="50000"/>
                </a:schemeClr>
              </a:solidFill>
              <a:latin typeface="Arial" pitchFamily="34" charset="0"/>
              <a:cs typeface="Arial" pitchFamily="34" charset="0"/>
            </a:endParaRPr>
          </a:p>
          <a:p>
            <a:pPr algn="just"/>
            <a:r>
              <a:rPr lang="en-US" sz="1200" b="1" dirty="0" smtClean="0">
                <a:solidFill>
                  <a:schemeClr val="accent4">
                    <a:lumMod val="50000"/>
                  </a:schemeClr>
                </a:solidFill>
                <a:latin typeface="Arial" pitchFamily="34" charset="0"/>
                <a:cs typeface="Arial" pitchFamily="34" charset="0"/>
              </a:rPr>
              <a:t>There’s no paperwork for you to fill out, and we’ll let you know how much quick cash you may be able to borrow within a matter of minutes. Often you need money fast, so once approved, we’ll transfer the cash loan from our account within the hour*. What’s more, we give you the option of repaying over either 4, 8 or 12 weeks so that you can be comfortable that your short term loan won’t be a burden.</a:t>
            </a:r>
            <a:endParaRPr lang="en-US" sz="1200" b="1" dirty="0">
              <a:solidFill>
                <a:schemeClr val="accent4">
                  <a:lumMod val="50000"/>
                </a:schemeClr>
              </a:solidFill>
              <a:latin typeface="Arial" pitchFamily="34" charset="0"/>
              <a:cs typeface="Arial" pitchFamily="34" charset="0"/>
            </a:endParaRPr>
          </a:p>
        </p:txBody>
      </p:sp>
      <p:sp>
        <p:nvSpPr>
          <p:cNvPr id="4" name="Rounded Rectangle 3"/>
          <p:cNvSpPr/>
          <p:nvPr/>
        </p:nvSpPr>
        <p:spPr>
          <a:xfrm>
            <a:off x="457200" y="6096000"/>
            <a:ext cx="68580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3"/>
              </a:rPr>
              <a:t>Swiftloans.com.au</a:t>
            </a:r>
            <a:endParaRPr lang="en-US" dirty="0"/>
          </a:p>
        </p:txBody>
      </p:sp>
      <p:graphicFrame>
        <p:nvGraphicFramePr>
          <p:cNvPr id="6" name="Table 5"/>
          <p:cNvGraphicFramePr>
            <a:graphicFrameLocks noGrp="1"/>
          </p:cNvGraphicFramePr>
          <p:nvPr/>
        </p:nvGraphicFramePr>
        <p:xfrm>
          <a:off x="2590800" y="457200"/>
          <a:ext cx="6096000" cy="370840"/>
        </p:xfrm>
        <a:graphic>
          <a:graphicData uri="http://schemas.openxmlformats.org/drawingml/2006/table">
            <a:tbl>
              <a:tblPr firstRow="1" bandRow="1">
                <a:tableStyleId>{69CF1AB2-1976-4502-BF36-3FF5EA218861}</a:tableStyleId>
              </a:tblPr>
              <a:tblGrid>
                <a:gridCol w="1371600"/>
                <a:gridCol w="914400"/>
                <a:gridCol w="1066800"/>
                <a:gridCol w="1524000"/>
                <a:gridCol w="1219200"/>
              </a:tblGrid>
              <a:tr h="370840">
                <a:tc>
                  <a:txBody>
                    <a:bodyPr/>
                    <a:lstStyle/>
                    <a:p>
                      <a:pPr algn="ctr"/>
                      <a:r>
                        <a:rPr lang="en-US" sz="1200" dirty="0" smtClean="0">
                          <a:hlinkClick r:id="rId4"/>
                        </a:rPr>
                        <a:t>How it works</a:t>
                      </a:r>
                      <a:endParaRPr lang="en-US" sz="1200" dirty="0"/>
                    </a:p>
                  </a:txBody>
                  <a:tcPr/>
                </a:tc>
                <a:tc>
                  <a:txBody>
                    <a:bodyPr/>
                    <a:lstStyle/>
                    <a:p>
                      <a:pPr algn="ctr"/>
                      <a:r>
                        <a:rPr lang="en-US" sz="1200" dirty="0" smtClean="0">
                          <a:hlinkClick r:id="rId5"/>
                        </a:rPr>
                        <a:t>Costs</a:t>
                      </a:r>
                      <a:endParaRPr lang="en-US" sz="1200" dirty="0"/>
                    </a:p>
                  </a:txBody>
                  <a:tcPr/>
                </a:tc>
                <a:tc>
                  <a:txBody>
                    <a:bodyPr/>
                    <a:lstStyle/>
                    <a:p>
                      <a:pPr algn="ctr"/>
                      <a:r>
                        <a:rPr lang="en-US" sz="1200" dirty="0" smtClean="0">
                          <a:hlinkClick r:id="rId6"/>
                        </a:rPr>
                        <a:t>FAQ</a:t>
                      </a:r>
                      <a:endParaRPr lang="en-US" sz="1200" dirty="0"/>
                    </a:p>
                  </a:txBody>
                  <a:tcPr/>
                </a:tc>
                <a:tc>
                  <a:txBody>
                    <a:bodyPr/>
                    <a:lstStyle/>
                    <a:p>
                      <a:pPr algn="ctr"/>
                      <a:r>
                        <a:rPr lang="en-US" sz="1200" dirty="0" smtClean="0">
                          <a:hlinkClick r:id="rId7"/>
                        </a:rPr>
                        <a:t>About us</a:t>
                      </a:r>
                      <a:endParaRPr lang="en-US" sz="1200" dirty="0"/>
                    </a:p>
                  </a:txBody>
                  <a:tcPr/>
                </a:tc>
                <a:tc>
                  <a:txBody>
                    <a:bodyPr/>
                    <a:lstStyle/>
                    <a:p>
                      <a:pPr algn="ctr"/>
                      <a:r>
                        <a:rPr lang="en-US" sz="1200" dirty="0" smtClean="0">
                          <a:hlinkClick r:id="rId8"/>
                        </a:rPr>
                        <a:t>VIP Login</a:t>
                      </a:r>
                      <a:endParaRPr lang="en-US" sz="1200" dirty="0"/>
                    </a:p>
                  </a:txBody>
                  <a:tcPr/>
                </a:tc>
              </a:tr>
            </a:tbl>
          </a:graphicData>
        </a:graphic>
      </p:graphicFrame>
      <p:pic>
        <p:nvPicPr>
          <p:cNvPr id="1026" name="Picture 2" descr="C:\Users\Esign\Desktop\swiftloans.com.au Images\footer-logo.jpg"/>
          <p:cNvPicPr>
            <a:picLocks noChangeAspect="1" noChangeArrowheads="1"/>
          </p:cNvPicPr>
          <p:nvPr/>
        </p:nvPicPr>
        <p:blipFill>
          <a:blip r:embed="rId9"/>
          <a:srcRect/>
          <a:stretch>
            <a:fillRect/>
          </a:stretch>
        </p:blipFill>
        <p:spPr bwMode="auto">
          <a:xfrm>
            <a:off x="457200" y="457200"/>
            <a:ext cx="2025879" cy="3505200"/>
          </a:xfrm>
          <a:prstGeom prst="rect">
            <a:avLst/>
          </a:prstGeom>
          <a:ln>
            <a:noFill/>
          </a:ln>
          <a:effectLst>
            <a:outerShdw blurRad="292100" dist="139700" dir="2700000" algn="tl" rotWithShape="0">
              <a:srgbClr val="333333">
                <a:alpha val="65000"/>
              </a:srgbClr>
            </a:outerShdw>
          </a:effectLst>
        </p:spPr>
      </p:pic>
      <p:pic>
        <p:nvPicPr>
          <p:cNvPr id="1027" name="Picture 3" descr="C:\Users\Esign\Desktop\swiftloans.com.au Images\NCPA-logo.png"/>
          <p:cNvPicPr>
            <a:picLocks noChangeAspect="1" noChangeArrowheads="1"/>
          </p:cNvPicPr>
          <p:nvPr/>
        </p:nvPicPr>
        <p:blipFill>
          <a:blip r:embed="rId10"/>
          <a:srcRect/>
          <a:stretch>
            <a:fillRect/>
          </a:stretch>
        </p:blipFill>
        <p:spPr bwMode="auto">
          <a:xfrm>
            <a:off x="7620000" y="5791200"/>
            <a:ext cx="1066800" cy="674624"/>
          </a:xfrm>
          <a:prstGeom prst="rect">
            <a:avLst/>
          </a:prstGeom>
          <a:noFill/>
        </p:spPr>
      </p:pic>
      <p:pic>
        <p:nvPicPr>
          <p:cNvPr id="1029" name="Picture 5" descr="C:\Users\Esign\Desktop\swiftloans.com.au Images\sdfsdf.jpg"/>
          <p:cNvPicPr>
            <a:picLocks noChangeAspect="1" noChangeArrowheads="1"/>
          </p:cNvPicPr>
          <p:nvPr/>
        </p:nvPicPr>
        <p:blipFill>
          <a:blip r:embed="rId11"/>
          <a:srcRect/>
          <a:stretch>
            <a:fillRect/>
          </a:stretch>
        </p:blipFill>
        <p:spPr bwMode="auto">
          <a:xfrm>
            <a:off x="2819400" y="990600"/>
            <a:ext cx="5791200" cy="2971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p:cNvPicPr>
            <a:picLocks noChangeAspect="1" noChangeArrowheads="1"/>
          </p:cNvPicPr>
          <p:nvPr/>
        </p:nvPicPr>
        <p:blipFill>
          <a:blip r:embed="rId2" cstate="print">
            <a:lum/>
          </a:blip>
          <a:srcRect/>
          <a:stretch>
            <a:fillRect/>
          </a:stretch>
        </p:blipFill>
        <p:spPr bwMode="auto">
          <a:xfrm>
            <a:off x="609600" y="838200"/>
            <a:ext cx="4630706" cy="22098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cstate="print"/>
          <a:srcRect/>
          <a:stretch>
            <a:fillRect/>
          </a:stretch>
        </p:blipFill>
        <p:spPr bwMode="auto">
          <a:xfrm rot="21409222">
            <a:off x="6705600" y="1517257"/>
            <a:ext cx="762000" cy="768743"/>
          </a:xfrm>
          <a:prstGeom prst="rect">
            <a:avLst/>
          </a:prstGeom>
          <a:noFill/>
          <a:ln w="9525">
            <a:noFill/>
            <a:miter lim="800000"/>
            <a:headEnd/>
            <a:tailEnd/>
          </a:ln>
          <a:effectLst/>
        </p:spPr>
      </p:pic>
      <p:pic>
        <p:nvPicPr>
          <p:cNvPr id="4107" name="Picture 11"/>
          <p:cNvPicPr>
            <a:picLocks noChangeAspect="1" noChangeArrowheads="1"/>
          </p:cNvPicPr>
          <p:nvPr/>
        </p:nvPicPr>
        <p:blipFill>
          <a:blip r:embed="rId4" cstate="print"/>
          <a:srcRect/>
          <a:stretch>
            <a:fillRect/>
          </a:stretch>
        </p:blipFill>
        <p:spPr bwMode="auto">
          <a:xfrm>
            <a:off x="914400" y="3733800"/>
            <a:ext cx="7620000" cy="1828800"/>
          </a:xfrm>
          <a:prstGeom prst="rect">
            <a:avLst/>
          </a:prstGeom>
          <a:noFill/>
          <a:ln w="9525">
            <a:noFill/>
            <a:miter lim="800000"/>
            <a:headEnd/>
            <a:tailEnd/>
          </a:ln>
          <a:effectLst/>
        </p:spPr>
      </p:pic>
      <p:pic>
        <p:nvPicPr>
          <p:cNvPr id="16" name="Picture 8">
            <a:hlinkClick r:id="rId5"/>
          </p:cNvPr>
          <p:cNvPicPr>
            <a:picLocks noChangeAspect="1" noChangeArrowheads="1"/>
          </p:cNvPicPr>
          <p:nvPr/>
        </p:nvPicPr>
        <p:blipFill>
          <a:blip r:embed="rId6" cstate="print"/>
          <a:srcRect/>
          <a:stretch>
            <a:fillRect/>
          </a:stretch>
        </p:blipFill>
        <p:spPr bwMode="auto">
          <a:xfrm rot="21409222">
            <a:off x="7523175" y="1600200"/>
            <a:ext cx="935025" cy="914400"/>
          </a:xfrm>
          <a:prstGeom prst="rect">
            <a:avLst/>
          </a:prstGeom>
          <a:noFill/>
          <a:ln w="9525">
            <a:noFill/>
            <a:miter lim="800000"/>
            <a:headEnd/>
            <a:tailEnd/>
          </a:ln>
          <a:effectLst/>
        </p:spPr>
      </p:pic>
      <p:pic>
        <p:nvPicPr>
          <p:cNvPr id="17" name="Picture 6">
            <a:hlinkClick r:id="rId7"/>
          </p:cNvPr>
          <p:cNvPicPr>
            <a:picLocks noChangeAspect="1" noChangeArrowheads="1"/>
          </p:cNvPicPr>
          <p:nvPr/>
        </p:nvPicPr>
        <p:blipFill>
          <a:blip r:embed="rId8" cstate="print"/>
          <a:srcRect/>
          <a:stretch>
            <a:fillRect/>
          </a:stretch>
        </p:blipFill>
        <p:spPr bwMode="auto">
          <a:xfrm rot="21409222">
            <a:off x="7848600" y="838200"/>
            <a:ext cx="698500" cy="685800"/>
          </a:xfrm>
          <a:prstGeom prst="rect">
            <a:avLst/>
          </a:prstGeom>
          <a:noFill/>
          <a:ln w="9525">
            <a:noFill/>
            <a:miter lim="800000"/>
            <a:headEnd/>
            <a:tailEnd/>
          </a:ln>
          <a:effectLst/>
        </p:spPr>
      </p:pic>
      <p:pic>
        <p:nvPicPr>
          <p:cNvPr id="18" name="Picture 7">
            <a:hlinkClick r:id="rId9"/>
          </p:cNvPr>
          <p:cNvPicPr>
            <a:picLocks noChangeAspect="1" noChangeArrowheads="1"/>
          </p:cNvPicPr>
          <p:nvPr/>
        </p:nvPicPr>
        <p:blipFill>
          <a:blip r:embed="rId10" cstate="print"/>
          <a:srcRect/>
          <a:stretch>
            <a:fillRect/>
          </a:stretch>
        </p:blipFill>
        <p:spPr bwMode="auto">
          <a:xfrm rot="21409222">
            <a:off x="5715000" y="1676400"/>
            <a:ext cx="730250" cy="685801"/>
          </a:xfrm>
          <a:prstGeom prst="rect">
            <a:avLst/>
          </a:prstGeom>
          <a:noFill/>
          <a:ln w="9525">
            <a:noFill/>
            <a:miter lim="800000"/>
            <a:headEnd/>
            <a:tailEnd/>
          </a:ln>
          <a:effectLst/>
        </p:spPr>
      </p:pic>
      <p:pic>
        <p:nvPicPr>
          <p:cNvPr id="19" name="Picture 2">
            <a:hlinkClick r:id="rId11"/>
          </p:cNvPr>
          <p:cNvPicPr>
            <a:picLocks noChangeAspect="1" noChangeArrowheads="1"/>
          </p:cNvPicPr>
          <p:nvPr/>
        </p:nvPicPr>
        <p:blipFill>
          <a:blip r:embed="rId12" cstate="print"/>
          <a:srcRect/>
          <a:stretch>
            <a:fillRect/>
          </a:stretch>
        </p:blipFill>
        <p:spPr bwMode="auto">
          <a:xfrm rot="21409222">
            <a:off x="5867400" y="685800"/>
            <a:ext cx="762000" cy="722923"/>
          </a:xfrm>
          <a:prstGeom prst="rect">
            <a:avLst/>
          </a:prstGeom>
          <a:noFill/>
          <a:ln w="9525">
            <a:noFill/>
            <a:miter lim="800000"/>
            <a:headEnd/>
            <a:tailEnd/>
          </a:ln>
          <a:effectLst/>
        </p:spPr>
      </p:pic>
      <p:pic>
        <p:nvPicPr>
          <p:cNvPr id="20" name="Picture 4">
            <a:hlinkClick r:id="rId13"/>
          </p:cNvPr>
          <p:cNvPicPr>
            <a:picLocks noChangeAspect="1" noChangeArrowheads="1"/>
          </p:cNvPicPr>
          <p:nvPr/>
        </p:nvPicPr>
        <p:blipFill>
          <a:blip r:embed="rId14" cstate="print"/>
          <a:srcRect/>
          <a:stretch>
            <a:fillRect/>
          </a:stretch>
        </p:blipFill>
        <p:spPr bwMode="auto">
          <a:xfrm rot="21409222">
            <a:off x="6934200" y="685800"/>
            <a:ext cx="685802" cy="644771"/>
          </a:xfrm>
          <a:prstGeom prst="rect">
            <a:avLst/>
          </a:prstGeom>
          <a:noFill/>
          <a:ln w="9525">
            <a:noFill/>
            <a:miter lim="800000"/>
            <a:headEnd/>
            <a:tailEnd/>
          </a:ln>
          <a:effectLst/>
        </p:spPr>
      </p:pic>
      <p:sp>
        <p:nvSpPr>
          <p:cNvPr id="10" name="Rounded Rectangle 9"/>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15"/>
              </a:rPr>
              <a:t>Swiftloans.com.au</a:t>
            </a:r>
            <a:endParaRPr lang="en-US" dirty="0"/>
          </a:p>
        </p:txBody>
      </p:sp>
    </p:spTree>
  </p:cSld>
  <p:clrMapOvr>
    <a:masterClrMapping/>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2"/>
              </a:rPr>
              <a:t>Swiftloans.com.au</a:t>
            </a:r>
            <a:endParaRPr lang="en-US" dirty="0"/>
          </a:p>
        </p:txBody>
      </p:sp>
      <p:pic>
        <p:nvPicPr>
          <p:cNvPr id="2050" name="Picture 2" descr="C:\Users\Esign\Desktop\swiftloans.com.au Images\Untitled.png"/>
          <p:cNvPicPr>
            <a:picLocks noChangeAspect="1" noChangeArrowheads="1"/>
          </p:cNvPicPr>
          <p:nvPr/>
        </p:nvPicPr>
        <p:blipFill>
          <a:blip r:embed="rId3"/>
          <a:srcRect/>
          <a:stretch>
            <a:fillRect/>
          </a:stretch>
        </p:blipFill>
        <p:spPr bwMode="auto">
          <a:xfrm>
            <a:off x="457200" y="609600"/>
            <a:ext cx="5257800" cy="54102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5791200" y="609600"/>
            <a:ext cx="289560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Easy Online Loans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791200" y="1295400"/>
            <a:ext cx="2819400" cy="170816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just"/>
            <a:r>
              <a:rPr lang="en-US" sz="1500" dirty="0" smtClean="0"/>
              <a:t>Borrow Online from $200 to $2,000! Swift Loans offers fast easy loans to help with your instant loan online. Apply now for quick cash loan and we’d love to help you.</a:t>
            </a:r>
            <a:endParaRPr lang="en-US" sz="1500" dirty="0"/>
          </a:p>
        </p:txBody>
      </p:sp>
      <p:pic>
        <p:nvPicPr>
          <p:cNvPr id="2051" name="Picture 3" descr="C:\Users\Esign\Desktop\swiftloans.com.au Images\indexsdfsf.jpg"/>
          <p:cNvPicPr>
            <a:picLocks noChangeAspect="1" noChangeArrowheads="1"/>
          </p:cNvPicPr>
          <p:nvPr/>
        </p:nvPicPr>
        <p:blipFill>
          <a:blip r:embed="rId4"/>
          <a:srcRect/>
          <a:stretch>
            <a:fillRect/>
          </a:stretch>
        </p:blipFill>
        <p:spPr bwMode="auto">
          <a:xfrm>
            <a:off x="5791200" y="3124200"/>
            <a:ext cx="2819400" cy="2819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lum contrast="10000"/>
          </a:blip>
          <a:srcRect/>
          <a:stretch>
            <a:fillRect/>
          </a:stretch>
        </p:blipFill>
        <p:spPr bwMode="auto">
          <a:xfrm>
            <a:off x="609600" y="1371600"/>
            <a:ext cx="8040414" cy="4419600"/>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456101" y="457200"/>
            <a:ext cx="8230699" cy="784830"/>
          </a:xfrm>
          <a:prstGeom prst="rect">
            <a:avLst/>
          </a:prstGeom>
        </p:spPr>
        <p:txBody>
          <a:bodyPr wrap="square">
            <a:spAutoFit/>
          </a:bodyPr>
          <a:lstStyle/>
          <a:p>
            <a:pPr algn="just"/>
            <a:r>
              <a:rPr lang="en-US" sz="1500" dirty="0" smtClean="0">
                <a:latin typeface="Andalus" pitchFamily="18" charset="-78"/>
                <a:cs typeface="Andalus" pitchFamily="18" charset="-78"/>
              </a:rPr>
              <a:t>At Swift Loans Australia, we provide better solution for Best Payday Loan because our loans are tailored to your budget and our flexible repayment plans. Swift Loans is the best place to go for online cash loans. We have been granted a credit licence by Australia’s financial services regulator, ASIC.</a:t>
            </a:r>
            <a:endParaRPr lang="en-US" sz="1500" dirty="0">
              <a:latin typeface="Andalus" pitchFamily="18" charset="-78"/>
              <a:cs typeface="Andalus" pitchFamily="18" charset="-78"/>
            </a:endParaRPr>
          </a:p>
        </p:txBody>
      </p:sp>
      <p:sp>
        <p:nvSpPr>
          <p:cNvPr id="4" name="Rounded Rectangle 3"/>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3"/>
              </a:rPr>
              <a:t>Swiftloans.com.au</a:t>
            </a:r>
            <a:endParaRPr lang="en-US" dirty="0"/>
          </a:p>
        </p:txBody>
      </p:sp>
    </p:spTree>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c04d2d1cb9945d65572e2f2f236924a.jpg"/>
          <p:cNvPicPr>
            <a:picLocks noChangeAspect="1"/>
          </p:cNvPicPr>
          <p:nvPr/>
        </p:nvPicPr>
        <p:blipFill>
          <a:blip r:embed="rId3" cstate="print"/>
          <a:stretch>
            <a:fillRect/>
          </a:stretch>
        </p:blipFill>
        <p:spPr>
          <a:xfrm>
            <a:off x="457200" y="457200"/>
            <a:ext cx="4731600" cy="5410200"/>
          </a:xfrm>
          <a:prstGeom prst="rect">
            <a:avLst/>
          </a:prstGeom>
        </p:spPr>
      </p:pic>
      <p:pic>
        <p:nvPicPr>
          <p:cNvPr id="12" name="Picture 11" descr="469bf9083f8d84f287a42008610d3140.jpeg"/>
          <p:cNvPicPr>
            <a:picLocks noChangeAspect="1"/>
          </p:cNvPicPr>
          <p:nvPr/>
        </p:nvPicPr>
        <p:blipFill>
          <a:blip r:embed="rId4" cstate="print"/>
          <a:stretch>
            <a:fillRect/>
          </a:stretch>
        </p:blipFill>
        <p:spPr>
          <a:xfrm>
            <a:off x="5334000" y="2819400"/>
            <a:ext cx="3200400" cy="2895600"/>
          </a:xfrm>
          <a:prstGeom prst="rect">
            <a:avLst/>
          </a:prstGeom>
        </p:spPr>
      </p:pic>
      <p:pic>
        <p:nvPicPr>
          <p:cNvPr id="2" name="Picture 2"/>
          <p:cNvPicPr>
            <a:picLocks noChangeAspect="1" noChangeArrowheads="1"/>
          </p:cNvPicPr>
          <p:nvPr/>
        </p:nvPicPr>
        <p:blipFill>
          <a:blip r:embed="rId5" cstate="print"/>
          <a:srcRect/>
          <a:stretch>
            <a:fillRect/>
          </a:stretch>
        </p:blipFill>
        <p:spPr bwMode="auto">
          <a:xfrm>
            <a:off x="5334000" y="457200"/>
            <a:ext cx="3429000" cy="2133600"/>
          </a:xfrm>
          <a:prstGeom prst="rect">
            <a:avLst/>
          </a:prstGeom>
          <a:ln>
            <a:noFill/>
          </a:ln>
          <a:effectLst>
            <a:outerShdw blurRad="292100" dist="139700" dir="2700000" algn="tl" rotWithShape="0">
              <a:srgbClr val="333333">
                <a:alpha val="65000"/>
              </a:srgbClr>
            </a:outerShdw>
          </a:effectLst>
        </p:spPr>
      </p:pic>
      <p:sp>
        <p:nvSpPr>
          <p:cNvPr id="7" name="Rounded Rectangle 6"/>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6"/>
              </a:rPr>
              <a:t>Swiftloans.com.au</a:t>
            </a:r>
            <a:endParaRPr lang="en-US" dirty="0"/>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3000"/>
                                        <p:tgtEl>
                                          <p:spTgt spid="9"/>
                                        </p:tgtEl>
                                      </p:cBhvr>
                                    </p:animEffect>
                                  </p:childTnLst>
                                </p:cTn>
                              </p:par>
                            </p:childTnLst>
                          </p:cTn>
                        </p:par>
                        <p:par>
                          <p:cTn id="8" fill="hold">
                            <p:stCondLst>
                              <p:cond delay="30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5867400" y="609600"/>
            <a:ext cx="2133600" cy="1219200"/>
          </a:xfrm>
          <a:prstGeom prst="ellipse">
            <a:avLst/>
          </a:prstGeom>
          <a:ln>
            <a:noFill/>
          </a:ln>
          <a:effectLst>
            <a:softEdge rad="112500"/>
          </a:effectLst>
        </p:spPr>
      </p:pic>
      <p:sp>
        <p:nvSpPr>
          <p:cNvPr id="5" name="Rectangle 4"/>
          <p:cNvSpPr/>
          <p:nvPr/>
        </p:nvSpPr>
        <p:spPr>
          <a:xfrm>
            <a:off x="533400" y="1066800"/>
            <a:ext cx="7924800" cy="4478149"/>
          </a:xfrm>
          <a:prstGeom prst="rect">
            <a:avLst/>
          </a:prstGeom>
        </p:spPr>
        <p:txBody>
          <a:bodyPr wrap="square">
            <a:spAutoFit/>
          </a:bodyPr>
          <a:lstStyle/>
          <a:p>
            <a:pPr algn="just"/>
            <a:r>
              <a:rPr lang="en-US" sz="1500" b="1" dirty="0" smtClean="0">
                <a:latin typeface="Andalus" pitchFamily="18" charset="-78"/>
                <a:cs typeface="Andalus" pitchFamily="18" charset="-78"/>
              </a:rPr>
              <a:t>They’re Fast and Easy Loans!</a:t>
            </a:r>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 </a:t>
            </a:r>
          </a:p>
          <a:p>
            <a:pPr marL="342900" indent="-342900" algn="just">
              <a:buAutoNum type="arabicPeriod"/>
            </a:pPr>
            <a:r>
              <a:rPr lang="en-US" sz="1500" b="1" dirty="0" smtClean="0">
                <a:latin typeface="Andalus" pitchFamily="18" charset="-78"/>
                <a:cs typeface="Andalus" pitchFamily="18" charset="-78"/>
              </a:rPr>
              <a:t>Apply online.</a:t>
            </a:r>
          </a:p>
          <a:p>
            <a:pPr marL="342900" indent="-342900" algn="just"/>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You can apply online 247 from your mobile device or computer. The process is really fast and easy.</a:t>
            </a:r>
          </a:p>
          <a:p>
            <a:pPr algn="just"/>
            <a:r>
              <a:rPr lang="en-US" sz="1500" dirty="0" smtClean="0">
                <a:latin typeface="Andalus" pitchFamily="18" charset="-78"/>
                <a:cs typeface="Andalus" pitchFamily="18" charset="-78"/>
              </a:rPr>
              <a:t> </a:t>
            </a:r>
          </a:p>
          <a:p>
            <a:pPr algn="just"/>
            <a:r>
              <a:rPr lang="en-US" sz="1500" b="1" dirty="0" smtClean="0">
                <a:latin typeface="Andalus" pitchFamily="18" charset="-78"/>
                <a:cs typeface="Andalus" pitchFamily="18" charset="-78"/>
              </a:rPr>
              <a:t>2. Verify your income and expenses.</a:t>
            </a:r>
          </a:p>
          <a:p>
            <a:pPr algn="just"/>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Once you have met the initial eligibility requirements we then verify your income and expenses. Amongst other things, we review your most recent 90 days of bank transaction history. We use the services of a secure, reputable, external company, to help us with this. </a:t>
            </a:r>
          </a:p>
          <a:p>
            <a:pPr algn="just"/>
            <a:r>
              <a:rPr lang="en-US" sz="1500" dirty="0" smtClean="0">
                <a:latin typeface="Andalus" pitchFamily="18" charset="-78"/>
                <a:cs typeface="Andalus" pitchFamily="18" charset="-78"/>
              </a:rPr>
              <a:t>As our application process is 100% online, we can only accept applications via our website, and we </a:t>
            </a:r>
            <a:r>
              <a:rPr lang="en-US" sz="1500" u="sng" dirty="0" smtClean="0">
                <a:latin typeface="Andalus" pitchFamily="18" charset="-78"/>
                <a:cs typeface="Andalus" pitchFamily="18" charset="-78"/>
              </a:rPr>
              <a:t>do not</a:t>
            </a:r>
            <a:r>
              <a:rPr lang="en-US" sz="1500" dirty="0" smtClean="0">
                <a:latin typeface="Andalus" pitchFamily="18" charset="-78"/>
                <a:cs typeface="Andalus" pitchFamily="18" charset="-78"/>
              </a:rPr>
              <a:t> accept bank statements via fax or email. Our bank statement provider is regularly adding new banks to their service. </a:t>
            </a:r>
          </a:p>
          <a:p>
            <a:pPr algn="just"/>
            <a:r>
              <a:rPr lang="en-US" sz="1500" dirty="0" smtClean="0">
                <a:latin typeface="Andalus" pitchFamily="18" charset="-78"/>
                <a:cs typeface="Andalus" pitchFamily="18" charset="-78"/>
              </a:rPr>
              <a:t> </a:t>
            </a:r>
          </a:p>
          <a:p>
            <a:pPr algn="just"/>
            <a:r>
              <a:rPr lang="en-US" sz="1500" b="1" dirty="0" smtClean="0">
                <a:latin typeface="Andalus" pitchFamily="18" charset="-78"/>
                <a:cs typeface="Andalus" pitchFamily="18" charset="-78"/>
              </a:rPr>
              <a:t>3. Approval.</a:t>
            </a:r>
          </a:p>
          <a:p>
            <a:pPr algn="just"/>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We will then call you on the mobile number that you provide in your application to determine the suitability of the loan for you. </a:t>
            </a:r>
          </a:p>
        </p:txBody>
      </p:sp>
      <p:sp>
        <p:nvSpPr>
          <p:cNvPr id="7" name="Rectangle 6"/>
          <p:cNvSpPr/>
          <p:nvPr/>
        </p:nvSpPr>
        <p:spPr>
          <a:xfrm>
            <a:off x="3276600" y="457200"/>
            <a:ext cx="1871025" cy="461665"/>
          </a:xfrm>
          <a:prstGeom prst="rect">
            <a:avLst/>
          </a:prstGeom>
        </p:spPr>
        <p:txBody>
          <a:bodyPr wrap="none">
            <a:spAutoFit/>
          </a:bodyPr>
          <a:lstStyle/>
          <a:p>
            <a:r>
              <a:rPr lang="en-US" sz="2400" b="1" dirty="0" smtClean="0">
                <a:latin typeface="Andalus" pitchFamily="18" charset="-78"/>
                <a:cs typeface="Andalus" pitchFamily="18" charset="-78"/>
              </a:rPr>
              <a:t>How it works</a:t>
            </a:r>
            <a:endParaRPr lang="en-US" b="1" dirty="0" smtClean="0">
              <a:latin typeface="Andalus" pitchFamily="18" charset="-78"/>
              <a:cs typeface="Andalus" pitchFamily="18" charset="-78"/>
            </a:endParaRPr>
          </a:p>
        </p:txBody>
      </p:sp>
      <p:sp>
        <p:nvSpPr>
          <p:cNvPr id="6" name="Rounded Rectangle 5"/>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3"/>
              </a:rPr>
              <a:t>Swiftloans.com.au</a:t>
            </a:r>
            <a:endParaRPr lang="en-US" dirty="0"/>
          </a:p>
        </p:txBody>
      </p:sp>
    </p:spTree>
  </p:cSld>
  <p:clrMapOvr>
    <a:masterClrMapping/>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447800"/>
            <a:ext cx="8153400" cy="4247317"/>
          </a:xfrm>
          <a:prstGeom prst="rect">
            <a:avLst/>
          </a:prstGeom>
        </p:spPr>
        <p:txBody>
          <a:bodyPr wrap="square">
            <a:spAutoFit/>
          </a:bodyPr>
          <a:lstStyle/>
          <a:p>
            <a:pPr algn="just"/>
            <a:r>
              <a:rPr lang="en-US" sz="1500" b="1" dirty="0" smtClean="0">
                <a:latin typeface="Andalus" pitchFamily="18" charset="-78"/>
                <a:cs typeface="Andalus" pitchFamily="18" charset="-78"/>
              </a:rPr>
              <a:t>4. Confirm your loan.</a:t>
            </a:r>
          </a:p>
          <a:p>
            <a:pPr algn="just"/>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If you’re satisfied, click the “Confirm” button and "I agree" to the </a:t>
            </a:r>
            <a:br>
              <a:rPr lang="en-US" sz="1500" dirty="0" smtClean="0">
                <a:latin typeface="Andalus" pitchFamily="18" charset="-78"/>
                <a:cs typeface="Andalus" pitchFamily="18" charset="-78"/>
              </a:rPr>
            </a:br>
            <a:r>
              <a:rPr lang="en-US" sz="1500" dirty="0" smtClean="0">
                <a:latin typeface="Andalus" pitchFamily="18" charset="-78"/>
                <a:cs typeface="Andalus" pitchFamily="18" charset="-78"/>
              </a:rPr>
              <a:t>Terms &amp; Conditions of the Loan Contract.</a:t>
            </a:r>
          </a:p>
          <a:p>
            <a:pPr algn="just"/>
            <a:r>
              <a:rPr lang="en-US" sz="1500" dirty="0" smtClean="0">
                <a:latin typeface="Andalus" pitchFamily="18" charset="-78"/>
                <a:cs typeface="Andalus" pitchFamily="18" charset="-78"/>
              </a:rPr>
              <a:t> </a:t>
            </a:r>
          </a:p>
          <a:p>
            <a:pPr algn="just"/>
            <a:r>
              <a:rPr lang="en-US" sz="1500" b="1" dirty="0" smtClean="0">
                <a:latin typeface="Andalus" pitchFamily="18" charset="-78"/>
                <a:cs typeface="Andalus" pitchFamily="18" charset="-78"/>
              </a:rPr>
              <a:t>5. We transfer you the money from our account in under 60 minutes!</a:t>
            </a:r>
          </a:p>
          <a:p>
            <a:pPr algn="just"/>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We always aim to transfer the loan funds from our bank account within 60 minutes of receipt of signed contract, if during AEST standard bank hours. The processing of, and subsequent deposit into your account, will always be subject to your financial institution, which is outside of our control.</a:t>
            </a:r>
          </a:p>
          <a:p>
            <a:pPr algn="just"/>
            <a:r>
              <a:rPr lang="en-US" sz="1500" dirty="0" smtClean="0">
                <a:latin typeface="Andalus" pitchFamily="18" charset="-78"/>
                <a:cs typeface="Andalus" pitchFamily="18" charset="-78"/>
              </a:rPr>
              <a:t> </a:t>
            </a:r>
          </a:p>
          <a:p>
            <a:pPr algn="just"/>
            <a:r>
              <a:rPr lang="en-US" sz="1500" b="1" dirty="0" smtClean="0">
                <a:latin typeface="Andalus" pitchFamily="18" charset="-78"/>
                <a:cs typeface="Andalus" pitchFamily="18" charset="-78"/>
              </a:rPr>
              <a:t>6. Simple Direct Debit.</a:t>
            </a:r>
          </a:p>
          <a:p>
            <a:pPr algn="just"/>
            <a:endParaRPr lang="en-US" sz="1500" dirty="0" smtClean="0">
              <a:latin typeface="Andalus" pitchFamily="18" charset="-78"/>
              <a:cs typeface="Andalus" pitchFamily="18" charset="-78"/>
            </a:endParaRPr>
          </a:p>
          <a:p>
            <a:pPr algn="just"/>
            <a:r>
              <a:rPr lang="en-US" sz="1500" dirty="0" smtClean="0">
                <a:latin typeface="Andalus" pitchFamily="18" charset="-78"/>
                <a:cs typeface="Andalus" pitchFamily="18" charset="-78"/>
              </a:rPr>
              <a:t>When your application is complete, we’ll provide a simple Direct Debit payment form for you to complete so that your Swift Loans repayments happen when they’re due, with no extra work from you!</a:t>
            </a:r>
          </a:p>
          <a:p>
            <a:pPr algn="just"/>
            <a:r>
              <a:rPr lang="en-US" sz="1500" dirty="0" smtClean="0">
                <a:latin typeface="Andalus" pitchFamily="18" charset="-78"/>
                <a:cs typeface="Andalus" pitchFamily="18" charset="-78"/>
              </a:rPr>
              <a:t> </a:t>
            </a:r>
          </a:p>
          <a:p>
            <a:pPr algn="just"/>
            <a:r>
              <a:rPr lang="en-US" sz="1500" b="1" dirty="0" smtClean="0">
                <a:latin typeface="Andalus" pitchFamily="18" charset="-78"/>
                <a:cs typeface="Andalus" pitchFamily="18" charset="-78"/>
              </a:rPr>
              <a:t>When you become a VIP Swift member the process is even faster!</a:t>
            </a:r>
            <a:endParaRPr lang="en-US" sz="1500" dirty="0">
              <a:latin typeface="Andalus" pitchFamily="18" charset="-78"/>
              <a:cs typeface="Andalus" pitchFamily="18" charset="-78"/>
            </a:endParaRPr>
          </a:p>
        </p:txBody>
      </p:sp>
      <p:sp>
        <p:nvSpPr>
          <p:cNvPr id="5" name="Rounded Rectangle 4"/>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2"/>
              </a:rPr>
              <a:t>Swiftloans.com.au</a:t>
            </a:r>
            <a:endParaRPr lang="en-US" dirty="0"/>
          </a:p>
        </p:txBody>
      </p:sp>
      <p:pic>
        <p:nvPicPr>
          <p:cNvPr id="3074" name="Picture 2" descr="C:\Users\Esign\Desktop\swiftloans.com.au Images\index.jpg"/>
          <p:cNvPicPr>
            <a:picLocks noChangeAspect="1" noChangeArrowheads="1"/>
          </p:cNvPicPr>
          <p:nvPr/>
        </p:nvPicPr>
        <p:blipFill>
          <a:blip r:embed="rId3"/>
          <a:srcRect/>
          <a:stretch>
            <a:fillRect/>
          </a:stretch>
        </p:blipFill>
        <p:spPr bwMode="auto">
          <a:xfrm>
            <a:off x="5257800" y="381000"/>
            <a:ext cx="3429000" cy="14763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533400" y="609600"/>
            <a:ext cx="2133600" cy="1828800"/>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3"/>
              </a:rPr>
              <a:t>Swiftloans.com.au</a:t>
            </a:r>
            <a:endParaRPr lang="en-US" dirty="0"/>
          </a:p>
        </p:txBody>
      </p:sp>
      <p:sp>
        <p:nvSpPr>
          <p:cNvPr id="7" name="Rectangle 6"/>
          <p:cNvSpPr/>
          <p:nvPr/>
        </p:nvSpPr>
        <p:spPr>
          <a:xfrm>
            <a:off x="2895600" y="609600"/>
            <a:ext cx="5867400" cy="369332"/>
          </a:xfrm>
          <a:prstGeom prst="rect">
            <a:avLst/>
          </a:prstGeom>
        </p:spPr>
        <p:txBody>
          <a:bodyPr wrap="square">
            <a:spAutoFit/>
          </a:bodyPr>
          <a:lstStyle/>
          <a:p>
            <a:pPr algn="ct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hlinkClick r:id="rId3"/>
              </a:rPr>
              <a:t>How To Get Money Fast</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Rectangle 7"/>
          <p:cNvSpPr/>
          <p:nvPr/>
        </p:nvSpPr>
        <p:spPr>
          <a:xfrm>
            <a:off x="2819400" y="1219200"/>
            <a:ext cx="5943600"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just"/>
            <a:r>
              <a:rPr lang="en-US" dirty="0" smtClean="0"/>
              <a:t>Borrow Online from $200 to $2,000! Swift Loans offers fast easy loans to help with your instant loan online. Apply now for quick cash loan and we’d love to help you.</a:t>
            </a:r>
            <a:endParaRPr lang="en-US" dirty="0"/>
          </a:p>
        </p:txBody>
      </p:sp>
      <p:pic>
        <p:nvPicPr>
          <p:cNvPr id="4098" name="Picture 2" descr="C:\Users\Esign\Desktop\swiftloans.com.au Images\flowers.jpeg"/>
          <p:cNvPicPr>
            <a:picLocks noChangeAspect="1" noChangeArrowheads="1"/>
          </p:cNvPicPr>
          <p:nvPr/>
        </p:nvPicPr>
        <p:blipFill>
          <a:blip r:embed="rId4" cstate="print"/>
          <a:srcRect/>
          <a:stretch>
            <a:fillRect/>
          </a:stretch>
        </p:blipFill>
        <p:spPr bwMode="auto">
          <a:xfrm>
            <a:off x="533400" y="2667000"/>
            <a:ext cx="3886200" cy="3187615"/>
          </a:xfrm>
          <a:prstGeom prst="rect">
            <a:avLst/>
          </a:prstGeom>
          <a:noFill/>
        </p:spPr>
      </p:pic>
      <p:pic>
        <p:nvPicPr>
          <p:cNvPr id="4099" name="Picture 3" descr="C:\Users\Esign\Desktop\swiftloans.com.au Images\sdfdsf.jpg"/>
          <p:cNvPicPr>
            <a:picLocks noChangeAspect="1" noChangeArrowheads="1"/>
          </p:cNvPicPr>
          <p:nvPr/>
        </p:nvPicPr>
        <p:blipFill>
          <a:blip r:embed="rId5"/>
          <a:srcRect/>
          <a:stretch>
            <a:fillRect/>
          </a:stretch>
        </p:blipFill>
        <p:spPr bwMode="auto">
          <a:xfrm>
            <a:off x="4495800" y="2667000"/>
            <a:ext cx="4191000" cy="3200400"/>
          </a:xfrm>
          <a:prstGeom prst="rect">
            <a:avLst/>
          </a:prstGeom>
          <a:noFill/>
        </p:spPr>
      </p:pic>
    </p:spTree>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orrowing-money.jpg"/>
          <p:cNvPicPr>
            <a:picLocks noChangeAspect="1"/>
          </p:cNvPicPr>
          <p:nvPr/>
        </p:nvPicPr>
        <p:blipFill>
          <a:blip r:embed="rId2" cstate="print"/>
          <a:stretch>
            <a:fillRect/>
          </a:stretch>
        </p:blipFill>
        <p:spPr>
          <a:xfrm>
            <a:off x="762000" y="2209800"/>
            <a:ext cx="7298871" cy="4257675"/>
          </a:xfrm>
          <a:prstGeom prst="rect">
            <a:avLst/>
          </a:prstGeom>
          <a:ln>
            <a:noFill/>
          </a:ln>
          <a:effectLst>
            <a:softEdge rad="112500"/>
          </a:effectLst>
        </p:spPr>
      </p:pic>
      <p:pic>
        <p:nvPicPr>
          <p:cNvPr id="3" name="Picture 2"/>
          <p:cNvPicPr>
            <a:picLocks noChangeAspect="1" noChangeArrowheads="1"/>
          </p:cNvPicPr>
          <p:nvPr/>
        </p:nvPicPr>
        <p:blipFill>
          <a:blip r:embed="rId3" cstate="print"/>
          <a:srcRect/>
          <a:stretch>
            <a:fillRect/>
          </a:stretch>
        </p:blipFill>
        <p:spPr bwMode="auto">
          <a:xfrm>
            <a:off x="6781800" y="838200"/>
            <a:ext cx="2133600" cy="1219200"/>
          </a:xfrm>
          <a:prstGeom prst="ellipse">
            <a:avLst/>
          </a:prstGeom>
          <a:ln>
            <a:noFill/>
          </a:ln>
          <a:effectLst>
            <a:softEdge rad="112500"/>
          </a:effectLst>
        </p:spPr>
      </p:pic>
      <p:sp>
        <p:nvSpPr>
          <p:cNvPr id="4" name="Rectangle 3"/>
          <p:cNvSpPr/>
          <p:nvPr/>
        </p:nvSpPr>
        <p:spPr>
          <a:xfrm>
            <a:off x="381000" y="450294"/>
            <a:ext cx="8305800" cy="4939814"/>
          </a:xfrm>
          <a:prstGeom prst="rect">
            <a:avLst/>
          </a:prstGeom>
        </p:spPr>
        <p:txBody>
          <a:bodyPr wrap="square">
            <a:spAutoFit/>
          </a:bodyPr>
          <a:lstStyle/>
          <a:p>
            <a:r>
              <a:rPr lang="en-US" sz="1500" b="1" dirty="0" err="1" smtClean="0">
                <a:latin typeface="Andalus" pitchFamily="18" charset="-78"/>
                <a:cs typeface="Andalus" pitchFamily="18" charset="-78"/>
              </a:rPr>
              <a:t>Dishonoured</a:t>
            </a:r>
            <a:r>
              <a:rPr lang="en-US" sz="1500" b="1" dirty="0" smtClean="0">
                <a:latin typeface="Andalus" pitchFamily="18" charset="-78"/>
                <a:cs typeface="Andalus" pitchFamily="18" charset="-78"/>
              </a:rPr>
              <a:t> payment Fee:</a:t>
            </a:r>
          </a:p>
          <a:p>
            <a:r>
              <a:rPr lang="en-US" sz="1500" dirty="0" smtClean="0">
                <a:latin typeface="Andalus" pitchFamily="18" charset="-78"/>
                <a:cs typeface="Andalus" pitchFamily="18" charset="-78"/>
              </a:rPr>
              <a:t>$14.50 payable to us on the </a:t>
            </a:r>
            <a:r>
              <a:rPr lang="en-US" sz="1500" dirty="0" err="1" smtClean="0">
                <a:latin typeface="Andalus" pitchFamily="18" charset="-78"/>
                <a:cs typeface="Andalus" pitchFamily="18" charset="-78"/>
              </a:rPr>
              <a:t>dishonouring</a:t>
            </a:r>
            <a:r>
              <a:rPr lang="en-US" sz="1500" dirty="0" smtClean="0">
                <a:latin typeface="Andalus" pitchFamily="18" charset="-78"/>
                <a:cs typeface="Andalus" pitchFamily="18" charset="-78"/>
              </a:rPr>
              <a:t> of any direct debit or failure to make payment in accordance with the terms of this agreement.</a:t>
            </a:r>
          </a:p>
          <a:p>
            <a:r>
              <a:rPr lang="en-US" sz="1500" b="1" dirty="0" smtClean="0">
                <a:latin typeface="Andalus" pitchFamily="18" charset="-78"/>
                <a:cs typeface="Andalus" pitchFamily="18" charset="-78"/>
              </a:rPr>
              <a:t> </a:t>
            </a:r>
          </a:p>
          <a:p>
            <a:r>
              <a:rPr lang="en-US" sz="1500" b="1" dirty="0" smtClean="0">
                <a:latin typeface="Andalus" pitchFamily="18" charset="-78"/>
                <a:cs typeface="Andalus" pitchFamily="18" charset="-78"/>
              </a:rPr>
              <a:t>Direct Debit Reschedule Fee:</a:t>
            </a:r>
          </a:p>
          <a:p>
            <a:r>
              <a:rPr lang="en-US" sz="1500" dirty="0" smtClean="0">
                <a:latin typeface="Andalus" pitchFamily="18" charset="-78"/>
                <a:cs typeface="Andalus" pitchFamily="18" charset="-78"/>
              </a:rPr>
              <a:t>$14.50 payable to us each time a change is made to your direct debit arrangements when in default. </a:t>
            </a:r>
          </a:p>
          <a:p>
            <a:r>
              <a:rPr lang="en-US" sz="1500" dirty="0" smtClean="0">
                <a:latin typeface="Andalus" pitchFamily="18" charset="-78"/>
                <a:cs typeface="Andalus" pitchFamily="18" charset="-78"/>
              </a:rPr>
              <a:t> </a:t>
            </a:r>
          </a:p>
          <a:p>
            <a:r>
              <a:rPr lang="en-US" sz="1500" b="1" dirty="0" smtClean="0">
                <a:latin typeface="Andalus" pitchFamily="18" charset="-78"/>
                <a:cs typeface="Andalus" pitchFamily="18" charset="-78"/>
              </a:rPr>
              <a:t>Debt Recovery Field Call:</a:t>
            </a:r>
          </a:p>
          <a:p>
            <a:r>
              <a:rPr lang="en-US" sz="1500" dirty="0" smtClean="0">
                <a:latin typeface="Andalus" pitchFamily="18" charset="-78"/>
                <a:cs typeface="Andalus" pitchFamily="18" charset="-78"/>
              </a:rPr>
              <a:t>The costs incurred on any necessary field call when your account is in arrears will be passed onto you.</a:t>
            </a:r>
          </a:p>
          <a:p>
            <a:r>
              <a:rPr lang="en-US" sz="1500" b="1" dirty="0" smtClean="0">
                <a:latin typeface="Andalus" pitchFamily="18" charset="-78"/>
                <a:cs typeface="Andalus" pitchFamily="18" charset="-78"/>
              </a:rPr>
              <a:t> </a:t>
            </a:r>
          </a:p>
          <a:p>
            <a:r>
              <a:rPr lang="en-US" sz="1500" b="1" dirty="0" smtClean="0">
                <a:latin typeface="Andalus" pitchFamily="18" charset="-78"/>
                <a:cs typeface="Andalus" pitchFamily="18" charset="-78"/>
              </a:rPr>
              <a:t>Enforcement Expenses: </a:t>
            </a:r>
          </a:p>
          <a:p>
            <a:r>
              <a:rPr lang="en-US" sz="1500" dirty="0" smtClean="0">
                <a:latin typeface="Andalus" pitchFamily="18" charset="-78"/>
                <a:cs typeface="Andalus" pitchFamily="18" charset="-78"/>
              </a:rPr>
              <a:t>The costs incurred in the recovery of the outstanding amount when you are in default under the agreement, will be passed onto you. </a:t>
            </a:r>
          </a:p>
          <a:p>
            <a:r>
              <a:rPr lang="en-US" sz="1500" dirty="0" smtClean="0">
                <a:latin typeface="Andalus" pitchFamily="18" charset="-78"/>
                <a:cs typeface="Andalus" pitchFamily="18" charset="-78"/>
              </a:rPr>
              <a:t> </a:t>
            </a:r>
          </a:p>
          <a:p>
            <a:r>
              <a:rPr lang="en-US" sz="1500" b="1" dirty="0" smtClean="0">
                <a:latin typeface="Andalus" pitchFamily="18" charset="-78"/>
                <a:cs typeface="Andalus" pitchFamily="18" charset="-78"/>
              </a:rPr>
              <a:t>Statement Fee:</a:t>
            </a:r>
          </a:p>
          <a:p>
            <a:r>
              <a:rPr lang="en-US" sz="1500" dirty="0" smtClean="0">
                <a:latin typeface="Andalus" pitchFamily="18" charset="-78"/>
                <a:cs typeface="Andalus" pitchFamily="18" charset="-78"/>
              </a:rPr>
              <a:t>$7.00 each time on the provision of an account statement other than when required by law. </a:t>
            </a:r>
          </a:p>
          <a:p>
            <a:r>
              <a:rPr lang="en-US" sz="1500" b="1" dirty="0" smtClean="0">
                <a:latin typeface="Andalus" pitchFamily="18" charset="-78"/>
                <a:cs typeface="Andalus" pitchFamily="18" charset="-78"/>
              </a:rPr>
              <a:t> </a:t>
            </a:r>
          </a:p>
          <a:p>
            <a:r>
              <a:rPr lang="en-US" sz="1500" b="1" dirty="0" smtClean="0">
                <a:latin typeface="Andalus" pitchFamily="18" charset="-78"/>
                <a:cs typeface="Andalus" pitchFamily="18" charset="-78"/>
              </a:rPr>
              <a:t>Debt recovery:  </a:t>
            </a:r>
          </a:p>
          <a:p>
            <a:r>
              <a:rPr lang="en-US" sz="1500" dirty="0" smtClean="0">
                <a:latin typeface="Andalus" pitchFamily="18" charset="-78"/>
                <a:cs typeface="Andalus" pitchFamily="18" charset="-78"/>
              </a:rPr>
              <a:t>Finally, if we can’t remedy a default by you we will charge you the costs of recovering that debt, at cost.</a:t>
            </a:r>
          </a:p>
          <a:p>
            <a:r>
              <a:rPr lang="en-US" sz="1500" dirty="0" smtClean="0">
                <a:latin typeface="Andalus" pitchFamily="18" charset="-78"/>
                <a:cs typeface="Andalus" pitchFamily="18" charset="-78"/>
              </a:rPr>
              <a:t> </a:t>
            </a:r>
          </a:p>
          <a:p>
            <a:endParaRPr lang="en-US" sz="1500" dirty="0">
              <a:latin typeface="Andalus" pitchFamily="18" charset="-78"/>
              <a:cs typeface="Andalus" pitchFamily="18" charset="-78"/>
            </a:endParaRPr>
          </a:p>
        </p:txBody>
      </p:sp>
      <p:sp>
        <p:nvSpPr>
          <p:cNvPr id="6" name="Rounded Rectangle 5"/>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4"/>
              </a:rPr>
              <a:t>Swiftloans.com.au</a:t>
            </a:r>
            <a:endParaRPr lang="en-US" dirty="0"/>
          </a:p>
        </p:txBody>
      </p:sp>
    </p:spTree>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jpg"/>
          <p:cNvPicPr>
            <a:picLocks noChangeAspect="1"/>
          </p:cNvPicPr>
          <p:nvPr/>
        </p:nvPicPr>
        <p:blipFill>
          <a:blip r:embed="rId2" cstate="print"/>
          <a:stretch>
            <a:fillRect/>
          </a:stretch>
        </p:blipFill>
        <p:spPr>
          <a:xfrm>
            <a:off x="457200" y="457200"/>
            <a:ext cx="5728292" cy="3393401"/>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noChangeArrowheads="1"/>
          </p:cNvPicPr>
          <p:nvPr/>
        </p:nvPicPr>
        <p:blipFill>
          <a:blip r:embed="rId3" cstate="print"/>
          <a:srcRect/>
          <a:stretch>
            <a:fillRect/>
          </a:stretch>
        </p:blipFill>
        <p:spPr bwMode="auto">
          <a:xfrm>
            <a:off x="6324600" y="457200"/>
            <a:ext cx="2133600" cy="3429000"/>
          </a:xfrm>
          <a:prstGeom prst="ellipse">
            <a:avLst/>
          </a:prstGeom>
          <a:ln>
            <a:noFill/>
          </a:ln>
          <a:effectLst>
            <a:softEdge rad="112500"/>
          </a:effectLst>
        </p:spPr>
      </p:pic>
      <p:sp>
        <p:nvSpPr>
          <p:cNvPr id="6" name="Rounded Rectangle 5"/>
          <p:cNvSpPr/>
          <p:nvPr/>
        </p:nvSpPr>
        <p:spPr>
          <a:xfrm>
            <a:off x="457200" y="6096000"/>
            <a:ext cx="8305800" cy="3810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hlinkClick r:id="rId4"/>
              </a:rPr>
              <a:t>Swiftloans.com.au</a:t>
            </a:r>
            <a:endParaRPr lang="en-US" dirty="0"/>
          </a:p>
        </p:txBody>
      </p:sp>
      <p:sp>
        <p:nvSpPr>
          <p:cNvPr id="7" name="Rectangle 6"/>
          <p:cNvSpPr/>
          <p:nvPr/>
        </p:nvSpPr>
        <p:spPr>
          <a:xfrm>
            <a:off x="381000" y="4114800"/>
            <a:ext cx="8382000" cy="369332"/>
          </a:xfrm>
          <a:prstGeom prst="rect">
            <a:avLst/>
          </a:prstGeom>
        </p:spPr>
        <p:txBody>
          <a:bodyPr wrap="square">
            <a:spAutoFit/>
          </a:bodyPr>
          <a:lstStyle/>
          <a:p>
            <a:pPr algn="ctr"/>
            <a:r>
              <a:rPr lang="en-US" dirty="0" smtClean="0">
                <a:hlinkClick r:id="rId5"/>
              </a:rPr>
              <a:t>Instant Online Loans Unemployed</a:t>
            </a:r>
            <a:endParaRPr lang="en-US" dirty="0"/>
          </a:p>
        </p:txBody>
      </p:sp>
      <p:sp>
        <p:nvSpPr>
          <p:cNvPr id="8" name="Rectangle 7"/>
          <p:cNvSpPr/>
          <p:nvPr/>
        </p:nvSpPr>
        <p:spPr>
          <a:xfrm>
            <a:off x="381000" y="4724400"/>
            <a:ext cx="8305800" cy="10156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just"/>
            <a:r>
              <a:rPr lang="en-US" sz="1500" dirty="0" smtClean="0"/>
              <a:t>Swift Loans Australia provides Cheap Instant Cash Loans into your bank account within 60 minutes. Apply Now! Swift Loans is the best place to go for online cash loans. We have been granted a credit licence by Australia’s financial services regulator, ASIC.</a:t>
            </a:r>
            <a:endParaRPr lang="en-US" sz="1500" dirty="0"/>
          </a:p>
        </p:txBody>
      </p:sp>
    </p:spTree>
  </p:cSld>
  <p:clrMapOvr>
    <a:masterClrMapping/>
  </p:clrMapOvr>
  <p:transition spd="slow">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145</TotalTime>
  <Words>395</Words>
  <Application>Microsoft Office PowerPoint</Application>
  <PresentationFormat>On-screen Show (4:3)</PresentationFormat>
  <Paragraphs>75</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Aspect</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DAYSHIFT</dc:creator>
  <cp:lastModifiedBy>Esign</cp:lastModifiedBy>
  <cp:revision>36</cp:revision>
  <dcterms:created xsi:type="dcterms:W3CDTF">2016-07-22T12:28:54Z</dcterms:created>
  <dcterms:modified xsi:type="dcterms:W3CDTF">2016-12-22T12:56:02Z</dcterms:modified>
</cp:coreProperties>
</file>