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316" r:id="rId3"/>
    <p:sldId id="317" r:id="rId4"/>
    <p:sldId id="318" r:id="rId5"/>
    <p:sldId id="328" r:id="rId6"/>
    <p:sldId id="329" r:id="rId7"/>
    <p:sldId id="330" r:id="rId8"/>
    <p:sldId id="319" r:id="rId9"/>
    <p:sldId id="333" r:id="rId10"/>
    <p:sldId id="320" r:id="rId11"/>
    <p:sldId id="321" r:id="rId12"/>
    <p:sldId id="322" r:id="rId13"/>
    <p:sldId id="325" r:id="rId14"/>
    <p:sldId id="331" r:id="rId15"/>
    <p:sldId id="332" r:id="rId16"/>
    <p:sldId id="334" r:id="rId17"/>
    <p:sldId id="335" r:id="rId18"/>
    <p:sldId id="336" r:id="rId19"/>
    <p:sldId id="337" r:id="rId20"/>
    <p:sldId id="338" r:id="rId21"/>
    <p:sldId id="339" r:id="rId22"/>
    <p:sldId id="324" r:id="rId23"/>
    <p:sldId id="288" r:id="rId24"/>
    <p:sldId id="289" r:id="rId25"/>
    <p:sldId id="341" r:id="rId26"/>
    <p:sldId id="342" r:id="rId27"/>
    <p:sldId id="343" r:id="rId28"/>
    <p:sldId id="344" r:id="rId29"/>
    <p:sldId id="345" r:id="rId30"/>
    <p:sldId id="346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47" r:id="rId40"/>
    <p:sldId id="340" r:id="rId4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05/06/2016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/>
          <p:cNvSpPr>
            <a:spLocks noGrp="1"/>
          </p:cNvSpPr>
          <p:nvPr>
            <p:ph type="ctrTitle"/>
          </p:nvPr>
        </p:nvSpPr>
        <p:spPr>
          <a:xfrm>
            <a:off x="755576" y="2636912"/>
            <a:ext cx="7704856" cy="1296219"/>
          </a:xfrm>
        </p:spPr>
        <p:txBody>
          <a:bodyPr>
            <a:noAutofit/>
          </a:bodyPr>
          <a:lstStyle/>
          <a:p>
            <a:r>
              <a:rPr lang="pt-BR" sz="6000" b="1" dirty="0" smtClean="0">
                <a:solidFill>
                  <a:srgbClr val="FF0000"/>
                </a:solidFill>
              </a:rPr>
              <a:t>Moluscos e </a:t>
            </a:r>
            <a:r>
              <a:rPr lang="pt-BR" sz="6000" b="1" dirty="0" smtClean="0">
                <a:solidFill>
                  <a:srgbClr val="FF0000"/>
                </a:solidFill>
              </a:rPr>
              <a:t>A</a:t>
            </a:r>
            <a:r>
              <a:rPr lang="pt-BR" sz="6000" b="1" dirty="0" smtClean="0">
                <a:solidFill>
                  <a:srgbClr val="FF0000"/>
                </a:solidFill>
              </a:rPr>
              <a:t>nelídeos</a:t>
            </a:r>
            <a:endParaRPr lang="pt-BR" sz="2800" b="1" dirty="0" smtClean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55575" y="5229200"/>
            <a:ext cx="3456385" cy="100806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pt-BR" sz="1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Professora e mestre em Ecologia Fernanda Aires Guedes Ferreira</a:t>
            </a:r>
          </a:p>
          <a:p>
            <a:pPr>
              <a:defRPr/>
            </a:pPr>
            <a:r>
              <a:rPr lang="pt-BR" sz="1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Blog: omelhordabiologia.blogspot.com</a:t>
            </a:r>
            <a:endParaRPr lang="pt-BR" sz="1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59" name="Picture 11"/>
          <p:cNvPicPr>
            <a:picLocks noChangeAspect="1" noChangeArrowheads="1"/>
          </p:cNvPicPr>
          <p:nvPr/>
        </p:nvPicPr>
        <p:blipFill>
          <a:blip r:embed="rId2" cstate="print"/>
          <a:srcRect t="4764"/>
          <a:stretch>
            <a:fillRect/>
          </a:stretch>
        </p:blipFill>
        <p:spPr bwMode="auto">
          <a:xfrm>
            <a:off x="4283968" y="3789040"/>
            <a:ext cx="3850356" cy="2878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3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pic>
        <p:nvPicPr>
          <p:cNvPr id="64516" name="Picture 4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88640"/>
            <a:ext cx="3851281" cy="2545900"/>
          </a:xfrm>
          <a:prstGeom prst="rect">
            <a:avLst/>
          </a:prstGeom>
          <a:noFill/>
        </p:spPr>
      </p:pic>
      <p:pic>
        <p:nvPicPr>
          <p:cNvPr id="20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4" cstate="print"/>
          <a:srcRect t="36508" b="44444"/>
          <a:stretch>
            <a:fillRect/>
          </a:stretch>
        </p:blipFill>
        <p:spPr bwMode="auto">
          <a:xfrm rot="5400000">
            <a:off x="5280679" y="2999225"/>
            <a:ext cx="6862546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FILO  MOLUSCOS</a:t>
            </a:r>
            <a:b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  <a:endParaRPr lang="pt-BR" dirty="0"/>
          </a:p>
        </p:txBody>
      </p:sp>
      <p:pic>
        <p:nvPicPr>
          <p:cNvPr id="27651" name="Picture 2" descr="C:\Users\Kátia e Tiago\AppData\Local\Temp\Temp1_EF2_AN7_3BI_CIE_B19[1].zip\Bloco 19\EF2_AN7_3BI_CIE_B19_0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1459841"/>
            <a:ext cx="6972622" cy="5398159"/>
          </a:xfrm>
          <a:noFill/>
        </p:spPr>
      </p:pic>
      <p:pic>
        <p:nvPicPr>
          <p:cNvPr id="4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3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FILO DOS MOLUSCOS</a:t>
            </a:r>
            <a:br>
              <a:rPr lang="pt-BR" dirty="0" smtClean="0"/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  <a:endParaRPr lang="pt-BR" dirty="0" smtClean="0"/>
          </a:p>
        </p:txBody>
      </p:sp>
      <p:pic>
        <p:nvPicPr>
          <p:cNvPr id="4" name="il_fi" descr="http://1.bp.blogspot.com/_3QFi_Gsqv9g/SyDE_SYxzdI/AAAAAAAAAow/tp4cXKAnscc/s400/OSTRA+I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212976"/>
            <a:ext cx="2448272" cy="1516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l_fi" descr="http://www.sfs.com.br/images/pics/mexilha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373216"/>
            <a:ext cx="2664296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4572000" y="4509120"/>
            <a:ext cx="1136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/>
              <a:t>OSTRAS</a:t>
            </a: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5868144" y="6237312"/>
            <a:ext cx="1390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/>
              <a:t>MEXILHÃO</a:t>
            </a:r>
          </a:p>
        </p:txBody>
      </p:sp>
      <p:pic>
        <p:nvPicPr>
          <p:cNvPr id="28679" name="Picture 8" descr="ostra+perol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212976"/>
            <a:ext cx="2160588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9" descr="mexilhao"/>
          <p:cNvPicPr>
            <a:picLocks noChangeAspect="1" noChangeArrowheads="1"/>
          </p:cNvPicPr>
          <p:nvPr/>
        </p:nvPicPr>
        <p:blipFill>
          <a:blip r:embed="rId5" cstate="print"/>
          <a:srcRect t="13341"/>
          <a:stretch>
            <a:fillRect/>
          </a:stretch>
        </p:blipFill>
        <p:spPr bwMode="auto">
          <a:xfrm>
            <a:off x="3635896" y="5229200"/>
            <a:ext cx="2192338" cy="1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724128" y="3140968"/>
            <a:ext cx="3165475" cy="1619250"/>
          </a:xfrm>
          <a:noFill/>
        </p:spPr>
      </p:pic>
      <p:pic>
        <p:nvPicPr>
          <p:cNvPr id="10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7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1" name="Espaço Reservado para Conteúdo 2"/>
          <p:cNvSpPr txBox="1">
            <a:spLocks/>
          </p:cNvSpPr>
          <p:nvPr/>
        </p:nvSpPr>
        <p:spPr>
          <a:xfrm>
            <a:off x="1115616" y="1340768"/>
            <a:ext cx="7818437" cy="1765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Classe Bivalves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Marinhos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(maioria) </a:t>
            </a: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 dulcícolas.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Concha bivalve e externa. </a:t>
            </a: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Pé em forma de lâmina de machado.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3200" dirty="0" smtClean="0"/>
              <a:t>Cabeça pouco desenvolvida. </a:t>
            </a: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 bIns="45720"/>
          <a:lstStyle/>
          <a:p>
            <a:pPr eaLnBrk="1" hangingPunct="1"/>
            <a:r>
              <a:rPr lang="pt-BR" smtClean="0"/>
              <a:t>FILO DOS MOLUSCOS</a:t>
            </a:r>
          </a:p>
        </p:txBody>
      </p:sp>
      <p:sp>
        <p:nvSpPr>
          <p:cNvPr id="29699" name="Rectangle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pt-BR" dirty="0" smtClean="0"/>
              <a:t>Classe bivalves</a:t>
            </a:r>
          </a:p>
        </p:txBody>
      </p:sp>
      <p:pic>
        <p:nvPicPr>
          <p:cNvPr id="15258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2852738"/>
            <a:ext cx="60674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8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876413"/>
            <a:ext cx="8388424" cy="32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4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899592" y="4653136"/>
            <a:ext cx="25381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smtClean="0"/>
              <a:t>POLVO – concha ausente</a:t>
            </a:r>
            <a:endParaRPr lang="pt-BR" b="1" dirty="0"/>
          </a:p>
        </p:txBody>
      </p:sp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4139952" y="5517232"/>
            <a:ext cx="2303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smtClean="0"/>
              <a:t>LULA – concha interna</a:t>
            </a:r>
            <a:endParaRPr lang="pt-BR" b="1" dirty="0"/>
          </a:p>
        </p:txBody>
      </p:sp>
      <p:pic>
        <p:nvPicPr>
          <p:cNvPr id="32774" name="Picture 9" descr="polvo-alemao-vidente-alemanha-copa-2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80928"/>
            <a:ext cx="24991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573016"/>
            <a:ext cx="294366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4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FILO DOS MOLUSCOS</a:t>
            </a:r>
            <a:br>
              <a:rPr lang="pt-BR" dirty="0" smtClean="0"/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  <a:endParaRPr lang="pt-BR" dirty="0" smtClean="0"/>
          </a:p>
        </p:txBody>
      </p:sp>
      <p:sp>
        <p:nvSpPr>
          <p:cNvPr id="11" name="Espaço Reservado para Conteúdo 2"/>
          <p:cNvSpPr txBox="1">
            <a:spLocks/>
          </p:cNvSpPr>
          <p:nvPr/>
        </p:nvSpPr>
        <p:spPr>
          <a:xfrm>
            <a:off x="1115616" y="1340768"/>
            <a:ext cx="7818437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Classe cefalópodes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Todos marinhos.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Concha ausente, interna ou externa. </a:t>
            </a: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Pés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transformados em tentáculos ligados diretamente </a:t>
            </a:r>
            <a:r>
              <a:rPr lang="pt-BR" sz="3200" dirty="0" smtClean="0"/>
              <a:t>à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cabeça</a:t>
            </a: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7282" name="Picture 2" descr="http://palaeo.gly.bris.ac.uk/palaeofiles/fossilgroups/cephalopoda/sub-Nautil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555" y="4365104"/>
            <a:ext cx="2627445" cy="1970584"/>
          </a:xfrm>
          <a:prstGeom prst="rect">
            <a:avLst/>
          </a:prstGeom>
          <a:noFill/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374844" y="6309320"/>
            <a:ext cx="27691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err="1" smtClean="0"/>
              <a:t>Nautillus</a:t>
            </a:r>
            <a:r>
              <a:rPr lang="pt-BR" b="1" dirty="0" smtClean="0"/>
              <a:t>  – concha externa</a:t>
            </a:r>
            <a:endParaRPr lang="pt-BR" b="1" dirty="0"/>
          </a:p>
        </p:txBody>
      </p:sp>
      <p:pic>
        <p:nvPicPr>
          <p:cNvPr id="97284" name="Picture 4" descr="rádula_cefalópod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981114"/>
            <a:ext cx="1629544" cy="1876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2699792" y="6021288"/>
            <a:ext cx="9703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smtClean="0"/>
              <a:t>QUÍTON</a:t>
            </a:r>
            <a:endParaRPr lang="pt-BR" b="1" dirty="0"/>
          </a:p>
        </p:txBody>
      </p:sp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FILO DOS MOLUSCOS</a:t>
            </a:r>
            <a:br>
              <a:rPr lang="pt-BR" dirty="0" smtClean="0"/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  <a:endParaRPr lang="pt-BR" dirty="0" smtClean="0"/>
          </a:p>
        </p:txBody>
      </p:sp>
      <p:sp>
        <p:nvSpPr>
          <p:cNvPr id="11" name="Espaço Reservado para Conteúdo 2"/>
          <p:cNvSpPr txBox="1">
            <a:spLocks/>
          </p:cNvSpPr>
          <p:nvPr/>
        </p:nvSpPr>
        <p:spPr>
          <a:xfrm>
            <a:off x="1115616" y="1340768"/>
            <a:ext cx="7818437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Classe Anfineuros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Todos marinhos.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Corpo mole protegido por oito placas calcárias sobrepostas com telhas. </a:t>
            </a: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9570" name="Picture 2" descr="http://viverembrasilia.com.br/wp-content/uploads/2013/11/p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284984"/>
            <a:ext cx="4549821" cy="2736304"/>
          </a:xfrm>
          <a:prstGeom prst="rect">
            <a:avLst/>
          </a:prstGeom>
          <a:noFill/>
        </p:spPr>
      </p:pic>
      <p:pic>
        <p:nvPicPr>
          <p:cNvPr id="109572" name="Picture 4" descr="http://www.asturnatura.com/Imagenes/articulos/moluscos/wwwpolipladorsalvist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356992"/>
            <a:ext cx="2950571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4139952" y="6237312"/>
            <a:ext cx="15059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i="1" dirty="0" err="1" smtClean="0"/>
              <a:t>Dentallium</a:t>
            </a:r>
            <a:r>
              <a:rPr lang="pt-BR" b="1" dirty="0" smtClean="0"/>
              <a:t> </a:t>
            </a:r>
            <a:r>
              <a:rPr lang="pt-BR" b="1" dirty="0" err="1" smtClean="0"/>
              <a:t>sp</a:t>
            </a:r>
            <a:endParaRPr lang="pt-BR" b="1" dirty="0"/>
          </a:p>
        </p:txBody>
      </p:sp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FILO DOS MOLUSCOS</a:t>
            </a:r>
            <a:br>
              <a:rPr lang="pt-BR" dirty="0" smtClean="0"/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  <a:endParaRPr lang="pt-BR" dirty="0" smtClean="0"/>
          </a:p>
        </p:txBody>
      </p:sp>
      <p:sp>
        <p:nvSpPr>
          <p:cNvPr id="11" name="Espaço Reservado para Conteúdo 2"/>
          <p:cNvSpPr txBox="1">
            <a:spLocks/>
          </p:cNvSpPr>
          <p:nvPr/>
        </p:nvSpPr>
        <p:spPr>
          <a:xfrm>
            <a:off x="1115616" y="1340768"/>
            <a:ext cx="7818437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Classe </a:t>
            </a:r>
            <a:r>
              <a:rPr kumimoji="0" lang="pt-BR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Escafópodes</a:t>
            </a:r>
            <a:endParaRPr kumimoji="0" lang="pt-BR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Todos marinhos.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Corpo protegido por uma concha tubular</a:t>
            </a: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0594" name="Picture 2" descr="http://www.colegioweb.com.br/wp-content/uploads/21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068960"/>
            <a:ext cx="3432524" cy="2952328"/>
          </a:xfrm>
          <a:prstGeom prst="rect">
            <a:avLst/>
          </a:prstGeom>
          <a:noFill/>
        </p:spPr>
      </p:pic>
      <p:pic>
        <p:nvPicPr>
          <p:cNvPr id="110596" name="Picture 4" descr="https://invertebrateme.files.wordpress.com/2013/01/dentalium-s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645024"/>
            <a:ext cx="4390827" cy="1822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755576" y="0"/>
            <a:ext cx="5256584" cy="90872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>
                <a:solidFill>
                  <a:srgbClr val="FF0000"/>
                </a:solidFill>
              </a:rPr>
              <a:t>Digestão dos moluscos</a:t>
            </a:r>
            <a:endParaRPr lang="pt-BR" b="1" dirty="0" smtClean="0">
              <a:solidFill>
                <a:srgbClr val="FF0000"/>
              </a:solidFill>
            </a:endParaRPr>
          </a:p>
        </p:txBody>
      </p:sp>
      <p:sp>
        <p:nvSpPr>
          <p:cNvPr id="11" name="Espaço Reservado para Conteúdo 2"/>
          <p:cNvSpPr txBox="1">
            <a:spLocks/>
          </p:cNvSpPr>
          <p:nvPr/>
        </p:nvSpPr>
        <p:spPr>
          <a:xfrm>
            <a:off x="899593" y="1052736"/>
            <a:ext cx="4824536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 digestório completo formado por tubo digestório completo e uma grande glândula digestiva (fígado).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827584" y="2132856"/>
            <a:ext cx="3168352" cy="269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pt-BR" b="1" dirty="0" smtClean="0"/>
              <a:t>Mecanismo filtrador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dirty="0" smtClean="0"/>
              <a:t>Pelo </a:t>
            </a:r>
            <a:r>
              <a:rPr lang="pt-BR" dirty="0" smtClean="0"/>
              <a:t>batimento de cílios existentes nos palpos labiais que circundam a boca e buscam o alimento. Presença de muco aglutinador.  </a:t>
            </a:r>
            <a:endParaRPr lang="pt-BR" dirty="0" smtClean="0"/>
          </a:p>
          <a:p>
            <a:pPr marL="342900" lvl="0" indent="-342900">
              <a:spcBef>
                <a:spcPct val="20000"/>
              </a:spcBef>
              <a:defRPr/>
            </a:pPr>
            <a:r>
              <a:rPr lang="pt-BR" dirty="0" smtClean="0"/>
              <a:t>Ex: os Bivalves: Ostras, mariscos e mexilhões. 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827584" y="5013176"/>
            <a:ext cx="3384376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pt-BR" b="1" dirty="0" smtClean="0"/>
              <a:t>Mecanismo raspador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dirty="0" smtClean="0"/>
              <a:t>Boca com </a:t>
            </a:r>
            <a:r>
              <a:rPr lang="pt-BR" dirty="0" err="1" smtClean="0"/>
              <a:t>rádula</a:t>
            </a:r>
            <a:r>
              <a:rPr lang="pt-BR" dirty="0" smtClean="0"/>
              <a:t>, que são dentes quitinosos semelhantes a uma serra.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t-BR" dirty="0" smtClean="0"/>
              <a:t>Ex: Todos, exceto os bivalves. 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6444208" y="0"/>
            <a:ext cx="2699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/>
              <a:t>Nos gastrópodes e cefalópodes há presença de glândulas salivares. </a:t>
            </a:r>
            <a:endParaRPr lang="pt-BR" b="1" dirty="0" smtClean="0"/>
          </a:p>
          <a:p>
            <a:pPr algn="r"/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No gastrópode esôfago com dilatação em modo de papo.  </a:t>
            </a:r>
            <a:r>
              <a:rPr lang="pt-BR" dirty="0" smtClean="0"/>
              <a:t>No cefalópode forte par de mandíbulas. </a:t>
            </a:r>
            <a:endParaRPr lang="pt-BR" dirty="0"/>
          </a:p>
        </p:txBody>
      </p:sp>
      <p:sp>
        <p:nvSpPr>
          <p:cNvPr id="111622" name="AutoShape 6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4" name="AutoShape 8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6" name="AutoShape 10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8" name="AutoShape 12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0" name="AutoShape 14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4" name="AutoShape 18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6" name="AutoShape 20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1638" name="Picture 22" descr="http://files.zoologia-ii-ufes-turma-i.webnode.com/200000294-62e7c63ddf/Bivalvia.jpg"/>
          <p:cNvPicPr>
            <a:picLocks noChangeAspect="1" noChangeArrowheads="1"/>
          </p:cNvPicPr>
          <p:nvPr/>
        </p:nvPicPr>
        <p:blipFill>
          <a:blip r:embed="rId3" cstate="print"/>
          <a:srcRect l="4530" t="16918" r="7359"/>
          <a:stretch>
            <a:fillRect/>
          </a:stretch>
        </p:blipFill>
        <p:spPr bwMode="auto">
          <a:xfrm>
            <a:off x="3995936" y="2132856"/>
            <a:ext cx="3960440" cy="2475384"/>
          </a:xfrm>
          <a:prstGeom prst="rect">
            <a:avLst/>
          </a:prstGeom>
          <a:noFill/>
        </p:spPr>
      </p:pic>
      <p:pic>
        <p:nvPicPr>
          <p:cNvPr id="111640" name="Picture 24" descr="http://blogdoenem.com.br/wp-content/uploads/sites/2/2014/02/molusco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866033"/>
            <a:ext cx="5076056" cy="1991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396044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>
                <a:solidFill>
                  <a:srgbClr val="FF0000"/>
                </a:solidFill>
              </a:rPr>
              <a:t>Respiração dos moluscos</a:t>
            </a:r>
            <a:endParaRPr lang="pt-BR" b="1" dirty="0" smtClean="0">
              <a:solidFill>
                <a:srgbClr val="FF0000"/>
              </a:solidFill>
            </a:endParaRPr>
          </a:p>
        </p:txBody>
      </p:sp>
      <p:sp>
        <p:nvSpPr>
          <p:cNvPr id="18" name="Espaço Reservado para Conteúdo 17"/>
          <p:cNvSpPr>
            <a:spLocks noGrp="1"/>
          </p:cNvSpPr>
          <p:nvPr>
            <p:ph idx="1"/>
          </p:nvPr>
        </p:nvSpPr>
        <p:spPr>
          <a:xfrm>
            <a:off x="971600" y="1844824"/>
            <a:ext cx="4248472" cy="5013176"/>
          </a:xfrm>
        </p:spPr>
        <p:txBody>
          <a:bodyPr>
            <a:normAutofit fontScale="85000" lnSpcReduction="20000"/>
          </a:bodyPr>
          <a:lstStyle/>
          <a:p>
            <a:r>
              <a:rPr lang="pt-BR" dirty="0" smtClean="0"/>
              <a:t>Branquial: moluscos aquáticos. </a:t>
            </a:r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Pulmonar: moluscos terrestres. 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Ex: caracol</a:t>
            </a:r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Cutânea indireta: moluscos sem concha</a:t>
            </a:r>
            <a:r>
              <a:rPr lang="pt-BR" dirty="0" smtClean="0"/>
              <a:t>.</a:t>
            </a:r>
          </a:p>
          <a:p>
            <a:pPr>
              <a:buNone/>
            </a:pPr>
            <a:r>
              <a:rPr lang="pt-BR" dirty="0" smtClean="0"/>
              <a:t>Ex: Lesmas terrestres</a:t>
            </a:r>
            <a:endParaRPr lang="pt-BR" dirty="0"/>
          </a:p>
        </p:txBody>
      </p:sp>
      <p:sp>
        <p:nvSpPr>
          <p:cNvPr id="111622" name="AutoShape 6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4" name="AutoShape 8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6" name="AutoShape 10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8" name="AutoShape 12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0" name="AutoShape 14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4" name="AutoShape 18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6" name="AutoShape 20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3666" name="Picture 2" descr="http://image.slidesharecdn.com/molluscas-111219170922-phpapp01/95/moluscos1-22-728.jpg?cb=1390206777"/>
          <p:cNvPicPr>
            <a:picLocks noChangeAspect="1" noChangeArrowheads="1"/>
          </p:cNvPicPr>
          <p:nvPr/>
        </p:nvPicPr>
        <p:blipFill>
          <a:blip r:embed="rId3" cstate="print"/>
          <a:srcRect l="10182" t="41538"/>
          <a:stretch>
            <a:fillRect/>
          </a:stretch>
        </p:blipFill>
        <p:spPr bwMode="auto">
          <a:xfrm>
            <a:off x="4499992" y="3140968"/>
            <a:ext cx="4320480" cy="2109128"/>
          </a:xfrm>
          <a:prstGeom prst="rect">
            <a:avLst/>
          </a:prstGeom>
          <a:noFill/>
        </p:spPr>
      </p:pic>
      <p:sp>
        <p:nvSpPr>
          <p:cNvPr id="113668" name="AutoShape 4" descr="data:image/jpeg;base64,/9j/4AAQSkZJRgABAQAAAQABAAD/2wCEAAkGBxITEBUSEhMVFhUXFxgWFhcYGBYYGRsYGBcXGRsdGRsdICggGxslHRoXIjEhJSkrLy4uHSAzODMtNygtLisBCgoKDg0OGhAQGysmHyUvLS82LSstNi0tLy0tLy0tLS8tMi0tLS0tLS8vLS0tLS8tLS0tLS8tLS0tLS0tLS0tLf/AABEIAK8BIQMBIgACEQEDEQH/xAAcAAEAAgMBAQEAAAAAAAAAAAAABAUCAwYBBwj/xABAEAABAwIEAggDBQYGAgMAAAABAAIRAyEEBRIxQVEGEyIyYXGBkaGxwRQjQlLRBzNicuHwFSRTgpKissIWQ4P/xAAaAQEAAwEBAQAAAAAAAAAAAAAAAQIDBAUG/8QALhEAAgEDAwEFCAMBAAAAAAAAAAECAxEhBBIxUQUicZGhEzJBYYGx0fAUweFS/9oADAMBAAIRAxEAPwD7iiIgCIiAIiIAiIgCIiAIiIAiIgCIiAIiIAiIgCIiAIiIAi14iuxjS57mtaN3OIAEmLk23WxAEREARYVarWiXENHMkAfFZoAiIgCIiAIiIAiIgCIiAIiIAiIgCIiAIiIAiIgCIiAIiIAiIgCIiAIiIAiLGpUDQXOIAAkk2ACAi41pD6bw0uDdUgRMuAAIB9RPCeUqJiKNVopNa0t0sADaZOhrwWiOEsDdQEiPCVKwr31HdYZbT/A3Yu/idy8G+pvYTVBJAYypqxDpcbxSEgCOqZ3ZBAl+redtt5gUTWFCpq6zS2oIjXr6rTTL9Mk1CZ6yLzy4K+WNSmHAtcAQdwRIPmEsLlHm3Wuw7HUg5zg1zmGdXbj7snTEzzJ08wZBUzEtqdeI1R2IgnTEu16htMaYn0Vi1oAgWA2C9SwuERFJAREQBERAEREAREQBERAEREAREQBEWL3gCSQANyUBkq2vmTi4soM1kbumGA8p4la3VHYiQwltHYu4v8G8h4qW6rSosAJawDYT9Nyo5JsU9XPqlF+mswG0y2R/RTqPSCg6Lls8wfpKq8bn+Ge4NbTdVdsCBA97mPRaaVLFVT2cNTpM2OqxjzNxe9hwQkva+eUWiQS88mj5zEKqxHSwDYMHmS7/AMRHxTA9FNJ1VazieTbD4yrPDZZhaXdZTB5kgn3KZBTM6RVX90O8NFIu+JP0W+li8UeGIHnToj4FdAazANx6R7ABe63HZseZ+gSxFynGOxY3pauG0H2BK2DN6w72Gd6E/p9VCz3phhMMS2pXl43p0gHO5wd9PqQuTxX7Txq+6wlVw5vqlv8A1aD81lOtTh70jtodn6msrwptrrwvNnesz2nxZUb5tn5Ss/8AG6P8fnod+i+ej9qMQKmEqNB3Iqh5jmGvYAfKQuzyHP8ADYqnrpFroEuZp01G+bePmPiphVhP3WRX7P1FBbqkGl1+Hmiec8w4BJfpAuSQ4fRacNiWYhwc57dAM06ZIkkbOe3fyadtzeNNdlWBxFbEPr14bhz+5oEkm3de6DAO50md+BCu62V0nbt/v1V8s5MInAoqg5MWkGlUcyOFyD8Y+Cy63FU+81tUcx2T+im5Fi1RV1DOaRMOlh5PEfHZWKkgIiIAiIgCIiAIiIAiIgCIiAIiIAiIgCIoOZ47qwA0S91mj6nwCA15tm7aI5uiYmABzJ+Q4rmKubYjEnSyk5w3AjS3fcnj7rp8FlbR2qgD3kySQDfw5Kuz/pVToPGHos+0Yp1mUGEW8XnZgAvfh7qrdss0hCUnaKMBhcZpDqtalQptuWiwDRwJkQPVc0zM8CKsUBXx1UTJYYpjzeTGnhMkXWnNcoxNVwGNrOrVLuNJkChTBgtbpAHWP3ueEC+6lUqdJjAG0wIiBEWEcIjmo7z+R106NNc95+S/L9PEtsKzMXj7mng8I3wPXP2/hAbKz/8AiuLePv8AM67zypsp0RYzsJ91UUWzZrHGLS0E8Z4DfgptPH4lndNSACYc0kWvu7bzlRsT5ZLc4e5tX0V/N3fqT29BcLu+piX89Ver9CFX4roflU9nCmoRvFWtA83F8LoqlYvANQ6WkSGDcjm48vNbWYfsy8BrQCdIEW+nzPhsp9nHoYfyq3/cvNnC4voXhKoIoUX4Z4J0va97xqg6eyTccyLjmFx2Ky/E4ep1eJqVWOIlv3jy1wt3TIB5EbjyIX2Jz3SGsaA93s0foOPMqt6RdFaWJp6MTUeNLg9jxYCAZtcTuLrGvplOPddn8j0tH2nOhK1Z7k+uWvmm/sfM8PVwjG9omb7XFp3IlTxmmDF+3yEAeUqXmvQgUsMKmGw1bFvLnBzXVG0nNAtOkd7yBlfP/seJFn4XEMPJ1KoPpdeY9HOCu1f1PoKOs0Wpk17SS8Wl5ZL/ADPHUKg46uZ0mRy/vmVT4LMalGsK1FxY9pkEfEEcQeIXmGyrF1P3eFxDv/yqAT5kABdNkP7OMXWM4kjDs5dmpVPk1pIbbiTbklLTVL3SOupr9BQpuMpqSfw5O36L9OqVcBpdorEdumW2lo7TmGbg7xuFYZh07wlA6Ktamx++lxIMc4EmPh4ryn+z/AEAOw4ENDR23hxgDtPgwXGPmouL6KZVhYJw4e78LXOc4W5gmI85Xrp1Es2/fofFTWjnN7NyXSyfru/onYPpxhqoLqQfVaASTSHWbcmjtHyAK1M/aPl+rS99SmeIqUajCLxcESFtwmaYOAw0m0QNoAAHAbAEeym18EQNQOtkAhw74Hp3ht+ive/Bi40t1nFr6/3Y3YTMcHjA4U6lOrpMO0kSDAI8ePz5LAYCrRvRfqb/AKbr+xXEZz0QodczEUKbgR3qVB5pam2l1EtPZqtjVo2dBiCu7y2m/D0y2vietAPYc9rW1NMCzy2zzM3DR4zuojd8opWhCL7jfg+Tfl2YipLSNLxu08uY5hTlR5g5tUh1HV1jbhwECPGd1PyrG9ayTZwMOHjz8ir5WGYtWJqIiFQiIgCIiAIiIAiIgCIiAIiIDCvVDGlzjAAkqqy1mouxFWxO02DW8Ph8Vszt89XT/M7U7+Vl49TAXubZNQxFDqa4LmAhxAc5skXuWkGN5CglHG9Mun7bYXL3GpWqO0dYwS1pPBjj2XPMjwG/Bb+hGX0MDUNJxNXFVT97UsdLiATTDjcjVJJNyTJ5CFmGGpGvQqYdgpMw2o0mNa0MLnXc5wIu6ACPdTsDmWjECrUa1zj3nWsCN2kWm/8AVYJ967Z6U1ajspqy5fV9L+HNvva5qdjQXuc9oGtzjLpiJkR4WI4cVvybBis8uMFtvC5mB5RdaM3who1Cx1w4ksI/LM+4sIVxkOEa2m1+xu4xIkeI8gt+WUUrQwdFRoNaLQAFDxOJGmbG0gHuhv5n+PIf1IY7Mm0qZeZgWsuezXNqWgtpCdQgaW2uOf8AcKxzRg28lj0ex7atVwLeGphPIWkjnt5CyuscPuyPFo/7BcXktSo2pTLGsBLi282kASQNvquoxOArvYQa5mLBjWtE7i5k7qCtRJSwZ5c37154wAPcz8grB7QQQdiIK51mDYCyoXVHNdZ81HWB5xGx+qnjIKV9zJm5JInkZ+aMipzc1tqBocwMa8yQDaJtMzvv7yLL1+ALn9+35WtDYgDdwMkX2B5LAZRhXl1NtMgsjtX3N95v4qtrYVlJ5bUBbIlrmOcGmOEAyDtZDO9iy/woxHWu1Ag7jab3jiPOFtpZcZdpqVANruJuLdm+++/sq+i0WDa1YEng/ULyR3pGw+C3U31h3awdBJGtm9ubSOfEKRckxWaS5pcWjshrjN5u427p2+K5vM8wD65ftsACJsIBEDxn+yr2njntElrZtLmvg96Y0uA8bSq7BGk5tRtdkdqWuLS0Cf4myBYBUnHcrGtGpslcqarGmTIMTF5ECAdxPaI4TxV70RxBDnU5lkFw5AgjYcBfbwVTmWCoMH77cgQHB8NJkkAEEK66P4bQ3WJipHbHaOmOy2B3fO6zjCSZvUqwcGkZ5lgqziRRDAxx1SSQWnmAPG/qVKGBMyRT9dTvnCrc/wA/ZggPtFVjA4w0kyT5NEu4HgtGV56cXT6zDv105I1kOaCRYxqAJjwXSl8yiTte50BJYJLxA5N/qVDykgYqoGu1AtLjtEyyNv5nBa8uwD3kl7zpFuzaT5ngNltyCiOtqv8A9s8TJLjP/UeirJIylYvERFBmEREAREQBERAEREAREQBERAVNUasWLWa1o9y4/wDqsOlOLNPDnTu7s+Q3PwEeqycSMbHAtB9g4fVa+leGL6GoC7Dq9OJ9N1V8M0hbcrnH0bu25XLZ/EOANuAtzWbaJe9lMQQ7mYAuSSLdkQNuC003y2IgjTBba8ACT5An1WWDympWswCT2ZNrxqPrG5/iCwjG8jtqScYtnU4jqX4eq94GkS2nJEtgRDSP4iVX4nHkNAYNDYEOdvtwb+qg5fgXUmk6Wuex5DmmSQ4cGEE8DMwped4CKLarp16wHN4AEGAOc27S6fgYUWlz8SA2s2q6Dqdfd0kAC5MbC3gtLqusUmAOJDY0xubR5yF4CWmzhB89jPpwU/o3TLnucIJptteTMgj4CFW9zeScck/IMuqdY0uplrWmSXA3IHZifP4LosRmVFnfe0f34LjsXn9es54plzGbWE7+PCVh/gzp5nciJNwN78BOyznWjHBxTlud2dO2rTeCWODmOP8AxceBHAE38z4rH/EuqYWG7xakD+ImwHofgqRmSXOmWgQQQTe5gOF/AKeNRDWVQ6fwPcIIdwBPB3IjkkK8Z4XJaPeW1lg13V0w0ElxBe9w35k+ZP8AdlBw+YU3nQ+lAJIGpsgkb35iVHybAmmazL/hMniO1CpqznMI7TiNTXRwBLnTbbn7rRNRSTLJJLJ0ByQFzhTeWnvNDu02Nvhz8kOR4ie+zzl3y5eC24vN6OGDatZxawMdJDHvIHYuQwEx4wtFfpnTLNVCk+rIkXZTkWM9sggaTquNg7lCidSEPeaRR0JN91MlUOj8mar5tBa0QPU7+0K47FNh7rGjfYAea4LH9IMdVAEtwsgECmBVeDIBBe4ROrsmGwCW3LXBwp6mXOxBJrOqVbyA95f2SCSGMd2QYDiBHa0vY4AiVy1NdTi7LJ00tBN5k7I3dNemGA1EUtNRzYBfREtDnODYqPA0gCZMajtAXFdJOm2PptpsH+Xp2bqoA6wST2XVD3pbDg4CHcPCxzPJabW02MG9QVHPa0BoaD1knYwRGi5IAc03pqtzOvSdTDKgnT2SDBiDIEcg7tC9g54HBc0te9yssHq0Ox1Nd3L+fBzobVe4DU+riHua1j3uc9xcbgyZMcfdffMnwLMJhadFsS1oBtueJ9Svnn7Ish66q7HPHYpzTog3l34nj30g+a+k1KfW1m02+buWkb/ovT0tPanKXLOXX14SnthiMcK3qy6D9GGBNuzPqb/VZZHS00Wk7ul5/wB39IUfOe0WUR+IgHy4n2HxVs0QIGyvyzyGeoiIVCIiAIiIAiIgCIiAIiIAiIgKjMjpxNF02MtPpH6/Bb89P+Wq/wAh+Kwz+mTTD79hwcY/LsfgV7mNLrsK4C+ps+ovHuEXJKOTp4Ci5oOvSTaARE+W/wAgFOo45tENp0mPeP8A7Kwm53IYY5+X1XuUglmhnZES9wtbl5n5KbleIdU60EQwABgi8RufEq0opPB0STfLNuV0A3EaoEVaQc2BtBg+paWyrXE4RlSmabhLTw8riPIqny0wcP4Ors9BJHyCvnbGFUwd7nAZrhaNB8Ne6o63IAX2cR7WgrzI65p1QXGNViLwL2i17yPVVld7uucSL63TEm994seOylYEy28EkEADcbwfdYSk45Lqo75OgdgxTdEEibTJGk7QOEExbwU7DTqvHJtjPEgnlAChZfjBVZocS17eOxnb24R+imPquaWtA7XAHbYX18b8BfyXNWovdeObkuFngl8L8QRpHmbjlKi5nXDmdW3vS0x+WDN+Wy0YxxA+9qE2J0M7Ijj6eZVfVzYMbpYGMvG3PeCeMeCtCkoO8n9ESko5Zb0WnX4inDj5m3ycqCmzraraYaIpucXmNzqJE8+CsMpxUh7mAkkgS7bszJnjvsF4+u2m1wpydTyKjwJIc7y9rTC63aSUn8MmivOxX5/WLnEMbqcxriwR3tA7bQdrgkXiRbjIhZHgh2mNLer0tq4d5BnqnSQ14O5ZUkHwe+wVvlj4H4dTTLyDYaN4kbPouDhyWrF1GU6bWtg6XHSJA7LuydXMQRbiYXiaqvHc5SPRpqVtkf39/JFrNpscWEzNmi9w0Fuj1brpyeLGFV+ZY9tOpDSS0khzpAgiHEgeI01RGzmvE3hQOkOMa5g1Ph35geIgAgTYTpPK64nFZvUje0Af8SY+BI91w06k6t9qPb0vZu+O+T8S+zbNiwyCGkyCN2yXS5o8GvGpv8NQgLjsvwFXHY0YSgTD71D/AKbGxJk+BA9Qo1WtVxb2YWk0udU0hhHgSL+jTJ8F9hynJGZTgddKKmIlr67j+MbOaDwaASR4ieK9jRaTb35nH2jroQh7Ch9ZL1X+5OpoYNuHw7MPRbpaxoaAOQVpkuBNJhdUjW67uMAbNH97rVkf3zW14Ia4BzQRBvzCyzWsXvFCme0bk3sBx/vjC9aUsWR8zOV8I9wA6yu6pwaNI/mN3ewgK3WrDUGsYGN2A/v1W1URmwiIpICIiAIiIAiIgCIiAIiIAiIgMXtBBBuCIPkVT5ZW6pz6DvwyW+Ld9/L6q6VTnuDJb1rO80GY4tO/qN/dQyUULsQKVMtA/ekm0w0G4bJ7x0nwUzD4pradSraDpa0b2a0NEetla4LDUqmGbTgObAmd55zz4yufy1oZWaKocNE6GEflHejjN7+CvfBtGd0W+Do6XYZh7wFV7v5ohw9C6FdBcXl5xP2yXh7Wu1xsIa4lw0zaZiy63CbRNxuCIPmec81UxOX6TZA7WatFogtlwA2IvI81zTmlxi8ho0y0iTaZn1+C+qrHQJmB7KjgD5/gq5fUADYJPjra4A2nkbWI2V1h8XUNKatPU0SDAk9kwdTTsumDBMwJ5xdVeLb1VRziOw+5PAOiDPIER8VMIbeDWnLNipxOGwzzL6bpt/qDwHosW0cNTaSKRLRe7XO+dlbU8U+mAGgVGR2bwQOU7EKNi8Q+o4CpAAu1jZJJGxPEx5Kzguhqou+UYE1HgNHYDuy0DveJ5NAEqLnuaDDP7LGlrWHSdIsZEkne4n2upGNzmhhml9Z4DoIa0XgC5A8dpXyjpF0jNerVOzXQAL7Bx+bS32XDr622GyD732PV7N7Plqam5x7iLQdIBSrVaerU3SCwjgAXaRf+B8EfwhVWLzx+kDVswiRxJsT/ANWkeq5apiCagcTeAD8vnCCuO6CNXBvE7bDifAcwvG/ipu7yfV0tPp6SvL9wTK+JJvM7+Fyf6NKrsHSrYx/2fCs11H3M2DAeLjsBuumyL9m+NxpDq2rDUN7/AL1w8Bs244r6vk3R6jg6QoYWnA/Ed3OO0ucV7Gn0VsyPD7Q7c3Xp0OOHLr4fk5bob0Ko5eBA67FPGkv4Dm1nIWuSb+AsvoOWZPpOuqQ50yBwafqVuyzLBTJc6C88eAHJq25jj2023u47AXXotpKyPlZzvhcEGrixh3Pp8HA1KfhJ7Tfe48zwapeUYMsaXv8A3j7u8BwChnKn1B1jzFQHXSB2a4bF3MnY+BhThmjOrY8hwL3FgaGlzg8Bxc0hoO2l19rLNGZORYUaoc0ObcFKdUEkCbGDII9p39FYgzREQBF4HXheoAiIgCIiAIiIAiIgCIiAIixqPDQXEwAJJ8AgKSu77NU3+7dJA5cSPK9jwWFGa1brHNgaSAOOggtAPImXFVmLrmrW1O845N3YP/Y+iuMJWA89vE/0VlHFzZQxcxrmoKTmvMkOAa4COz1jQD5ixVk1rtQcYEt0utuQbEfFaKr9QtzF+QkT8vipDKtrjwUWKOLJC9WrrwhrBQRZm1YuiL7cZUKvmLQJNlUYjPNR0s7R58B5/orKDZZQZOxWEoNBd3AN9Li0fOF8r6T/ALS6LKhw2BIBmH1TeeYa4m8c19IwgYD952yTbUAWieAbtzXtXJcDU72GoHzps/RRODtZHTSn7OcZNbkvgz834nPQXanv1OJAN5P4wfkFPyfJswxQBoYSppNtb5YyDFwTvsdl+hsPhcJQjq6VJkbaWNB9wFtxGbsFhJJ2AufCy546OPLVz0Z9s6ppRg9qXRHyzJP2RVnQcXXDRYllPzmNRE78oXc5d0YwGAE0qTQ7i8iXk+Zvcq3Y3EVNm6Bzdb2G6n4XLmtOpxL3/mPD+UcFvGnGHB5lbUTqO85NkfCU6tS7+yzgCO0fTh6+ysaNFrBA/UpUqgKsfjH1TpoiQN3fgHmd3HwCNnM22SMfmAZ2Wdp5sAOfh/f6LzL8vIPWVe1U+DfLx8VtwOXin2iS55sXH5AcApiggKtzXAF/VljWHTV6xwLnMmaT2btBM9pvsrJFJBW4LLi17Hu0ktZpG9iXEmLcjE778yoX+D1YxQlg66m5rYIA1EPEuAYCNxcl5V+iixNypdlZDajWhhYarXtYZDdOhgc11jEvD3bGSZ3JUM5XUfhqbW6Q77PVokO1COsDL7E2LNjznhB6JEsLldjMC9wrRp+8DQJuIG4NiLjaQ4cwRY55LhX0qDabyCQX7GQAXuLQOy0WaQIDQBFhCnIpFwiIhAREQHNdITTOKptqiu5vVPIFE151a2XcKRB2ndZYHGTgab3F7pqtaJcWvA+0BrQ/jqaIDgd4IKn5jgKzqzatGrTYQxzCH03PkFzXSIe2O6sW5Oeo6s1Jearaz36YBcKrahAbNhaBf3VbO5a6sZZhm/VGqC2Sym2oy/fLiW6fA6g0f7gmbY+rTjS2kBplz6tTq2T+UGCSd+EL3NcoFarRqatPVulwidbZDg3e0Pax0+BHFa8zyl9SsKrHUx2NHbp69NydVO4AN7yDMN5XZIwYfbusdg6jZa2pLongaLnAGN1tOb9rRo7fX9TE8NPWatv9O8c7L3CZSWMwzdc9QIJjvfdlnO288V6cpH2sYnVYMLdEW1mBrnnp7KZGDRis5qNdUc2mDRpODKjtRD5gaixsQQ3UJkjY8rys+d/l3xyA93AKLismqOdUa2o0Uarg+o0tJd+HUGumAHRxBiTHhZY7DdZTczaRY8iLj4pkYOAwleRqcblxJnmVbYauAYvwUHMsoeyrOkNBvudJPEtPDyKj9VV8PddSqRaybxmrHSMxY4nb4raMwAG4jj+ioqWWYh34Xf8AEgR5uj5KbQ6OVry4ATcF24/2j6hUcoBziZ1syYJg25c5WOHqVq/7tp8S7sgX9/grTDZA1u7z5MAYPhdbn5HS/BqYeYc4+8kqrqdEVdToQX9Gy9v3lZxPgAG+25UZ3ReoO5VaY4EEfKVafZsSzuva8cJ7J+o+S9+1YkRNGfEEFQqjRTc+pXUcjr3BfTA8NRK2NyCoe/WHo39Spxx1bhh3H1aPqVl9pxBFqLR5vCe0Y3y6mml0fpDvOe/zdA+EKxw+FYwdhob5D5nioU4s8KbfUn6Fef4fWd368eDGgfEqrk2Q3fksXVQFXVszk6aQL3fw7DzOwWYyWke/rf8AzOMewhT6VJrRDQAOQsoyQVtPLXvvXdb8jZA/3HcqzpsDQAAABsAskSxAREUgIiIAiIgCIiAIiIAiIgCIiAIiIAiIgCIiAIiIAiIgCIiAIiIAiIgCIiAIiIAiIgCIiAIiIAiIgCIiAIiIAiIgCIiAI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70" name="AutoShape 6" descr="data:image/jpeg;base64,/9j/4AAQSkZJRgABAQAAAQABAAD/2wCEAAkGBxISEhUSExIVEhUVGRYXGRcXGBsYGRcYHhgbFxgdGBcfHiggGhoxHRgdITEhJykrLjAuFx8zODMtNygtLisBCgoKDg0OGxAQGzImICUtLS0vNS0rOC0wLS0tLS0tLS0tLS0vLS8vLS4tLS0vLS0tLS0tLS0tLS0tMC0tLS0tL//AABEIAJQBQAMBIgACEQEDEQH/xAAbAAEAAgMBAQAAAAAAAAAAAAAABAUCAwYBB//EAEwQAAIBAgQCBwMIBgYHCQAAAAECAwARBBIhMQVBBhMiUWFxgTKRoRQjQlJigrHRBxUzcpLBU5OiwsPhFiVDVIOy8Bc0Y3N0hLPS0//EABkBAQEBAQEBAAAAAAAAAAAAAAACAQMEBf/EADARAAICAQMBBgUDBQEAAAAAAAABAhEDEiExBBNBUWGRoSJxgbHwMlLRFELB4fEF/9oADAMBAAIRAxEAPwD7jSlKAUpSgFKUoBSlKAUpSgFKUoBSlKAUpSgFKUoBSlKAUpSgFKUoBSlKAUpSgFKUoBSlKAUpSgFKUoBSlKAUpSgFKUoBSlKAUpSgFKUoBSlKAUpSgFKUoBSlKAUpSgFKUoBSlKAUpSgFKUoBSlKAUpSgFKi4viMURAdwpOoXdrd+Ua28ajjjuHvYuVvzdHQfxMoA99DaZZUpShgpSlAKUpQClKUApSlAKUpQCtc8QdSpuAQRcGxHkeRrZSgOcw/EpsOxixAMqKLiVR28u2ZkHtLyJXbS41vV/BOrqGRgynYg3B9a04vCrMo7RBHsuhGZfI6j0NxXO47h2IhYyRErm9pohdSdNXgIPK9ytzrQrZnWUrlsF0insM8KzA7NCddb2+bJJ5ciatMJ0hw7kL1nVsdlkGQk9wzaMfImjRji0WtK8VgdjevaGClCaw61frD3igM6osRxESuyjrhHGSp6tJLs437SjRR3c/Ia3isDsQfKq/iXDc56yN+qlAtmGzDukX6Q+I5GhqILPFzGMPpiKwaaDmuM9VxFS+BcTebMHS2XTOuqMeeV9mq3o40a7RzLYzCjf5UPSetf60wV7F8QPMzV1V68zClGWcuOKYL+mnH3pq9/W2B/3mUffmrp6waFTuoPoKyhZzn62wVxbFSW53lmFq2Lj8IfZx7L/wAUf3gauJeGQsbtEhI+yKjy9HsK28Cegt+FKFkRJ4j7PEj6Phz+MZqWkUhF0xeYb6rGwP8ACBpUKXobg2/2ZXydv5kiojdA8N9F5VPfdf8A60Fl0pxI5wyfdeP43cV6uMm5whv3JAfgbVzUnQuZf2WKb1zD8GrW/DOKRC6TdZbkGufcw1oNjqjxQD2opl/4Zf8A+PNVDxvpOwPVxI6D6UjoyH7isB7z7uYqjxriUXtw5h3tEx/tIQKkYXp2RpLB55W/ut+damr3NVGzg+JQ5ii3O5F9W3AuSSW9auYLSNqpBVfZN+ffzIqqj45w6Q3ZeqbvKlSPvLerfBRITnhxGe++qsPD2bEHxru8ifB112j1MK0WsDEA3bI3sEcwF3Qi/LQcwamYbiasQjgxOdlbZv3G2by38K9bMoFwW2vbXTvtz93KqzGyp2gwLjTQgW1J28ajRq4M0qR0FK5fBcUeJu0S8Pcbl08j9IeGp3t3V00bhgGUhgRcEG4I5EHmKmUXHk5yi4mVKUqSRSlKAUpSgFKUoBSlKAoJuANGS+FkMJJJKX7FzvlBBA8iCO61Y4XjkqsI5ou3roOwTYXJW5yMPEPy2G1dDWueBXGV1DDuIvQq/EpZo8LiNVfqpN/qNfvZG9rzI8jzqJjYuyBio1lRVYdYoLAkDQsfaj89R3mp0nR5brkeypfKkirIgvva9m/tVCn4IUQgpA2twxOUj+IOPfS2uDU0RI+CIQphkaIFS91JaMW5dYhHnetc0GOQZlxEjJuGRhILeRGb4mrBOMwh1RgiJ7NlMbr59lsw/ht5V7DioCsgiaKysLKIzcXJFsoOp0008966KafKRfJDwXDHlOaWcyqdLlswv4roBVnB0Uw43QN5gfDQWqL0owwV4uqjBllkF9bKVWxYtyttrUrF8WeOREAaVnNgqhVA9Ty8zSUl/aN3+kxl4BDFdhJ1KjU2OS3qLVrwJgxD5FxD4gKAxVm7NiSNAAC+30ibad9U3H8K+LYOXEBQZTHN2SOZIIGo8fCofD+GYeBxJNjFuuuWIm58M29Q2zKkfRUCqMqgADu0Aqu4hxMKpdVMmQElgcqab6k2Y+AvXnD1+UIsjDLGwuI/fYseflWrjGJgVsszKot2Q2gtzIrVubCKcqMYuMtIoKoljbc3t/nWKY6Qf7NLcxVavVKfmiMp7jyrCfiJc5FVnYD2VBJ8NvWlxS3PoLBFd23mT24xPoMsQHMa7e/SvRxd7aql+/tVEl4RME62SRYxa5W1yL8ib2JqCnDHdguWQgi5LXVbX0JA1PlXGU2mTfTVZeQ8bAkswIUj2lN7ea7+tqu4J7qDcNfZl1B/KuLXhxVj2ktpun873NWXRnEMHMYQqpFyttFIuLqdiDtb/OsjlbdNHln2M03jfB1F68JNtr1Bxs8gPZ1B7tSPMb28aYcTNucvde34D+dd6OXZ7W2icjg7fkfUcqyqKcHrcMwJ3N9W5C/KvTAQBZ2BHMm/41lEUvEk1FxfDoZf2kaP5gX99QcZ0gw0Ryvi8Op17LyIp5eP8qjN014eDY4zD/1q/nWF9hkavS/Q04zoRhmHYzxHwYsPc1/gRXPYzoRiY+1EyyW7jkb0ubfGun/024db/vkHo4P4VX4/9I+BRY2SQTZ5VjYIbmNSSDI43yC1/XSpbS7zV02Z8RfoUMHSPG4YhZAT9mVTe3gdGq7w3SfC4ggYhOrbQZjsPJxqB51TcQ6UHHYgLFgpcTg0DoXVQrmXSzLI7KEW30Sbm+orTjuik6qHRS4IuUJTrE8GCsVb7pNIyvdDJjljdTVM6rG8KYrnhYSLbTUXtyyt7Lf51D6PcaMMvUS3VGNhm0MbnkRyU39/npyfDeKz4Y9hivejC6nzU/iLGusi4nhcepSZerltZSbc98jcx9lq7PLqjUiXK1udrSqbgmIkjth52DMB83J/SqNwRykHMHca99rmuZzFKUoBSlKAUpSgFKV4aAi4riUUejuAfqi7MfJRcn3VCfi8jfs4GAsTmkuNjY9hQzX8DasIOj2VOr+US5bWNhEubzYR5ifG9bjwCI+00zX11nlHwVgKwpaSDPDiJGcNimACjsxoqAtbUBic1/vW1qrSKGORjJiFUBQoLsjsWI1tcHb61X8/BsGgLSRpYakyEt/zE1VPiIicuGw8cYNgJGjHPbLEBmPgTYedWl4Ipb8ELC4+LJEq4mIBHGjG5y3BvcLq/hrUguJHcRzYeVmKZMwUsd85O2o5WrUvDELguxkJYoxYFnva4AjUBU5m2gFxVhg4ureMnNoDe9gVNzsiAa+dxrV6VRdI8biLR4vqpwXuoMTBL2uPnB2Re1wNfCrbANGBmYrnvcmwABsL27h560eWLMjOSJI7gHnY735EWAJtppWyXHQ2u5XbnauDxT1akRTa4IXSHhEeMVVMgXKSQRYnUWt5fkKoF6DQg2OJN+4Bfzq/m4rggbXV207KKXbXbsqCayTFpa/ySYLffqx/yXz/ANmsevwXr/omqNuASOGMJGbKAADcEnxJ9a3Y/h64iILIoBsD+61uVa4OJ4e4UfNnYB42jJPcAyi58BVhG1xexHnXPDjyRbc5Xfsa3W6KfC9HkX2jcfVAsPXnbw0rzj3FosDGMqDM1wiAWBtuTbkLj31cTFgrFQC1jYHQE20BPnVLjuHriFjOIhzuo2EmUAm2axDai4G9dqSKnknkfxOzguKcbxEt+sla9yOrXsqv5/GoGExeILgRvIXaygBib66DyvXf/wCjeE/3M/1x/wD0rSnDoI7BMIUZ7oHDdYQdtDmNmtfU2+FYQ4ut/uSIMBI5A12Bzki9jyvsToTe2zDflX8d6Y4bBsmHDsMys2dULnQ202B1vzro8Fw58tpHsCblUJHgAW3sAANLbVz/AOkLoJ+sBE8MiwzQBlW63RlaxKvbUC40I2udDekrr4eS+lWGORPJdXvXcilwnTTB9aLPPArfTkAdSe9rNdL33GmnKr2XpjhogT8tw8gAvZCzedsob0r5txf9HMuEhfE4vGRRnKUWOJXYSP8AQXNcEHxAFtybCrr9FXG+GTKmHmw8S4uPQM0QLScvasfnBsRz3F9bcIZMvEqPr9RDpHHXi1OKdd2/mm16+HyLiDpxxDFg/IcAx/8AEkKhfTUKf4qwfoTxTE2bF4/fdEJsPDQBP7Jr6H14FlUX8BsPyrzJI2/ZHcDr8Pzo5KT75fLj+Pc8K6xwVYoqPnVy9Xx9EjhsP+jXCQDO6LLb65ka/gFUgX5bVqxOCwisETh2Gl7y0IUcr2JBJ3Guo1rusRhnAutmI5G4v5G+9UGKwmNt2YUFtsrjUfVFyLf5Hwrm5ZU6jjSOU+rzS/VJspY+DgtrwzDZcpNlRFGbkCd+Wx768j6NBmYjB4RVctq0ebIQLEA/QHMd1Wc8+LBTLhJLgWIB037QJvYjTQ7799b2xmKdQY8NIu5I7I38G37/AFrg5dR+1E/1GT9z9T5zJ0b4hBLFhsLiC+Hkd+1ICyxPYswde45TZ132Ou/c8O6NXijWXSUXzPGSAfCx8bemxq5jwmLZQCscRGzXzEeg05/jWqXhOKbTPHH3gZmB0GvK23fWOPUy2WxM8rnzz+c/zyUuLwbQ5QrrIuuZZArqBpqubbfvFRcHGs2YphI5iRvHmiCG9hftAC411rpYuEwxWOIfrWsBrewAvcLGu/re9Z4biLTu8WGQIqaNKwFlvsEj2Zrd+3Pur24seRR+NnPSzbg4TJ1cdiFiys5LFu3oyqrHW/8AdP2hV9WnCYZY1Crc8ySblidSWPMk1ur0BilKUMFKUoBSlKAUpSgFRsdjViAJBZmNlRdWY9wH89hTHYxYludSTZVG7NyAv+NcvjuKOA8sfzkgUktayoL9kKeS3BvzO5AsLak2VGNmzE5GfPiZLm5sFN0jUjS1x8QL761rOIZwEiiZiAv7IWXMNiZCQD6t3VeYHgEKEOw65/rvrb91dlHdarWt1Fa/A5ZOE42TV5I4b6lVBbfe4GXX1apCdFr3L4mZr/VKoB7hXQ0prl4k62Ua9FMLpmEkhHN5ZD8M1vhUteA4QWPyaG42ORb++1WNKky2YRwqvsqF8gBVDx/icqTxRIwRGKB2ABftllXLfQaoeRroareK8FinKs2ZXTZlNj4AgggjU2uNLm1rmgXme4XCRK2a7SP9Z2LHxtfRfJQKmDELtcVTnoxHe/XT672cD8FqoxnCgZMsPyg5Ws8pd2F98qjUHfUkW7r8rSi3RaUWW/SfpPBgoneR7Mo0GSRxe1xmyKxVdN9hp318Sg6fcQmTLFiYMJHmcJqC2UG9wXF2HI5gN9rivs+H4axRkMokGl0mUOneNOVYJ0SwMocyYPDq7NmYxqvabWzHTtam9mBF9bX1rjnxalSftZUHGDuSv61/hnxyDpZxZyT8sjKvpdSloyQCjJfUXIsQbnc5a8TpfxJTIry5JXyFERbq1iVdswJyP7J7XZPa20NfS+L/AKMomRxhpOoZ7XZgZGZswbM8jEvuL5UKA876W5Di36MMVCYPk0aziFiXdpFR5GddSqMMgQMBqxZtBYWGvj7DJF7U18vzyPWp9HJK4tP534eRF4f08xzNeUSRDqWN1GcLKpIDKp1KnS6G5tfKakYH9IeJKy3fL1aRuquBYvvJFnO+YXytupFiDUPF9CcVh0d5Ierjiu2cS5w7HbIuYFjc7vlAt79f/ZzxJ8ssfVyqwMhKTLlO2RVJylpBre+VdtahRyN7xXp+f9PV2X/n0rk/v9fX2RD6Y9Kmx0JtMRJh5nyZ0yJLCwsS1lssqFQDrY5za9czguGPJHLiflC4YRBBHdh10sha+kanMNbm5FtNOdvrPRT9GEcCs3FJknLAZY1d0VDcliWBUuduQA1rquG8A4VBIJIYM7r7JAlny+K3zWPjvXojiafCIl1eCGJ48blXnVefe6XvfgRcJx3iUeDgxMmFV8yDrYwMkiNsGCgm6nexAIvqO7r+H41ZVBGjWGZPpIeYIIB+Fafl8h9jDSHxcog92Yt/ZqPisJNKQTHFGw2dZGLr5EIvu1B8a9CVHyWXFKoJ/l0a6vHILHtpESwPLMmbUeK6/ZrmE4/inchpgLaFRYV0hHU6CjZ9FZgOdRZcYFO5IOmg28zVHgJw2hN233J0vyG3P41fPGCO/wAauWNRdMtwS5DOxsVsPPWo08T27bk3sOz57+HnWiPiNiUiTr2+x7A/ekOg9Lnwre3DmksZ3zD+jTRPvHdvLQeFTqp7C9LKJcA8rZYyJFsQ0pByA88pv29eQ08eVdLw3ApBGI02G5O7E7s3eSakIgAsBYDkKyrJTcuSJSbFKUqSRSlKAUpSgFKUoBWLsACTsNTWVKA57D4GbEyGabNFHqqRXs+T7RHsk2uQNdBrpW/ifDShWWFB2FytEoADryyjYMPiNO6rqlFtuVqaZRcJ4gqKozDqT7DX/ZnnG99gOR5WsbaXvQapuJcKfOZYCoc+2jaJJ43screNtedV0WNEJCnPhGYgCNwGiJ+yQco+6R4iqaT4NaUt0dVSq9eJhR88vVfa9qM+T2+DAGpUGLjf2HVv3WBqSKN1KUoBSlKAVEn4ZC5LNEhY/SyjN/FvUuomI4hGjZblm5qis5HmFBt60Bq/VCfReZfKaS3uLEfCvRw5x7OIlHn1Z/FL/GtR4s5Nlws7eJ6tLjvAZwfhXsPGQb5opI1G7MY2UeeR2IHiRbxrNiqZs+STf0/vjW9efq+TniH9FjH4oanqb6jUV7W0ZZV4vgglRkkmmdWBBBZQCPuqKr+H8Dhw7fJz1nVtcx/OyZTzZGUNlzcxpqCe410laMbhhIhUkg6EMN1YagjxBrKFmMHD4U9mJF8lA/lUkVE4dii4KuAJE0cDa/Jl+ydx7uVS60wUpSgFVXF+j8GI7ToA/JwAG9e/12vparWlAcj+qpMOdHZVvcPl6xBrrnB+cT3sPEVZ4fhZm7U0okQ3skZIRh9o3u/le1XdRosCiOXQZCfaCmyse8rtm8d63Uy9bo3xxhQFUBQNgBYDyFZVUYRj1ozNJ1hZwy3JQJ2snZJygWy6qL3351rw2PnaAuVAkzRgAqbAtkzgjchSzLf7NTZNF3SqrF4yVJ4owMysAGJFrk31WwOotc3IAzLa99PGxbM06EklUYiNAc9rWQq1xq1mtqNV0IsaWKLalUPD8S64YEKqWcqSoLKFv7QBUEjlsB6CrjBSM0aM65HZVLL9ViASPQ6UsUbqUpWmClKUApSlAKUpQClKUArCWJWBVlDA7gi4PmDWdKAqn4Eg/ZPJB4Rt2B5Rm6j0AqNNwOQ7yRTDkJoFYjyZSLVfUobqZzf6txS+ysa/uYmZR6IyMo91AmO+q39fGf8AArpKUo3Uc8ny3msn8cJ/uCszLix9CY+Qw5/FxV9SsoyzmZeMsn7V54R3vAuUebAkVsTi0ESkpKpRgTdRmkZ+bMdr/wDWlq6KqzHcAwsxzSQIW+tax941NUq7zbRyQ45ErXs0sjH6ZLki2yoNCbcrVLwkWOkJCQrGhtYyhV0GwsFLdx2rpuG8Gw+HuYolQnc6k27sxubeFT6pyXcjdfgUvBOFzwsS86sja9WqEKrcypLGw8AAPCrqlKghuxSlKAiYnCkukiEKy6HuZDup8tx3G/eal1WdIM3VjKzL20uVz6C+t8hDW8iKww8k2SAAntMwcsCxyAORvqL2Wxa5sdbnWsNLalU+Gkf5Y4KnKUPaN9MpQAbZbHMSNSdG0W5vhw/HYhsPnkX5y0RNkK2zIjOcpv7OZtPs0sUXdKoMTxOcYUSquZ7T3CoTqokydi5I7SqLVPlmcSTWViFhjZcouS15rhQTlLaL3bi52ssUWFKgcExMkkV5AAwZhpexAOhF1U/AVPrTBSlKAVpGFXrOt1zWy6sxAGhNlvlGw2HKt1KAUpSgFKUoDnImxGMeQpOcNBG7RqYwpkkdCVkLF1IVb3AAFza97b2PATiOqy4kXkRmXOAAJFB7L2BOW41I5G9UuC4vFgHlgxTCENJLNHK2iSq7l2APJlLWIPKx52E/DTT4rC4gtH1fWdcsKsCrZMpVC4IBUk62toCKhP1LaJHD+kOHnfJG5JIupKsqyAbmNiLOBcXIva476qsbxR5OIphllmiRFDEJFo75gbM7IR1eUWzAgXJF71WcDnglbAxXlaaAZjEI0UwWjyt12gKoSRpuSVPKr+/+tP8A2n+NS20KpmybpThUkMZkN1YIz5GMaufotLbIp1GhPMV7xDFuuNwsQaySJiSy6dor1WXlfTMffXI9KeJBsNjoiTE6GQ/J0RR2CQBLIxHaVr57i2ptqQb9PxU/6xwX/l4z/BrNTft9xRlxjjUUU6K05jWMM0qiNmGoHVmSUaRL7W/tHn2Tew4txaLDBDKxUO2RbKWu1iwFgDqcpt42HOuS4jio4G4jFLGTJiO1CAmYzjqQoWPm5VgWI5ZwedSukBGHi4b1q3EU0QcAZrZYJAW8lPavyC35U1PcaeDpOFcUjxCloy3ZYqwZWRlawNmVgCDYg+orRF0gw7S9SHObMUBytkLi+ZFe2UuMpuoN+yarujLrLisZiYx8zIMOqPawkKK5Zl+svbUZu8HurnuHlThcJgBGflMM8RdMuqCOUs8pP1CFID/SzjvpqY0o7finF4sPlEhYs98qIjSOwFsxCKCSBmF/OoPRjinW4eSd5A6iXEEPpbqlkbJsNsgFROMYqPDY9MRP2IjA0YlI7KOJAbM30bhrDv17qq8JhjNwjFJCtsz4vImUqQOuYhclrggaZbaWtWuTsVsdXw3jcM7FY2bMBezIyZlvbOuYDMhvow0NWNcfhMfDicdhmw4v1MMwlAW3VZsgjR+5gVcZeVmrsK2LslqhSlKowUpSgFKUoBSlKAUpSgFKUoBSlKAxRABYAAamw03Nz8aypSgFKUoBSlKAUpSgFKUoBSlKAUpSgFKUoBSlKAVQ9Jf22B/9T/gTV7SplwbHkvaUpVGClKUApSlAKUpQClKUApSlAKUpQClKUApSlAKUpQClKUApSlAKUpQClKUApSlAKUp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3674" name="Picture 10" descr="http://www.clickescolar.com.br/wp-content/uploads/2013/12/filtrad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32656"/>
            <a:ext cx="4716016" cy="2601669"/>
          </a:xfrm>
          <a:prstGeom prst="rect">
            <a:avLst/>
          </a:prstGeom>
          <a:noFill/>
        </p:spPr>
      </p:pic>
      <p:sp>
        <p:nvSpPr>
          <p:cNvPr id="24" name="Rosca 23"/>
          <p:cNvSpPr/>
          <p:nvPr/>
        </p:nvSpPr>
        <p:spPr>
          <a:xfrm>
            <a:off x="4427984" y="1052736"/>
            <a:ext cx="936104" cy="504056"/>
          </a:xfrm>
          <a:prstGeom prst="donut">
            <a:avLst>
              <a:gd name="adj" fmla="val 63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5" name="Rosca 24"/>
          <p:cNvSpPr/>
          <p:nvPr/>
        </p:nvSpPr>
        <p:spPr>
          <a:xfrm>
            <a:off x="6588224" y="3068960"/>
            <a:ext cx="936104" cy="504056"/>
          </a:xfrm>
          <a:prstGeom prst="donut">
            <a:avLst>
              <a:gd name="adj" fmla="val 63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113676" name="Picture 12" descr="http://2.bp.blogspot.com/-z3k-6u2XpuE/UFif9kQcVOI/AAAAAAAAsXk/YOjLKd-WyrQ/s1600/Brown+Slug.jpg"/>
          <p:cNvPicPr>
            <a:picLocks noChangeAspect="1" noChangeArrowheads="1"/>
          </p:cNvPicPr>
          <p:nvPr/>
        </p:nvPicPr>
        <p:blipFill>
          <a:blip r:embed="rId5" cstate="print"/>
          <a:srcRect t="14787" b="24216"/>
          <a:stretch>
            <a:fillRect/>
          </a:stretch>
        </p:blipFill>
        <p:spPr bwMode="auto">
          <a:xfrm>
            <a:off x="4644008" y="5309856"/>
            <a:ext cx="3816424" cy="1548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2304256" cy="1143000"/>
          </a:xfrm>
        </p:spPr>
        <p:txBody>
          <a:bodyPr bIns="4572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FF0000"/>
                </a:solidFill>
              </a:rPr>
              <a:t>Circulação nos moluscos</a:t>
            </a:r>
            <a:endParaRPr lang="pt-BR" sz="3600" b="1" dirty="0" smtClean="0">
              <a:solidFill>
                <a:srgbClr val="FF0000"/>
              </a:solidFill>
            </a:endParaRPr>
          </a:p>
        </p:txBody>
      </p:sp>
      <p:sp>
        <p:nvSpPr>
          <p:cNvPr id="18" name="Espaço Reservado para Conteúdo 17"/>
          <p:cNvSpPr>
            <a:spLocks noGrp="1"/>
          </p:cNvSpPr>
          <p:nvPr>
            <p:ph idx="1"/>
          </p:nvPr>
        </p:nvSpPr>
        <p:spPr>
          <a:xfrm>
            <a:off x="1079104" y="3068960"/>
            <a:ext cx="8064896" cy="2592288"/>
          </a:xfrm>
        </p:spPr>
        <p:txBody>
          <a:bodyPr>
            <a:normAutofit fontScale="77500" lnSpcReduction="20000"/>
          </a:bodyPr>
          <a:lstStyle/>
          <a:p>
            <a:r>
              <a:rPr lang="pt-BR" dirty="0" smtClean="0"/>
              <a:t>Possuem sistema circulatório aberto ( maioria) e fechado (</a:t>
            </a:r>
            <a:r>
              <a:rPr lang="pt-BR" dirty="0" err="1" smtClean="0"/>
              <a:t>cafalópodes</a:t>
            </a:r>
            <a:r>
              <a:rPr lang="pt-BR" dirty="0" smtClean="0"/>
              <a:t>). </a:t>
            </a:r>
          </a:p>
          <a:p>
            <a:r>
              <a:rPr lang="pt-BR" dirty="0" smtClean="0"/>
              <a:t>Coração com um ventrículo e uma ou duas aurículas. </a:t>
            </a:r>
          </a:p>
          <a:p>
            <a:r>
              <a:rPr lang="pt-BR" dirty="0" smtClean="0"/>
              <a:t>Sistema mais complexo nos cefalópodes. </a:t>
            </a:r>
          </a:p>
          <a:p>
            <a:r>
              <a:rPr lang="pt-BR" dirty="0" smtClean="0"/>
              <a:t>Maioria possui o pigmento respiratório </a:t>
            </a:r>
            <a:r>
              <a:rPr lang="pt-BR" dirty="0" err="1" smtClean="0"/>
              <a:t>hemocianina</a:t>
            </a:r>
            <a:r>
              <a:rPr lang="pt-BR" dirty="0" smtClean="0"/>
              <a:t> </a:t>
            </a:r>
            <a:r>
              <a:rPr lang="pt-BR" dirty="0" smtClean="0"/>
              <a:t>(Cu) cor azul. </a:t>
            </a:r>
          </a:p>
          <a:p>
            <a:r>
              <a:rPr lang="pt-BR" dirty="0" smtClean="0"/>
              <a:t>Poucos possuem hemoglobina (Fe) cor vermelha. 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111622" name="AutoShape 6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4" name="AutoShape 8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6" name="AutoShape 10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8" name="AutoShape 12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0" name="AutoShape 14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4" name="AutoShape 18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6" name="AutoShape 20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68" name="AutoShape 4" descr="data:image/jpeg;base64,/9j/4AAQSkZJRgABAQAAAQABAAD/2wCEAAkGBxITEBUSEhMVFhUXFxgWFhcYGBYYGRsYGBcXGRsdGRsdICggGxslHRoXIjEhJSkrLy4uHSAzODMtNygtLisBCgoKDg0OGhAQGysmHyUvLS82LSstNi0tLy0tLy0tLS8tMi0tLS0tLS8vLS0tLS8tLS0tLS8tLS0tLS0tLS0tLf/AABEIAK8BIQMBIgACEQEDEQH/xAAcAAEAAgMBAQEAAAAAAAAAAAAABAUCAwYBBwj/xABAEAABAwIEAggDBQYGAgMAAAABAAIRAyEEBRIxQVEGEyIyYXGBkaGxwRQjQlLRBzNicuHwFSRTgpKissIWQ4P/xAAaAQEAAwEBAQAAAAAAAAAAAAAAAQIDBAUG/8QALhEAAgEDAwEFCAMBAAAAAAAAAAECAxEhBBIxUQUicZGhEzJBYYGx0fAUweFS/9oADAMBAAIRAxEAPwD7iiIgCIiAIiIAiIgCIiAIiIAiIgCIiAIiIAiIgCIiAIiIAi14iuxjS57mtaN3OIAEmLk23WxAEREARYVarWiXENHMkAfFZoAiIgCIiAIiIAiIgCIiAIiIAiIgCIiAIiIAiIgCIiAIiIAiIgCIiAIiIAiLGpUDQXOIAAkk2ACAi41pD6bw0uDdUgRMuAAIB9RPCeUqJiKNVopNa0t0sADaZOhrwWiOEsDdQEiPCVKwr31HdYZbT/A3Yu/idy8G+pvYTVBJAYypqxDpcbxSEgCOqZ3ZBAl+redtt5gUTWFCpq6zS2oIjXr6rTTL9Mk1CZ6yLzy4K+WNSmHAtcAQdwRIPmEsLlHm3Wuw7HUg5zg1zmGdXbj7snTEzzJ08wZBUzEtqdeI1R2IgnTEu16htMaYn0Vi1oAgWA2C9SwuERFJAREQBERAEREAREQBERAEREAREQBEWL3gCSQANyUBkq2vmTi4soM1kbumGA8p4la3VHYiQwltHYu4v8G8h4qW6rSosAJawDYT9Nyo5JsU9XPqlF+mswG0y2R/RTqPSCg6Lls8wfpKq8bn+Ge4NbTdVdsCBA97mPRaaVLFVT2cNTpM2OqxjzNxe9hwQkva+eUWiQS88mj5zEKqxHSwDYMHmS7/AMRHxTA9FNJ1VazieTbD4yrPDZZhaXdZTB5kgn3KZBTM6RVX90O8NFIu+JP0W+li8UeGIHnToj4FdAazANx6R7ABe63HZseZ+gSxFynGOxY3pauG0H2BK2DN6w72Gd6E/p9VCz3phhMMS2pXl43p0gHO5wd9PqQuTxX7Txq+6wlVw5vqlv8A1aD81lOtTh70jtodn6msrwptrrwvNnesz2nxZUb5tn5Ss/8AG6P8fnod+i+ej9qMQKmEqNB3Iqh5jmGvYAfKQuzyHP8ADYqnrpFroEuZp01G+bePmPiphVhP3WRX7P1FBbqkGl1+Hmiec8w4BJfpAuSQ4fRacNiWYhwc57dAM06ZIkkbOe3fyadtzeNNdlWBxFbEPr14bhz+5oEkm3de6DAO50md+BCu62V0nbt/v1V8s5MInAoqg5MWkGlUcyOFyD8Y+Cy63FU+81tUcx2T+im5Fi1RV1DOaRMOlh5PEfHZWKkgIiIAiIgCIiAIiIAiIgCIiAIiIAiIgCIoOZ47qwA0S91mj6nwCA15tm7aI5uiYmABzJ+Q4rmKubYjEnSyk5w3AjS3fcnj7rp8FlbR2qgD3kySQDfw5Kuz/pVToPGHos+0Yp1mUGEW8XnZgAvfh7qrdss0hCUnaKMBhcZpDqtalQptuWiwDRwJkQPVc0zM8CKsUBXx1UTJYYpjzeTGnhMkXWnNcoxNVwGNrOrVLuNJkChTBgtbpAHWP3ueEC+6lUqdJjAG0wIiBEWEcIjmo7z+R106NNc95+S/L9PEtsKzMXj7mng8I3wPXP2/hAbKz/8AiuLePv8AM67zypsp0RYzsJ91UUWzZrHGLS0E8Z4DfgptPH4lndNSACYc0kWvu7bzlRsT5ZLc4e5tX0V/N3fqT29BcLu+piX89Ver9CFX4roflU9nCmoRvFWtA83F8LoqlYvANQ6WkSGDcjm48vNbWYfsy8BrQCdIEW+nzPhsp9nHoYfyq3/cvNnC4voXhKoIoUX4Z4J0va97xqg6eyTccyLjmFx2Ky/E4ep1eJqVWOIlv3jy1wt3TIB5EbjyIX2Jz3SGsaA93s0foOPMqt6RdFaWJp6MTUeNLg9jxYCAZtcTuLrGvplOPddn8j0tH2nOhK1Z7k+uWvmm/sfM8PVwjG9omb7XFp3IlTxmmDF+3yEAeUqXmvQgUsMKmGw1bFvLnBzXVG0nNAtOkd7yBlfP/seJFn4XEMPJ1KoPpdeY9HOCu1f1PoKOs0Wpk17SS8Wl5ZL/ADPHUKg46uZ0mRy/vmVT4LMalGsK1FxY9pkEfEEcQeIXmGyrF1P3eFxDv/yqAT5kABdNkP7OMXWM4kjDs5dmpVPk1pIbbiTbklLTVL3SOupr9BQpuMpqSfw5O36L9OqVcBpdorEdumW2lo7TmGbg7xuFYZh07wlA6Ktamx++lxIMc4EmPh4ryn+z/AEAOw4ENDR23hxgDtPgwXGPmouL6KZVhYJw4e78LXOc4W5gmI85Xrp1Es2/fofFTWjnN7NyXSyfru/onYPpxhqoLqQfVaASTSHWbcmjtHyAK1M/aPl+rS99SmeIqUajCLxcESFtwmaYOAw0m0QNoAAHAbAEeym18EQNQOtkAhw74Hp3ht+ive/Bi40t1nFr6/3Y3YTMcHjA4U6lOrpMO0kSDAI8ePz5LAYCrRvRfqb/AKbr+xXEZz0QodczEUKbgR3qVB5pam2l1EtPZqtjVo2dBiCu7y2m/D0y2vietAPYc9rW1NMCzy2zzM3DR4zuojd8opWhCL7jfg+Tfl2YipLSNLxu08uY5hTlR5g5tUh1HV1jbhwECPGd1PyrG9ayTZwMOHjz8ir5WGYtWJqIiFQiIgCIiAIiIAiIgCIiAIiIDCvVDGlzjAAkqqy1mouxFWxO02DW8Ph8Vszt89XT/M7U7+Vl49TAXubZNQxFDqa4LmAhxAc5skXuWkGN5CglHG9Mun7bYXL3GpWqO0dYwS1pPBjj2XPMjwG/Bb+hGX0MDUNJxNXFVT97UsdLiATTDjcjVJJNyTJ5CFmGGpGvQqYdgpMw2o0mNa0MLnXc5wIu6ACPdTsDmWjECrUa1zj3nWsCN2kWm/8AVYJ967Z6U1ajspqy5fV9L+HNvva5qdjQXuc9oGtzjLpiJkR4WI4cVvybBis8uMFtvC5mB5RdaM3who1Cx1w4ksI/LM+4sIVxkOEa2m1+xu4xIkeI8gt+WUUrQwdFRoNaLQAFDxOJGmbG0gHuhv5n+PIf1IY7Mm0qZeZgWsuezXNqWgtpCdQgaW2uOf8AcKxzRg28lj0ex7atVwLeGphPIWkjnt5CyuscPuyPFo/7BcXktSo2pTLGsBLi282kASQNvquoxOArvYQa5mLBjWtE7i5k7qCtRJSwZ5c37154wAPcz8grB7QQQdiIK51mDYCyoXVHNdZ81HWB5xGx+qnjIKV9zJm5JInkZ+aMipzc1tqBocwMa8yQDaJtMzvv7yLL1+ALn9+35WtDYgDdwMkX2B5LAZRhXl1NtMgsjtX3N95v4qtrYVlJ5bUBbIlrmOcGmOEAyDtZDO9iy/woxHWu1Ag7jab3jiPOFtpZcZdpqVANruJuLdm+++/sq+i0WDa1YEng/ULyR3pGw+C3U31h3awdBJGtm9ubSOfEKRckxWaS5pcWjshrjN5u427p2+K5vM8wD65ftsACJsIBEDxn+yr2njntElrZtLmvg96Y0uA8bSq7BGk5tRtdkdqWuLS0Cf4myBYBUnHcrGtGpslcqarGmTIMTF5ECAdxPaI4TxV70RxBDnU5lkFw5AgjYcBfbwVTmWCoMH77cgQHB8NJkkAEEK66P4bQ3WJipHbHaOmOy2B3fO6zjCSZvUqwcGkZ5lgqziRRDAxx1SSQWnmAPG/qVKGBMyRT9dTvnCrc/wA/ZggPtFVjA4w0kyT5NEu4HgtGV56cXT6zDv105I1kOaCRYxqAJjwXSl8yiTte50BJYJLxA5N/qVDykgYqoGu1AtLjtEyyNv5nBa8uwD3kl7zpFuzaT5ngNltyCiOtqv8A9s8TJLjP/UeirJIylYvERFBmEREAREQBERAEREAREQBERAVNUasWLWa1o9y4/wDqsOlOLNPDnTu7s+Q3PwEeqycSMbHAtB9g4fVa+leGL6GoC7Dq9OJ9N1V8M0hbcrnH0bu25XLZ/EOANuAtzWbaJe9lMQQ7mYAuSSLdkQNuC003y2IgjTBba8ACT5An1WWDympWswCT2ZNrxqPrG5/iCwjG8jtqScYtnU4jqX4eq94GkS2nJEtgRDSP4iVX4nHkNAYNDYEOdvtwb+qg5fgXUmk6Wuex5DmmSQ4cGEE8DMwped4CKLarp16wHN4AEGAOc27S6fgYUWlz8SA2s2q6Dqdfd0kAC5MbC3gtLqusUmAOJDY0xubR5yF4CWmzhB89jPpwU/o3TLnucIJptteTMgj4CFW9zeScck/IMuqdY0uplrWmSXA3IHZifP4LosRmVFnfe0f34LjsXn9es54plzGbWE7+PCVh/gzp5nciJNwN78BOyznWjHBxTlud2dO2rTeCWODmOP8AxceBHAE38z4rH/EuqYWG7xakD+ImwHofgqRmSXOmWgQQQTe5gOF/AKeNRDWVQ6fwPcIIdwBPB3IjkkK8Z4XJaPeW1lg13V0w0ElxBe9w35k+ZP8AdlBw+YU3nQ+lAJIGpsgkb35iVHybAmmazL/hMniO1CpqznMI7TiNTXRwBLnTbbn7rRNRSTLJJLJ0ByQFzhTeWnvNDu02Nvhz8kOR4ie+zzl3y5eC24vN6OGDatZxawMdJDHvIHYuQwEx4wtFfpnTLNVCk+rIkXZTkWM9sggaTquNg7lCidSEPeaRR0JN91MlUOj8mar5tBa0QPU7+0K47FNh7rGjfYAea4LH9IMdVAEtwsgECmBVeDIBBe4ROrsmGwCW3LXBwp6mXOxBJrOqVbyA95f2SCSGMd2QYDiBHa0vY4AiVy1NdTi7LJ00tBN5k7I3dNemGA1EUtNRzYBfREtDnODYqPA0gCZMajtAXFdJOm2PptpsH+Xp2bqoA6wST2XVD3pbDg4CHcPCxzPJabW02MG9QVHPa0BoaD1knYwRGi5IAc03pqtzOvSdTDKgnT2SDBiDIEcg7tC9g54HBc0te9yssHq0Ox1Nd3L+fBzobVe4DU+riHua1j3uc9xcbgyZMcfdffMnwLMJhadFsS1oBtueJ9Svnn7Ish66q7HPHYpzTog3l34nj30g+a+k1KfW1m02+buWkb/ovT0tPanKXLOXX14SnthiMcK3qy6D9GGBNuzPqb/VZZHS00Wk7ul5/wB39IUfOe0WUR+IgHy4n2HxVs0QIGyvyzyGeoiIVCIiAIiIAiIgCIiAIiIAiIgKjMjpxNF02MtPpH6/Bb89P+Wq/wAh+Kwz+mTTD79hwcY/LsfgV7mNLrsK4C+ps+ovHuEXJKOTp4Ci5oOvSTaARE+W/wAgFOo45tENp0mPeP8A7Kwm53IYY5+X1XuUglmhnZES9wtbl5n5KbleIdU60EQwABgi8RufEq0opPB0STfLNuV0A3EaoEVaQc2BtBg+paWyrXE4RlSmabhLTw8riPIqny0wcP4Ors9BJHyCvnbGFUwd7nAZrhaNB8Ne6o63IAX2cR7WgrzI65p1QXGNViLwL2i17yPVVld7uucSL63TEm994seOylYEy28EkEADcbwfdYSk45Lqo75OgdgxTdEEibTJGk7QOEExbwU7DTqvHJtjPEgnlAChZfjBVZocS17eOxnb24R+imPquaWtA7XAHbYX18b8BfyXNWovdeObkuFngl8L8QRpHmbjlKi5nXDmdW3vS0x+WDN+Wy0YxxA+9qE2J0M7Ijj6eZVfVzYMbpYGMvG3PeCeMeCtCkoO8n9ESko5Zb0WnX4inDj5m3ycqCmzraraYaIpucXmNzqJE8+CsMpxUh7mAkkgS7bszJnjvsF4+u2m1wpydTyKjwJIc7y9rTC63aSUn8MmivOxX5/WLnEMbqcxriwR3tA7bQdrgkXiRbjIhZHgh2mNLer0tq4d5BnqnSQ14O5ZUkHwe+wVvlj4H4dTTLyDYaN4kbPouDhyWrF1GU6bWtg6XHSJA7LuydXMQRbiYXiaqvHc5SPRpqVtkf39/JFrNpscWEzNmi9w0Fuj1brpyeLGFV+ZY9tOpDSS0khzpAgiHEgeI01RGzmvE3hQOkOMa5g1Ph35geIgAgTYTpPK64nFZvUje0Af8SY+BI91w06k6t9qPb0vZu+O+T8S+zbNiwyCGkyCN2yXS5o8GvGpv8NQgLjsvwFXHY0YSgTD71D/AKbGxJk+BA9Qo1WtVxb2YWk0udU0hhHgSL+jTJ8F9hynJGZTgddKKmIlr67j+MbOaDwaASR4ieK9jRaTb35nH2jroQh7Ch9ZL1X+5OpoYNuHw7MPRbpaxoaAOQVpkuBNJhdUjW67uMAbNH97rVkf3zW14Ia4BzQRBvzCyzWsXvFCme0bk3sBx/vjC9aUsWR8zOV8I9wA6yu6pwaNI/mN3ewgK3WrDUGsYGN2A/v1W1URmwiIpICIiAIiIAiIgCIiAIiIAiIgMXtBBBuCIPkVT5ZW6pz6DvwyW+Ld9/L6q6VTnuDJb1rO80GY4tO/qN/dQyUULsQKVMtA/ekm0w0G4bJ7x0nwUzD4pradSraDpa0b2a0NEetla4LDUqmGbTgObAmd55zz4yufy1oZWaKocNE6GEflHejjN7+CvfBtGd0W+Do6XYZh7wFV7v5ohw9C6FdBcXl5xP2yXh7Wu1xsIa4lw0zaZiy63CbRNxuCIPmec81UxOX6TZA7WatFogtlwA2IvI81zTmlxi8ho0y0iTaZn1+C+qrHQJmB7KjgD5/gq5fUADYJPjra4A2nkbWI2V1h8XUNKatPU0SDAk9kwdTTsumDBMwJ5xdVeLb1VRziOw+5PAOiDPIER8VMIbeDWnLNipxOGwzzL6bpt/qDwHosW0cNTaSKRLRe7XO+dlbU8U+mAGgVGR2bwQOU7EKNi8Q+o4CpAAu1jZJJGxPEx5Kzguhqou+UYE1HgNHYDuy0DveJ5NAEqLnuaDDP7LGlrWHSdIsZEkne4n2upGNzmhhml9Z4DoIa0XgC5A8dpXyjpF0jNerVOzXQAL7Bx+bS32XDr622GyD732PV7N7Plqam5x7iLQdIBSrVaerU3SCwjgAXaRf+B8EfwhVWLzx+kDVswiRxJsT/ANWkeq5apiCagcTeAD8vnCCuO6CNXBvE7bDifAcwvG/ipu7yfV0tPp6SvL9wTK+JJvM7+Fyf6NKrsHSrYx/2fCs11H3M2DAeLjsBuumyL9m+NxpDq2rDUN7/AL1w8Bs244r6vk3R6jg6QoYWnA/Ed3OO0ucV7Gn0VsyPD7Q7c3Xp0OOHLr4fk5bob0Ko5eBA67FPGkv4Dm1nIWuSb+AsvoOWZPpOuqQ50yBwafqVuyzLBTJc6C88eAHJq25jj2023u47AXXotpKyPlZzvhcEGrixh3Pp8HA1KfhJ7Tfe48zwapeUYMsaXv8A3j7u8BwChnKn1B1jzFQHXSB2a4bF3MnY+BhThmjOrY8hwL3FgaGlzg8Bxc0hoO2l19rLNGZORYUaoc0ObcFKdUEkCbGDII9p39FYgzREQBF4HXheoAiIgCIiAIiIAiIgCIiAIixqPDQXEwAJJ8AgKSu77NU3+7dJA5cSPK9jwWFGa1brHNgaSAOOggtAPImXFVmLrmrW1O845N3YP/Y+iuMJWA89vE/0VlHFzZQxcxrmoKTmvMkOAa4COz1jQD5ixVk1rtQcYEt0utuQbEfFaKr9QtzF+QkT8vipDKtrjwUWKOLJC9WrrwhrBQRZm1YuiL7cZUKvmLQJNlUYjPNR0s7R58B5/orKDZZQZOxWEoNBd3AN9Li0fOF8r6T/ALS6LKhw2BIBmH1TeeYa4m8c19IwgYD952yTbUAWieAbtzXtXJcDU72GoHzps/RRODtZHTSn7OcZNbkvgz834nPQXanv1OJAN5P4wfkFPyfJswxQBoYSppNtb5YyDFwTvsdl+hsPhcJQjq6VJkbaWNB9wFtxGbsFhJJ2AufCy546OPLVz0Z9s6ppRg9qXRHyzJP2RVnQcXXDRYllPzmNRE78oXc5d0YwGAE0qTQ7i8iXk+Zvcq3Y3EVNm6Bzdb2G6n4XLmtOpxL3/mPD+UcFvGnGHB5lbUTqO85NkfCU6tS7+yzgCO0fTh6+ysaNFrBA/UpUqgKsfjH1TpoiQN3fgHmd3HwCNnM22SMfmAZ2Wdp5sAOfh/f6LzL8vIPWVe1U+DfLx8VtwOXin2iS55sXH5AcApiggKtzXAF/VljWHTV6xwLnMmaT2btBM9pvsrJFJBW4LLi17Hu0ktZpG9iXEmLcjE778yoX+D1YxQlg66m5rYIA1EPEuAYCNxcl5V+iixNypdlZDajWhhYarXtYZDdOhgc11jEvD3bGSZ3JUM5XUfhqbW6Q77PVokO1COsDL7E2LNjznhB6JEsLldjMC9wrRp+8DQJuIG4NiLjaQ4cwRY55LhX0qDabyCQX7GQAXuLQOy0WaQIDQBFhCnIpFwiIhAREQHNdITTOKptqiu5vVPIFE151a2XcKRB2ndZYHGTgab3F7pqtaJcWvA+0BrQ/jqaIDgd4IKn5jgKzqzatGrTYQxzCH03PkFzXSIe2O6sW5Oeo6s1Jearaz36YBcKrahAbNhaBf3VbO5a6sZZhm/VGqC2Sym2oy/fLiW6fA6g0f7gmbY+rTjS2kBplz6tTq2T+UGCSd+EL3NcoFarRqatPVulwidbZDg3e0Pax0+BHFa8zyl9SsKrHUx2NHbp69NydVO4AN7yDMN5XZIwYfbusdg6jZa2pLongaLnAGN1tOb9rRo7fX9TE8NPWatv9O8c7L3CZSWMwzdc9QIJjvfdlnO288V6cpH2sYnVYMLdEW1mBrnnp7KZGDRis5qNdUc2mDRpODKjtRD5gaixsQQ3UJkjY8rys+d/l3xyA93AKLismqOdUa2o0Uarg+o0tJd+HUGumAHRxBiTHhZY7DdZTczaRY8iLj4pkYOAwleRqcblxJnmVbYauAYvwUHMsoeyrOkNBvudJPEtPDyKj9VV8PddSqRaybxmrHSMxY4nb4raMwAG4jj+ioqWWYh34Xf8AEgR5uj5KbQ6OVry4ATcF24/2j6hUcoBziZ1syYJg25c5WOHqVq/7tp8S7sgX9/grTDZA1u7z5MAYPhdbn5HS/BqYeYc4+8kqrqdEVdToQX9Gy9v3lZxPgAG+25UZ3ReoO5VaY4EEfKVafZsSzuva8cJ7J+o+S9+1YkRNGfEEFQqjRTc+pXUcjr3BfTA8NRK2NyCoe/WHo39Spxx1bhh3H1aPqVl9pxBFqLR5vCe0Y3y6mml0fpDvOe/zdA+EKxw+FYwdhob5D5nioU4s8KbfUn6Fef4fWd368eDGgfEqrk2Q3fksXVQFXVszk6aQL3fw7DzOwWYyWke/rf8AzOMewhT6VJrRDQAOQsoyQVtPLXvvXdb8jZA/3HcqzpsDQAAABsAskSxAREUgIiIAiIgCIiAIiIAiIgCIiAIiIAiIgCIiAIiIAiIgCIiAIiIAiIgCIiAIiIAiIgCIiAIiIAiIgCIiAIiIAiIgCIiAI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70" name="AutoShape 6" descr="data:image/jpeg;base64,/9j/4AAQSkZJRgABAQAAAQABAAD/2wCEAAkGBxISEhUSExIVEhUVGRYXGRcXGBsYGRcYHhgbFxgdGBcfHiggGhoxHRgdITEhJykrLjAuFx8zODMtNygtLisBCgoKDg0OGxAQGzImICUtLS0vNS0rOC0wLS0tLS0tLS0tLS0vLS8vLS4tLS0vLS0tLS0tLS0tLS0tMC0tLS0tL//AABEIAJQBQAMBIgACEQEDEQH/xAAbAAEAAgMBAQAAAAAAAAAAAAAABAUCAwYBB//EAEwQAAIBAgQCBwMIBgYHCQAAAAECAwARBBIhMQVBBhMiUWFxgTKRoRQjQlJigrHRBxUzcpLBU5OiwsPhFiVDVIOy8Bc0Y3N0hLPS0//EABkBAQEBAQEBAAAAAAAAAAAAAAACAQMEBf/EADARAAICAQMBBgUDBQEAAAAAAAABAhEDEiExBBNBUWGRoSJxgbHwMlLRFELB4fEF/9oADAMBAAIRAxEAPwD7jSlKAUpSgFKUoBSlKAUpSgFKUoBSlKAUpSgFKUoBSlKAUpSgFKUoBSlKAUpSgFKUoBSlKAUpSgFKUoBSlKAUpSgFKUoBSlKAUpSgFKUoBSlKAUpSgFKUoBSlKAUpSgFKUoBSlKAUpSgFKUoBSlKAUpSgFKi4viMURAdwpOoXdrd+Ua28ajjjuHvYuVvzdHQfxMoA99DaZZUpShgpSlAKUpQClKUApSlAKUpQCtc8QdSpuAQRcGxHkeRrZSgOcw/EpsOxixAMqKLiVR28u2ZkHtLyJXbS41vV/BOrqGRgynYg3B9a04vCrMo7RBHsuhGZfI6j0NxXO47h2IhYyRErm9pohdSdNXgIPK9ytzrQrZnWUrlsF0insM8KzA7NCddb2+bJJ5ciatMJ0hw7kL1nVsdlkGQk9wzaMfImjRji0WtK8VgdjevaGClCaw61frD3igM6osRxESuyjrhHGSp6tJLs437SjRR3c/Ia3isDsQfKq/iXDc56yN+qlAtmGzDukX6Q+I5GhqILPFzGMPpiKwaaDmuM9VxFS+BcTebMHS2XTOuqMeeV9mq3o40a7RzLYzCjf5UPSetf60wV7F8QPMzV1V68zClGWcuOKYL+mnH3pq9/W2B/3mUffmrp6waFTuoPoKyhZzn62wVxbFSW53lmFq2Lj8IfZx7L/wAUf3gauJeGQsbtEhI+yKjy9HsK28Cegt+FKFkRJ4j7PEj6Phz+MZqWkUhF0xeYb6rGwP8ACBpUKXobg2/2ZXydv5kiojdA8N9F5VPfdf8A60Fl0pxI5wyfdeP43cV6uMm5whv3JAfgbVzUnQuZf2WKb1zD8GrW/DOKRC6TdZbkGufcw1oNjqjxQD2opl/4Zf8A+PNVDxvpOwPVxI6D6UjoyH7isB7z7uYqjxriUXtw5h3tEx/tIQKkYXp2RpLB55W/ut+damr3NVGzg+JQ5ii3O5F9W3AuSSW9auYLSNqpBVfZN+ffzIqqj45w6Q3ZeqbvKlSPvLerfBRITnhxGe++qsPD2bEHxru8ifB112j1MK0WsDEA3bI3sEcwF3Qi/LQcwamYbiasQjgxOdlbZv3G2by38K9bMoFwW2vbXTvtz93KqzGyp2gwLjTQgW1J28ajRq4M0qR0FK5fBcUeJu0S8Pcbl08j9IeGp3t3V00bhgGUhgRcEG4I5EHmKmUXHk5yi4mVKUqSRSlKAUpSgFKUoBSlKAoJuANGS+FkMJJJKX7FzvlBBA8iCO61Y4XjkqsI5ou3roOwTYXJW5yMPEPy2G1dDWueBXGV1DDuIvQq/EpZo8LiNVfqpN/qNfvZG9rzI8jzqJjYuyBio1lRVYdYoLAkDQsfaj89R3mp0nR5brkeypfKkirIgvva9m/tVCn4IUQgpA2twxOUj+IOPfS2uDU0RI+CIQphkaIFS91JaMW5dYhHnetc0GOQZlxEjJuGRhILeRGb4mrBOMwh1RgiJ7NlMbr59lsw/ht5V7DioCsgiaKysLKIzcXJFsoOp0008966KafKRfJDwXDHlOaWcyqdLlswv4roBVnB0Uw43QN5gfDQWqL0owwV4uqjBllkF9bKVWxYtyttrUrF8WeOREAaVnNgqhVA9Ty8zSUl/aN3+kxl4BDFdhJ1KjU2OS3qLVrwJgxD5FxD4gKAxVm7NiSNAAC+30ibad9U3H8K+LYOXEBQZTHN2SOZIIGo8fCofD+GYeBxJNjFuuuWIm58M29Q2zKkfRUCqMqgADu0Aqu4hxMKpdVMmQElgcqab6k2Y+AvXnD1+UIsjDLGwuI/fYseflWrjGJgVsszKot2Q2gtzIrVubCKcqMYuMtIoKoljbc3t/nWKY6Qf7NLcxVavVKfmiMp7jyrCfiJc5FVnYD2VBJ8NvWlxS3PoLBFd23mT24xPoMsQHMa7e/SvRxd7aql+/tVEl4RME62SRYxa5W1yL8ib2JqCnDHdguWQgi5LXVbX0JA1PlXGU2mTfTVZeQ8bAkswIUj2lN7ea7+tqu4J7qDcNfZl1B/KuLXhxVj2ktpun873NWXRnEMHMYQqpFyttFIuLqdiDtb/OsjlbdNHln2M03jfB1F68JNtr1Bxs8gPZ1B7tSPMb28aYcTNucvde34D+dd6OXZ7W2icjg7fkfUcqyqKcHrcMwJ3N9W5C/KvTAQBZ2BHMm/41lEUvEk1FxfDoZf2kaP5gX99QcZ0gw0Ryvi8Op17LyIp5eP8qjN014eDY4zD/1q/nWF9hkavS/Q04zoRhmHYzxHwYsPc1/gRXPYzoRiY+1EyyW7jkb0ubfGun/024db/vkHo4P4VX4/9I+BRY2SQTZ5VjYIbmNSSDI43yC1/XSpbS7zV02Z8RfoUMHSPG4YhZAT9mVTe3gdGq7w3SfC4ggYhOrbQZjsPJxqB51TcQ6UHHYgLFgpcTg0DoXVQrmXSzLI7KEW30Sbm+orTjuik6qHRS4IuUJTrE8GCsVb7pNIyvdDJjljdTVM6rG8KYrnhYSLbTUXtyyt7Lf51D6PcaMMvUS3VGNhm0MbnkRyU39/npyfDeKz4Y9hivejC6nzU/iLGusi4nhcepSZerltZSbc98jcx9lq7PLqjUiXK1udrSqbgmIkjth52DMB83J/SqNwRykHMHca99rmuZzFKUoBSlKAUpSgFKV4aAi4riUUejuAfqi7MfJRcn3VCfi8jfs4GAsTmkuNjY9hQzX8DasIOj2VOr+US5bWNhEubzYR5ifG9bjwCI+00zX11nlHwVgKwpaSDPDiJGcNimACjsxoqAtbUBic1/vW1qrSKGORjJiFUBQoLsjsWI1tcHb61X8/BsGgLSRpYakyEt/zE1VPiIicuGw8cYNgJGjHPbLEBmPgTYedWl4Ipb8ELC4+LJEq4mIBHGjG5y3BvcLq/hrUguJHcRzYeVmKZMwUsd85O2o5WrUvDELguxkJYoxYFnva4AjUBU5m2gFxVhg4ureMnNoDe9gVNzsiAa+dxrV6VRdI8biLR4vqpwXuoMTBL2uPnB2Re1wNfCrbANGBmYrnvcmwABsL27h560eWLMjOSJI7gHnY735EWAJtppWyXHQ2u5XbnauDxT1akRTa4IXSHhEeMVVMgXKSQRYnUWt5fkKoF6DQg2OJN+4Bfzq/m4rggbXV207KKXbXbsqCayTFpa/ySYLffqx/yXz/ANmsevwXr/omqNuASOGMJGbKAADcEnxJ9a3Y/h64iILIoBsD+61uVa4OJ4e4UfNnYB42jJPcAyi58BVhG1xexHnXPDjyRbc5Xfsa3W6KfC9HkX2jcfVAsPXnbw0rzj3FosDGMqDM1wiAWBtuTbkLj31cTFgrFQC1jYHQE20BPnVLjuHriFjOIhzuo2EmUAm2axDai4G9dqSKnknkfxOzguKcbxEt+sla9yOrXsqv5/GoGExeILgRvIXaygBib66DyvXf/wCjeE/3M/1x/wD0rSnDoI7BMIUZ7oHDdYQdtDmNmtfU2+FYQ4ut/uSIMBI5A12Bzki9jyvsToTe2zDflX8d6Y4bBsmHDsMys2dULnQ202B1vzro8Fw58tpHsCblUJHgAW3sAANLbVz/AOkLoJ+sBE8MiwzQBlW63RlaxKvbUC40I2udDekrr4eS+lWGORPJdXvXcilwnTTB9aLPPArfTkAdSe9rNdL33GmnKr2XpjhogT8tw8gAvZCzedsob0r5txf9HMuEhfE4vGRRnKUWOJXYSP8AQXNcEHxAFtybCrr9FXG+GTKmHmw8S4uPQM0QLScvasfnBsRz3F9bcIZMvEqPr9RDpHHXi1OKdd2/mm16+HyLiDpxxDFg/IcAx/8AEkKhfTUKf4qwfoTxTE2bF4/fdEJsPDQBP7Jr6H14FlUX8BsPyrzJI2/ZHcDr8Pzo5KT75fLj+Pc8K6xwVYoqPnVy9Xx9EjhsP+jXCQDO6LLb65ka/gFUgX5bVqxOCwisETh2Gl7y0IUcr2JBJ3Guo1rusRhnAutmI5G4v5G+9UGKwmNt2YUFtsrjUfVFyLf5Hwrm5ZU6jjSOU+rzS/VJspY+DgtrwzDZcpNlRFGbkCd+Wx768j6NBmYjB4RVctq0ebIQLEA/QHMd1Wc8+LBTLhJLgWIB037QJvYjTQ7799b2xmKdQY8NIu5I7I38G37/AFrg5dR+1E/1GT9z9T5zJ0b4hBLFhsLiC+Hkd+1ICyxPYswde45TZ132Ou/c8O6NXijWXSUXzPGSAfCx8bemxq5jwmLZQCscRGzXzEeg05/jWqXhOKbTPHH3gZmB0GvK23fWOPUy2WxM8rnzz+c/zyUuLwbQ5QrrIuuZZArqBpqubbfvFRcHGs2YphI5iRvHmiCG9hftAC411rpYuEwxWOIfrWsBrewAvcLGu/re9Z4biLTu8WGQIqaNKwFlvsEj2Zrd+3Pur24seRR+NnPSzbg4TJ1cdiFiys5LFu3oyqrHW/8AdP2hV9WnCYZY1Crc8ySblidSWPMk1ur0BilKUMFKUoBSlKAUpSgFRsdjViAJBZmNlRdWY9wH89hTHYxYludSTZVG7NyAv+NcvjuKOA8sfzkgUktayoL9kKeS3BvzO5AsLak2VGNmzE5GfPiZLm5sFN0jUjS1x8QL761rOIZwEiiZiAv7IWXMNiZCQD6t3VeYHgEKEOw65/rvrb91dlHdarWt1Fa/A5ZOE42TV5I4b6lVBbfe4GXX1apCdFr3L4mZr/VKoB7hXQ0prl4k62Ua9FMLpmEkhHN5ZD8M1vhUteA4QWPyaG42ORb++1WNKky2YRwqvsqF8gBVDx/icqTxRIwRGKB2ABftllXLfQaoeRroareK8FinKs2ZXTZlNj4AgggjU2uNLm1rmgXme4XCRK2a7SP9Z2LHxtfRfJQKmDELtcVTnoxHe/XT672cD8FqoxnCgZMsPyg5Ws8pd2F98qjUHfUkW7r8rSi3RaUWW/SfpPBgoneR7Mo0GSRxe1xmyKxVdN9hp318Sg6fcQmTLFiYMJHmcJqC2UG9wXF2HI5gN9rivs+H4axRkMokGl0mUOneNOVYJ0SwMocyYPDq7NmYxqvabWzHTtam9mBF9bX1rjnxalSftZUHGDuSv61/hnxyDpZxZyT8sjKvpdSloyQCjJfUXIsQbnc5a8TpfxJTIry5JXyFERbq1iVdswJyP7J7XZPa20NfS+L/AKMomRxhpOoZ7XZgZGZswbM8jEvuL5UKA876W5Di36MMVCYPk0aziFiXdpFR5GddSqMMgQMBqxZtBYWGvj7DJF7U18vzyPWp9HJK4tP534eRF4f08xzNeUSRDqWN1GcLKpIDKp1KnS6G5tfKakYH9IeJKy3fL1aRuquBYvvJFnO+YXytupFiDUPF9CcVh0d5Ierjiu2cS5w7HbIuYFjc7vlAt79f/ZzxJ8ssfVyqwMhKTLlO2RVJylpBre+VdtahRyN7xXp+f9PV2X/n0rk/v9fX2RD6Y9Kmx0JtMRJh5nyZ0yJLCwsS1lssqFQDrY5za9czguGPJHLiflC4YRBBHdh10sha+kanMNbm5FtNOdvrPRT9GEcCs3FJknLAZY1d0VDcliWBUuduQA1rquG8A4VBIJIYM7r7JAlny+K3zWPjvXojiafCIl1eCGJ48blXnVefe6XvfgRcJx3iUeDgxMmFV8yDrYwMkiNsGCgm6nexAIvqO7r+H41ZVBGjWGZPpIeYIIB+Fafl8h9jDSHxcog92Yt/ZqPisJNKQTHFGw2dZGLr5EIvu1B8a9CVHyWXFKoJ/l0a6vHILHtpESwPLMmbUeK6/ZrmE4/inchpgLaFRYV0hHU6CjZ9FZgOdRZcYFO5IOmg28zVHgJw2hN233J0vyG3P41fPGCO/wAauWNRdMtwS5DOxsVsPPWo08T27bk3sOz57+HnWiPiNiUiTr2+x7A/ekOg9Lnwre3DmksZ3zD+jTRPvHdvLQeFTqp7C9LKJcA8rZYyJFsQ0pByA88pv29eQ08eVdLw3ApBGI02G5O7E7s3eSakIgAsBYDkKyrJTcuSJSbFKUqSRSlKAUpSgFKUoBWLsACTsNTWVKA57D4GbEyGabNFHqqRXs+T7RHsk2uQNdBrpW/ifDShWWFB2FytEoADryyjYMPiNO6rqlFtuVqaZRcJ4gqKozDqT7DX/ZnnG99gOR5WsbaXvQapuJcKfOZYCoc+2jaJJ43screNtedV0WNEJCnPhGYgCNwGiJ+yQco+6R4iqaT4NaUt0dVSq9eJhR88vVfa9qM+T2+DAGpUGLjf2HVv3WBqSKN1KUoBSlKAVEn4ZC5LNEhY/SyjN/FvUuomI4hGjZblm5qis5HmFBt60Bq/VCfReZfKaS3uLEfCvRw5x7OIlHn1Z/FL/GtR4s5Nlws7eJ6tLjvAZwfhXsPGQb5opI1G7MY2UeeR2IHiRbxrNiqZs+STf0/vjW9efq+TniH9FjH4oanqb6jUV7W0ZZV4vgglRkkmmdWBBBZQCPuqKr+H8Dhw7fJz1nVtcx/OyZTzZGUNlzcxpqCe410laMbhhIhUkg6EMN1YagjxBrKFmMHD4U9mJF8lA/lUkVE4dii4KuAJE0cDa/Jl+ydx7uVS60wUpSgFVXF+j8GI7ToA/JwAG9e/12vparWlAcj+qpMOdHZVvcPl6xBrrnB+cT3sPEVZ4fhZm7U0okQ3skZIRh9o3u/le1XdRosCiOXQZCfaCmyse8rtm8d63Uy9bo3xxhQFUBQNgBYDyFZVUYRj1ozNJ1hZwy3JQJ2snZJygWy6qL3351rw2PnaAuVAkzRgAqbAtkzgjchSzLf7NTZNF3SqrF4yVJ4owMysAGJFrk31WwOotc3IAzLa99PGxbM06EklUYiNAc9rWQq1xq1mtqNV0IsaWKLalUPD8S64YEKqWcqSoLKFv7QBUEjlsB6CrjBSM0aM65HZVLL9ViASPQ6UsUbqUpWmClKUApSlAKUpQClKUArCWJWBVlDA7gi4PmDWdKAqn4Eg/ZPJB4Rt2B5Rm6j0AqNNwOQ7yRTDkJoFYjyZSLVfUobqZzf6txS+ysa/uYmZR6IyMo91AmO+q39fGf8AArpKUo3Uc8ny3msn8cJ/uCszLix9CY+Qw5/FxV9SsoyzmZeMsn7V54R3vAuUebAkVsTi0ESkpKpRgTdRmkZ+bMdr/wDWlq6KqzHcAwsxzSQIW+tax941NUq7zbRyQ45ErXs0sjH6ZLki2yoNCbcrVLwkWOkJCQrGhtYyhV0GwsFLdx2rpuG8Gw+HuYolQnc6k27sxubeFT6pyXcjdfgUvBOFzwsS86sja9WqEKrcypLGw8AAPCrqlKghuxSlKAiYnCkukiEKy6HuZDup8tx3G/eal1WdIM3VjKzL20uVz6C+t8hDW8iKww8k2SAAntMwcsCxyAORvqL2Wxa5sdbnWsNLalU+Gkf5Y4KnKUPaN9MpQAbZbHMSNSdG0W5vhw/HYhsPnkX5y0RNkK2zIjOcpv7OZtPs0sUXdKoMTxOcYUSquZ7T3CoTqokydi5I7SqLVPlmcSTWViFhjZcouS15rhQTlLaL3bi52ssUWFKgcExMkkV5AAwZhpexAOhF1U/AVPrTBSlKAVpGFXrOt1zWy6sxAGhNlvlGw2HKt1KAUpSgFKUoDnImxGMeQpOcNBG7RqYwpkkdCVkLF1IVb3AAFza97b2PATiOqy4kXkRmXOAAJFB7L2BOW41I5G9UuC4vFgHlgxTCENJLNHK2iSq7l2APJlLWIPKx52E/DTT4rC4gtH1fWdcsKsCrZMpVC4IBUk62toCKhP1LaJHD+kOHnfJG5JIupKsqyAbmNiLOBcXIva476qsbxR5OIphllmiRFDEJFo75gbM7IR1eUWzAgXJF71WcDnglbAxXlaaAZjEI0UwWjyt12gKoSRpuSVPKr+/+tP8A2n+NS20KpmybpThUkMZkN1YIz5GMaufotLbIp1GhPMV7xDFuuNwsQaySJiSy6dor1WXlfTMffXI9KeJBsNjoiTE6GQ/J0RR2CQBLIxHaVr57i2ptqQb9PxU/6xwX/l4z/BrNTft9xRlxjjUUU6K05jWMM0qiNmGoHVmSUaRL7W/tHn2Tew4txaLDBDKxUO2RbKWu1iwFgDqcpt42HOuS4jio4G4jFLGTJiO1CAmYzjqQoWPm5VgWI5ZwedSukBGHi4b1q3EU0QcAZrZYJAW8lPavyC35U1PcaeDpOFcUjxCloy3ZYqwZWRlawNmVgCDYg+orRF0gw7S9SHObMUBytkLi+ZFe2UuMpuoN+yarujLrLisZiYx8zIMOqPawkKK5Zl+svbUZu8HurnuHlThcJgBGflMM8RdMuqCOUs8pP1CFID/SzjvpqY0o7finF4sPlEhYs98qIjSOwFsxCKCSBmF/OoPRjinW4eSd5A6iXEEPpbqlkbJsNsgFROMYqPDY9MRP2IjA0YlI7KOJAbM30bhrDv17qq8JhjNwjFJCtsz4vImUqQOuYhclrggaZbaWtWuTsVsdXw3jcM7FY2bMBezIyZlvbOuYDMhvow0NWNcfhMfDicdhmw4v1MMwlAW3VZsgjR+5gVcZeVmrsK2LslqhSlKowUpSgFKUoBSlKAUpSgFKUoBSlKAxRABYAAamw03Nz8aypSgFKUoBSlKAUpSgFKUoBSlKAUpSgFKUoBSlKAVQ9Jf22B/9T/gTV7SplwbHkvaUpVGClKUApSlAKUpQClKUApSlAKUpQClKUApSlAKUpQClKUApSlAKUpQClKUApSlAKUp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1331640" y="5877272"/>
            <a:ext cx="76016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Trajetória do </a:t>
            </a:r>
            <a:r>
              <a:rPr lang="pt-BR" sz="2400" b="1" dirty="0" smtClean="0"/>
              <a:t>sangue</a:t>
            </a:r>
          </a:p>
          <a:p>
            <a:pPr algn="ctr"/>
            <a:r>
              <a:rPr lang="pt-BR" sz="2000" dirty="0" smtClean="0"/>
              <a:t>Coração – artéria Lacunas dos tecidos (</a:t>
            </a:r>
            <a:r>
              <a:rPr lang="pt-BR" sz="2000" dirty="0" err="1" smtClean="0"/>
              <a:t>hemocele</a:t>
            </a:r>
            <a:r>
              <a:rPr lang="pt-BR" sz="2000" dirty="0" smtClean="0"/>
              <a:t>) – Veias – Brânquias </a:t>
            </a:r>
            <a:endParaRPr lang="pt-BR" sz="2000" dirty="0" smtClean="0"/>
          </a:p>
        </p:txBody>
      </p:sp>
      <p:pic>
        <p:nvPicPr>
          <p:cNvPr id="114690" name="Picture 2" descr="esquema"/>
          <p:cNvPicPr>
            <a:picLocks noChangeAspect="1" noChangeArrowheads="1"/>
          </p:cNvPicPr>
          <p:nvPr/>
        </p:nvPicPr>
        <p:blipFill>
          <a:blip r:embed="rId3" cstate="print"/>
          <a:srcRect b="5230"/>
          <a:stretch>
            <a:fillRect/>
          </a:stretch>
        </p:blipFill>
        <p:spPr bwMode="auto">
          <a:xfrm>
            <a:off x="3617774" y="0"/>
            <a:ext cx="5526226" cy="3012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2304256" cy="1143000"/>
          </a:xfrm>
        </p:spPr>
        <p:txBody>
          <a:bodyPr bIns="4572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FF0000"/>
                </a:solidFill>
              </a:rPr>
              <a:t>Excreção nos moluscos</a:t>
            </a:r>
            <a:endParaRPr lang="pt-BR" sz="3600" b="1" dirty="0" smtClean="0">
              <a:solidFill>
                <a:srgbClr val="FF0000"/>
              </a:solidFill>
            </a:endParaRPr>
          </a:p>
        </p:txBody>
      </p:sp>
      <p:sp>
        <p:nvSpPr>
          <p:cNvPr id="18" name="Espaço Reservado para Conteúdo 17"/>
          <p:cNvSpPr>
            <a:spLocks noGrp="1"/>
          </p:cNvSpPr>
          <p:nvPr>
            <p:ph idx="1"/>
          </p:nvPr>
        </p:nvSpPr>
        <p:spPr>
          <a:xfrm>
            <a:off x="1079104" y="4005064"/>
            <a:ext cx="8064896" cy="2592288"/>
          </a:xfrm>
        </p:spPr>
        <p:txBody>
          <a:bodyPr>
            <a:normAutofit fontScale="85000" lnSpcReduction="10000"/>
          </a:bodyPr>
          <a:lstStyle/>
          <a:p>
            <a:r>
              <a:rPr lang="pt-BR" dirty="0" smtClean="0"/>
              <a:t>Constituído por um par de </a:t>
            </a:r>
            <a:r>
              <a:rPr lang="pt-BR" dirty="0" err="1" smtClean="0"/>
              <a:t>nefrídios</a:t>
            </a:r>
            <a:r>
              <a:rPr lang="pt-BR" dirty="0" smtClean="0"/>
              <a:t> </a:t>
            </a:r>
            <a:r>
              <a:rPr lang="pt-BR" dirty="0" smtClean="0"/>
              <a:t>(rim primitivo). </a:t>
            </a:r>
          </a:p>
          <a:p>
            <a:r>
              <a:rPr lang="pt-BR" dirty="0" smtClean="0"/>
              <a:t>Sistema </a:t>
            </a:r>
            <a:r>
              <a:rPr lang="pt-BR" dirty="0" smtClean="0"/>
              <a:t>renal primitivo formado pelos </a:t>
            </a:r>
            <a:r>
              <a:rPr lang="pt-BR" dirty="0" smtClean="0"/>
              <a:t>túbulos </a:t>
            </a:r>
            <a:r>
              <a:rPr lang="pt-BR" dirty="0" smtClean="0"/>
              <a:t>que recolhem os excretas </a:t>
            </a:r>
            <a:r>
              <a:rPr lang="pt-BR" dirty="0" smtClean="0"/>
              <a:t>nitrogenadas lançando- </a:t>
            </a:r>
            <a:r>
              <a:rPr lang="pt-BR" dirty="0" smtClean="0"/>
              <a:t>os </a:t>
            </a:r>
            <a:r>
              <a:rPr lang="pt-BR" dirty="0" smtClean="0"/>
              <a:t>no meio externo.</a:t>
            </a:r>
          </a:p>
          <a:p>
            <a:r>
              <a:rPr lang="pt-BR" dirty="0" smtClean="0"/>
              <a:t>Tipos </a:t>
            </a:r>
            <a:r>
              <a:rPr lang="pt-BR" dirty="0" smtClean="0"/>
              <a:t>aquáticos liberam amônia e os terrestres liberam </a:t>
            </a:r>
            <a:r>
              <a:rPr lang="pt-BR" dirty="0" err="1" smtClean="0"/>
              <a:t>uréia</a:t>
            </a:r>
            <a:r>
              <a:rPr lang="pt-BR" dirty="0" smtClean="0"/>
              <a:t>. </a:t>
            </a:r>
            <a:endParaRPr lang="pt-BR" dirty="0"/>
          </a:p>
        </p:txBody>
      </p:sp>
      <p:sp>
        <p:nvSpPr>
          <p:cNvPr id="111622" name="AutoShape 6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4" name="AutoShape 8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6" name="AutoShape 10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8" name="AutoShape 12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0" name="AutoShape 14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4" name="AutoShape 18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6" name="AutoShape 20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68" name="AutoShape 4" descr="data:image/jpeg;base64,/9j/4AAQSkZJRgABAQAAAQABAAD/2wCEAAkGBxITEBUSEhMVFhUXFxgWFhcYGBYYGRsYGBcXGRsdGRsdICggGxslHRoXIjEhJSkrLy4uHSAzODMtNygtLisBCgoKDg0OGhAQGysmHyUvLS82LSstNi0tLy0tLy0tLS8tMi0tLS0tLS8vLS0tLS8tLS0tLS8tLS0tLS0tLS0tLf/AABEIAK8BIQMBIgACEQEDEQH/xAAcAAEAAgMBAQEAAAAAAAAAAAAABAUCAwYBBwj/xABAEAABAwIEAggDBQYGAgMAAAABAAIRAyEEBRIxQVEGEyIyYXGBkaGxwRQjQlLRBzNicuHwFSRTgpKissIWQ4P/xAAaAQEAAwEBAQAAAAAAAAAAAAAAAQIDBAUG/8QALhEAAgEDAwEFCAMBAAAAAAAAAAECAxEhBBIxUQUicZGhEzJBYYGx0fAUweFS/9oADAMBAAIRAxEAPwD7iiIgCIiAIiIAiIgCIiAIiIAiIgCIiAIiIAiIgCIiAIiIAi14iuxjS57mtaN3OIAEmLk23WxAEREARYVarWiXENHMkAfFZoAiIgCIiAIiIAiIgCIiAIiIAiIgCIiAIiIAiIgCIiAIiIAiIgCIiAIiIAiLGpUDQXOIAAkk2ACAi41pD6bw0uDdUgRMuAAIB9RPCeUqJiKNVopNa0t0sADaZOhrwWiOEsDdQEiPCVKwr31HdYZbT/A3Yu/idy8G+pvYTVBJAYypqxDpcbxSEgCOqZ3ZBAl+redtt5gUTWFCpq6zS2oIjXr6rTTL9Mk1CZ6yLzy4K+WNSmHAtcAQdwRIPmEsLlHm3Wuw7HUg5zg1zmGdXbj7snTEzzJ08wZBUzEtqdeI1R2IgnTEu16htMaYn0Vi1oAgWA2C9SwuERFJAREQBERAEREAREQBERAEREAREQBEWL3gCSQANyUBkq2vmTi4soM1kbumGA8p4la3VHYiQwltHYu4v8G8h4qW6rSosAJawDYT9Nyo5JsU9XPqlF+mswG0y2R/RTqPSCg6Lls8wfpKq8bn+Ge4NbTdVdsCBA97mPRaaVLFVT2cNTpM2OqxjzNxe9hwQkva+eUWiQS88mj5zEKqxHSwDYMHmS7/AMRHxTA9FNJ1VazieTbD4yrPDZZhaXdZTB5kgn3KZBTM6RVX90O8NFIu+JP0W+li8UeGIHnToj4FdAazANx6R7ABe63HZseZ+gSxFynGOxY3pauG0H2BK2DN6w72Gd6E/p9VCz3phhMMS2pXl43p0gHO5wd9PqQuTxX7Txq+6wlVw5vqlv8A1aD81lOtTh70jtodn6msrwptrrwvNnesz2nxZUb5tn5Ss/8AG6P8fnod+i+ej9qMQKmEqNB3Iqh5jmGvYAfKQuzyHP8ADYqnrpFroEuZp01G+bePmPiphVhP3WRX7P1FBbqkGl1+Hmiec8w4BJfpAuSQ4fRacNiWYhwc57dAM06ZIkkbOe3fyadtzeNNdlWBxFbEPr14bhz+5oEkm3de6DAO50md+BCu62V0nbt/v1V8s5MInAoqg5MWkGlUcyOFyD8Y+Cy63FU+81tUcx2T+im5Fi1RV1DOaRMOlh5PEfHZWKkgIiIAiIgCIiAIiIAiIgCIiAIiIAiIgCIoOZ47qwA0S91mj6nwCA15tm7aI5uiYmABzJ+Q4rmKubYjEnSyk5w3AjS3fcnj7rp8FlbR2qgD3kySQDfw5Kuz/pVToPGHos+0Yp1mUGEW8XnZgAvfh7qrdss0hCUnaKMBhcZpDqtalQptuWiwDRwJkQPVc0zM8CKsUBXx1UTJYYpjzeTGnhMkXWnNcoxNVwGNrOrVLuNJkChTBgtbpAHWP3ueEC+6lUqdJjAG0wIiBEWEcIjmo7z+R106NNc95+S/L9PEtsKzMXj7mng8I3wPXP2/hAbKz/8AiuLePv8AM67zypsp0RYzsJ91UUWzZrHGLS0E8Z4DfgptPH4lndNSACYc0kWvu7bzlRsT5ZLc4e5tX0V/N3fqT29BcLu+piX89Ver9CFX4roflU9nCmoRvFWtA83F8LoqlYvANQ6WkSGDcjm48vNbWYfsy8BrQCdIEW+nzPhsp9nHoYfyq3/cvNnC4voXhKoIoUX4Z4J0va97xqg6eyTccyLjmFx2Ky/E4ep1eJqVWOIlv3jy1wt3TIB5EbjyIX2Jz3SGsaA93s0foOPMqt6RdFaWJp6MTUeNLg9jxYCAZtcTuLrGvplOPddn8j0tH2nOhK1Z7k+uWvmm/sfM8PVwjG9omb7XFp3IlTxmmDF+3yEAeUqXmvQgUsMKmGw1bFvLnBzXVG0nNAtOkd7yBlfP/seJFn4XEMPJ1KoPpdeY9HOCu1f1PoKOs0Wpk17SS8Wl5ZL/ADPHUKg46uZ0mRy/vmVT4LMalGsK1FxY9pkEfEEcQeIXmGyrF1P3eFxDv/yqAT5kABdNkP7OMXWM4kjDs5dmpVPk1pIbbiTbklLTVL3SOupr9BQpuMpqSfw5O36L9OqVcBpdorEdumW2lo7TmGbg7xuFYZh07wlA6Ktamx++lxIMc4EmPh4ryn+z/AEAOw4ENDR23hxgDtPgwXGPmouL6KZVhYJw4e78LXOc4W5gmI85Xrp1Es2/fofFTWjnN7NyXSyfru/onYPpxhqoLqQfVaASTSHWbcmjtHyAK1M/aPl+rS99SmeIqUajCLxcESFtwmaYOAw0m0QNoAAHAbAEeym18EQNQOtkAhw74Hp3ht+ive/Bi40t1nFr6/3Y3YTMcHjA4U6lOrpMO0kSDAI8ePz5LAYCrRvRfqb/AKbr+xXEZz0QodczEUKbgR3qVB5pam2l1EtPZqtjVo2dBiCu7y2m/D0y2vietAPYc9rW1NMCzy2zzM3DR4zuojd8opWhCL7jfg+Tfl2YipLSNLxu08uY5hTlR5g5tUh1HV1jbhwECPGd1PyrG9ayTZwMOHjz8ir5WGYtWJqIiFQiIgCIiAIiIAiIgCIiAIiIDCvVDGlzjAAkqqy1mouxFWxO02DW8Ph8Vszt89XT/M7U7+Vl49TAXubZNQxFDqa4LmAhxAc5skXuWkGN5CglHG9Mun7bYXL3GpWqO0dYwS1pPBjj2XPMjwG/Bb+hGX0MDUNJxNXFVT97UsdLiATTDjcjVJJNyTJ5CFmGGpGvQqYdgpMw2o0mNa0MLnXc5wIu6ACPdTsDmWjECrUa1zj3nWsCN2kWm/8AVYJ967Z6U1ajspqy5fV9L+HNvva5qdjQXuc9oGtzjLpiJkR4WI4cVvybBis8uMFtvC5mB5RdaM3who1Cx1w4ksI/LM+4sIVxkOEa2m1+xu4xIkeI8gt+WUUrQwdFRoNaLQAFDxOJGmbG0gHuhv5n+PIf1IY7Mm0qZeZgWsuezXNqWgtpCdQgaW2uOf8AcKxzRg28lj0ex7atVwLeGphPIWkjnt5CyuscPuyPFo/7BcXktSo2pTLGsBLi282kASQNvquoxOArvYQa5mLBjWtE7i5k7qCtRJSwZ5c37154wAPcz8grB7QQQdiIK51mDYCyoXVHNdZ81HWB5xGx+qnjIKV9zJm5JInkZ+aMipzc1tqBocwMa8yQDaJtMzvv7yLL1+ALn9+35WtDYgDdwMkX2B5LAZRhXl1NtMgsjtX3N95v4qtrYVlJ5bUBbIlrmOcGmOEAyDtZDO9iy/woxHWu1Ag7jab3jiPOFtpZcZdpqVANruJuLdm+++/sq+i0WDa1YEng/ULyR3pGw+C3U31h3awdBJGtm9ubSOfEKRckxWaS5pcWjshrjN5u427p2+K5vM8wD65ftsACJsIBEDxn+yr2njntElrZtLmvg96Y0uA8bSq7BGk5tRtdkdqWuLS0Cf4myBYBUnHcrGtGpslcqarGmTIMTF5ECAdxPaI4TxV70RxBDnU5lkFw5AgjYcBfbwVTmWCoMH77cgQHB8NJkkAEEK66P4bQ3WJipHbHaOmOy2B3fO6zjCSZvUqwcGkZ5lgqziRRDAxx1SSQWnmAPG/qVKGBMyRT9dTvnCrc/wA/ZggPtFVjA4w0kyT5NEu4HgtGV56cXT6zDv105I1kOaCRYxqAJjwXSl8yiTte50BJYJLxA5N/qVDykgYqoGu1AtLjtEyyNv5nBa8uwD3kl7zpFuzaT5ngNltyCiOtqv8A9s8TJLjP/UeirJIylYvERFBmEREAREQBERAEREAREQBERAVNUasWLWa1o9y4/wDqsOlOLNPDnTu7s+Q3PwEeqycSMbHAtB9g4fVa+leGL6GoC7Dq9OJ9N1V8M0hbcrnH0bu25XLZ/EOANuAtzWbaJe9lMQQ7mYAuSSLdkQNuC003y2IgjTBba8ACT5An1WWDympWswCT2ZNrxqPrG5/iCwjG8jtqScYtnU4jqX4eq94GkS2nJEtgRDSP4iVX4nHkNAYNDYEOdvtwb+qg5fgXUmk6Wuex5DmmSQ4cGEE8DMwped4CKLarp16wHN4AEGAOc27S6fgYUWlz8SA2s2q6Dqdfd0kAC5MbC3gtLqusUmAOJDY0xubR5yF4CWmzhB89jPpwU/o3TLnucIJptteTMgj4CFW9zeScck/IMuqdY0uplrWmSXA3IHZifP4LosRmVFnfe0f34LjsXn9es54plzGbWE7+PCVh/gzp5nciJNwN78BOyznWjHBxTlud2dO2rTeCWODmOP8AxceBHAE38z4rH/EuqYWG7xakD+ImwHofgqRmSXOmWgQQQTe5gOF/AKeNRDWVQ6fwPcIIdwBPB3IjkkK8Z4XJaPeW1lg13V0w0ElxBe9w35k+ZP8AdlBw+YU3nQ+lAJIGpsgkb35iVHybAmmazL/hMniO1CpqznMI7TiNTXRwBLnTbbn7rRNRSTLJJLJ0ByQFzhTeWnvNDu02Nvhz8kOR4ie+zzl3y5eC24vN6OGDatZxawMdJDHvIHYuQwEx4wtFfpnTLNVCk+rIkXZTkWM9sggaTquNg7lCidSEPeaRR0JN91MlUOj8mar5tBa0QPU7+0K47FNh7rGjfYAea4LH9IMdVAEtwsgECmBVeDIBBe4ROrsmGwCW3LXBwp6mXOxBJrOqVbyA95f2SCSGMd2QYDiBHa0vY4AiVy1NdTi7LJ00tBN5k7I3dNemGA1EUtNRzYBfREtDnODYqPA0gCZMajtAXFdJOm2PptpsH+Xp2bqoA6wST2XVD3pbDg4CHcPCxzPJabW02MG9QVHPa0BoaD1knYwRGi5IAc03pqtzOvSdTDKgnT2SDBiDIEcg7tC9g54HBc0te9yssHq0Ox1Nd3L+fBzobVe4DU+riHua1j3uc9xcbgyZMcfdffMnwLMJhadFsS1oBtueJ9Svnn7Ish66q7HPHYpzTog3l34nj30g+a+k1KfW1m02+buWkb/ovT0tPanKXLOXX14SnthiMcK3qy6D9GGBNuzPqb/VZZHS00Wk7ul5/wB39IUfOe0WUR+IgHy4n2HxVs0QIGyvyzyGeoiIVCIiAIiIAiIgCIiAIiIAiIgKjMjpxNF02MtPpH6/Bb89P+Wq/wAh+Kwz+mTTD79hwcY/LsfgV7mNLrsK4C+ps+ovHuEXJKOTp4Ci5oOvSTaARE+W/wAgFOo45tENp0mPeP8A7Kwm53IYY5+X1XuUglmhnZES9wtbl5n5KbleIdU60EQwABgi8RufEq0opPB0STfLNuV0A3EaoEVaQc2BtBg+paWyrXE4RlSmabhLTw8riPIqny0wcP4Ors9BJHyCvnbGFUwd7nAZrhaNB8Ne6o63IAX2cR7WgrzI65p1QXGNViLwL2i17yPVVld7uucSL63TEm994seOylYEy28EkEADcbwfdYSk45Lqo75OgdgxTdEEibTJGk7QOEExbwU7DTqvHJtjPEgnlAChZfjBVZocS17eOxnb24R+imPquaWtA7XAHbYX18b8BfyXNWovdeObkuFngl8L8QRpHmbjlKi5nXDmdW3vS0x+WDN+Wy0YxxA+9qE2J0M7Ijj6eZVfVzYMbpYGMvG3PeCeMeCtCkoO8n9ESko5Zb0WnX4inDj5m3ycqCmzraraYaIpucXmNzqJE8+CsMpxUh7mAkkgS7bszJnjvsF4+u2m1wpydTyKjwJIc7y9rTC63aSUn8MmivOxX5/WLnEMbqcxriwR3tA7bQdrgkXiRbjIhZHgh2mNLer0tq4d5BnqnSQ14O5ZUkHwe+wVvlj4H4dTTLyDYaN4kbPouDhyWrF1GU6bWtg6XHSJA7LuydXMQRbiYXiaqvHc5SPRpqVtkf39/JFrNpscWEzNmi9w0Fuj1brpyeLGFV+ZY9tOpDSS0khzpAgiHEgeI01RGzmvE3hQOkOMa5g1Ph35geIgAgTYTpPK64nFZvUje0Af8SY+BI91w06k6t9qPb0vZu+O+T8S+zbNiwyCGkyCN2yXS5o8GvGpv8NQgLjsvwFXHY0YSgTD71D/AKbGxJk+BA9Qo1WtVxb2YWk0udU0hhHgSL+jTJ8F9hynJGZTgddKKmIlr67j+MbOaDwaASR4ieK9jRaTb35nH2jroQh7Ch9ZL1X+5OpoYNuHw7MPRbpaxoaAOQVpkuBNJhdUjW67uMAbNH97rVkf3zW14Ia4BzQRBvzCyzWsXvFCme0bk3sBx/vjC9aUsWR8zOV8I9wA6yu6pwaNI/mN3ewgK3WrDUGsYGN2A/v1W1URmwiIpICIiAIiIAiIgCIiAIiIAiIgMXtBBBuCIPkVT5ZW6pz6DvwyW+Ld9/L6q6VTnuDJb1rO80GY4tO/qN/dQyUULsQKVMtA/ekm0w0G4bJ7x0nwUzD4pradSraDpa0b2a0NEetla4LDUqmGbTgObAmd55zz4yufy1oZWaKocNE6GEflHejjN7+CvfBtGd0W+Do6XYZh7wFV7v5ohw9C6FdBcXl5xP2yXh7Wu1xsIa4lw0zaZiy63CbRNxuCIPmec81UxOX6TZA7WatFogtlwA2IvI81zTmlxi8ho0y0iTaZn1+C+qrHQJmB7KjgD5/gq5fUADYJPjra4A2nkbWI2V1h8XUNKatPU0SDAk9kwdTTsumDBMwJ5xdVeLb1VRziOw+5PAOiDPIER8VMIbeDWnLNipxOGwzzL6bpt/qDwHosW0cNTaSKRLRe7XO+dlbU8U+mAGgVGR2bwQOU7EKNi8Q+o4CpAAu1jZJJGxPEx5Kzguhqou+UYE1HgNHYDuy0DveJ5NAEqLnuaDDP7LGlrWHSdIsZEkne4n2upGNzmhhml9Z4DoIa0XgC5A8dpXyjpF0jNerVOzXQAL7Bx+bS32XDr622GyD732PV7N7Plqam5x7iLQdIBSrVaerU3SCwjgAXaRf+B8EfwhVWLzx+kDVswiRxJsT/ANWkeq5apiCagcTeAD8vnCCuO6CNXBvE7bDifAcwvG/ipu7yfV0tPp6SvL9wTK+JJvM7+Fyf6NKrsHSrYx/2fCs11H3M2DAeLjsBuumyL9m+NxpDq2rDUN7/AL1w8Bs244r6vk3R6jg6QoYWnA/Ed3OO0ucV7Gn0VsyPD7Q7c3Xp0OOHLr4fk5bob0Ko5eBA67FPGkv4Dm1nIWuSb+AsvoOWZPpOuqQ50yBwafqVuyzLBTJc6C88eAHJq25jj2023u47AXXotpKyPlZzvhcEGrixh3Pp8HA1KfhJ7Tfe48zwapeUYMsaXv8A3j7u8BwChnKn1B1jzFQHXSB2a4bF3MnY+BhThmjOrY8hwL3FgaGlzg8Bxc0hoO2l19rLNGZORYUaoc0ObcFKdUEkCbGDII9p39FYgzREQBF4HXheoAiIgCIiAIiIAiIgCIiAIixqPDQXEwAJJ8AgKSu77NU3+7dJA5cSPK9jwWFGa1brHNgaSAOOggtAPImXFVmLrmrW1O845N3YP/Y+iuMJWA89vE/0VlHFzZQxcxrmoKTmvMkOAa4COz1jQD5ixVk1rtQcYEt0utuQbEfFaKr9QtzF+QkT8vipDKtrjwUWKOLJC9WrrwhrBQRZm1YuiL7cZUKvmLQJNlUYjPNR0s7R58B5/orKDZZQZOxWEoNBd3AN9Li0fOF8r6T/ALS6LKhw2BIBmH1TeeYa4m8c19IwgYD952yTbUAWieAbtzXtXJcDU72GoHzps/RRODtZHTSn7OcZNbkvgz834nPQXanv1OJAN5P4wfkFPyfJswxQBoYSppNtb5YyDFwTvsdl+hsPhcJQjq6VJkbaWNB9wFtxGbsFhJJ2AufCy546OPLVz0Z9s6ppRg9qXRHyzJP2RVnQcXXDRYllPzmNRE78oXc5d0YwGAE0qTQ7i8iXk+Zvcq3Y3EVNm6Bzdb2G6n4XLmtOpxL3/mPD+UcFvGnGHB5lbUTqO85NkfCU6tS7+yzgCO0fTh6+ysaNFrBA/UpUqgKsfjH1TpoiQN3fgHmd3HwCNnM22SMfmAZ2Wdp5sAOfh/f6LzL8vIPWVe1U+DfLx8VtwOXin2iS55sXH5AcApiggKtzXAF/VljWHTV6xwLnMmaT2btBM9pvsrJFJBW4LLi17Hu0ktZpG9iXEmLcjE778yoX+D1YxQlg66m5rYIA1EPEuAYCNxcl5V+iixNypdlZDajWhhYarXtYZDdOhgc11jEvD3bGSZ3JUM5XUfhqbW6Q77PVokO1COsDL7E2LNjznhB6JEsLldjMC9wrRp+8DQJuIG4NiLjaQ4cwRY55LhX0qDabyCQX7GQAXuLQOy0WaQIDQBFhCnIpFwiIhAREQHNdITTOKptqiu5vVPIFE151a2XcKRB2ndZYHGTgab3F7pqtaJcWvA+0BrQ/jqaIDgd4IKn5jgKzqzatGrTYQxzCH03PkFzXSIe2O6sW5Oeo6s1Jearaz36YBcKrahAbNhaBf3VbO5a6sZZhm/VGqC2Sym2oy/fLiW6fA6g0f7gmbY+rTjS2kBplz6tTq2T+UGCSd+EL3NcoFarRqatPVulwidbZDg3e0Pax0+BHFa8zyl9SsKrHUx2NHbp69NydVO4AN7yDMN5XZIwYfbusdg6jZa2pLongaLnAGN1tOb9rRo7fX9TE8NPWatv9O8c7L3CZSWMwzdc9QIJjvfdlnO288V6cpH2sYnVYMLdEW1mBrnnp7KZGDRis5qNdUc2mDRpODKjtRD5gaixsQQ3UJkjY8rys+d/l3xyA93AKLismqOdUa2o0Uarg+o0tJd+HUGumAHRxBiTHhZY7DdZTczaRY8iLj4pkYOAwleRqcblxJnmVbYauAYvwUHMsoeyrOkNBvudJPEtPDyKj9VV8PddSqRaybxmrHSMxY4nb4raMwAG4jj+ioqWWYh34Xf8AEgR5uj5KbQ6OVry4ATcF24/2j6hUcoBziZ1syYJg25c5WOHqVq/7tp8S7sgX9/grTDZA1u7z5MAYPhdbn5HS/BqYeYc4+8kqrqdEVdToQX9Gy9v3lZxPgAG+25UZ3ReoO5VaY4EEfKVafZsSzuva8cJ7J+o+S9+1YkRNGfEEFQqjRTc+pXUcjr3BfTA8NRK2NyCoe/WHo39Spxx1bhh3H1aPqVl9pxBFqLR5vCe0Y3y6mml0fpDvOe/zdA+EKxw+FYwdhob5D5nioU4s8KbfUn6Fef4fWd368eDGgfEqrk2Q3fksXVQFXVszk6aQL3fw7DzOwWYyWke/rf8AzOMewhT6VJrRDQAOQsoyQVtPLXvvXdb8jZA/3HcqzpsDQAAABsAskSxAREUgIiIAiIgCIiAIiIAiIgCIiAIiIAiIgCIiAIiIAiIgCIiAIiIAiIgCIiAIiIAiIgCIiAIiIAiIgCIiAIiIAiIgCIiAI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70" name="AutoShape 6" descr="data:image/jpeg;base64,/9j/4AAQSkZJRgABAQAAAQABAAD/2wCEAAkGBxISEhUSExIVEhUVGRYXGRcXGBsYGRcYHhgbFxgdGBcfHiggGhoxHRgdITEhJykrLjAuFx8zODMtNygtLisBCgoKDg0OGxAQGzImICUtLS0vNS0rOC0wLS0tLS0tLS0tLS0vLS8vLS4tLS0vLS0tLS0tLS0tLS0tMC0tLS0tL//AABEIAJQBQAMBIgACEQEDEQH/xAAbAAEAAgMBAQAAAAAAAAAAAAAABAUCAwYBB//EAEwQAAIBAgQCBwMIBgYHCQAAAAECAwARBBIhMQVBBhMiUWFxgTKRoRQjQlJigrHRBxUzcpLBU5OiwsPhFiVDVIOy8Bc0Y3N0hLPS0//EABkBAQEBAQEBAAAAAAAAAAAAAAACAQMEBf/EADARAAICAQMBBgUDBQEAAAAAAAABAhEDEiExBBNBUWGRoSJxgbHwMlLRFELB4fEF/9oADAMBAAIRAxEAPwD7jSlKAUpSgFKUoBSlKAUpSgFKUoBSlKAUpSgFKUoBSlKAUpSgFKUoBSlKAUpSgFKUoBSlKAUpSgFKUoBSlKAUpSgFKUoBSlKAUpSgFKUoBSlKAUpSgFKUoBSlKAUpSgFKUoBSlKAUpSgFKUoBSlKAUpSgFKi4viMURAdwpOoXdrd+Ua28ajjjuHvYuVvzdHQfxMoA99DaZZUpShgpSlAKUpQClKUApSlAKUpQCtc8QdSpuAQRcGxHkeRrZSgOcw/EpsOxixAMqKLiVR28u2ZkHtLyJXbS41vV/BOrqGRgynYg3B9a04vCrMo7RBHsuhGZfI6j0NxXO47h2IhYyRErm9pohdSdNXgIPK9ytzrQrZnWUrlsF0insM8KzA7NCddb2+bJJ5ciatMJ0hw7kL1nVsdlkGQk9wzaMfImjRji0WtK8VgdjevaGClCaw61frD3igM6osRxESuyjrhHGSp6tJLs437SjRR3c/Ia3isDsQfKq/iXDc56yN+qlAtmGzDukX6Q+I5GhqILPFzGMPpiKwaaDmuM9VxFS+BcTebMHS2XTOuqMeeV9mq3o40a7RzLYzCjf5UPSetf60wV7F8QPMzV1V68zClGWcuOKYL+mnH3pq9/W2B/3mUffmrp6waFTuoPoKyhZzn62wVxbFSW53lmFq2Lj8IfZx7L/wAUf3gauJeGQsbtEhI+yKjy9HsK28Cegt+FKFkRJ4j7PEj6Phz+MZqWkUhF0xeYb6rGwP8ACBpUKXobg2/2ZXydv5kiojdA8N9F5VPfdf8A60Fl0pxI5wyfdeP43cV6uMm5whv3JAfgbVzUnQuZf2WKb1zD8GrW/DOKRC6TdZbkGufcw1oNjqjxQD2opl/4Zf8A+PNVDxvpOwPVxI6D6UjoyH7isB7z7uYqjxriUXtw5h3tEx/tIQKkYXp2RpLB55W/ut+damr3NVGzg+JQ5ii3O5F9W3AuSSW9auYLSNqpBVfZN+ffzIqqj45w6Q3ZeqbvKlSPvLerfBRITnhxGe++qsPD2bEHxru8ifB112j1MK0WsDEA3bI3sEcwF3Qi/LQcwamYbiasQjgxOdlbZv3G2by38K9bMoFwW2vbXTvtz93KqzGyp2gwLjTQgW1J28ajRq4M0qR0FK5fBcUeJu0S8Pcbl08j9IeGp3t3V00bhgGUhgRcEG4I5EHmKmUXHk5yi4mVKUqSRSlKAUpSgFKUoBSlKAoJuANGS+FkMJJJKX7FzvlBBA8iCO61Y4XjkqsI5ou3roOwTYXJW5yMPEPy2G1dDWueBXGV1DDuIvQq/EpZo8LiNVfqpN/qNfvZG9rzI8jzqJjYuyBio1lRVYdYoLAkDQsfaj89R3mp0nR5brkeypfKkirIgvva9m/tVCn4IUQgpA2twxOUj+IOPfS2uDU0RI+CIQphkaIFS91JaMW5dYhHnetc0GOQZlxEjJuGRhILeRGb4mrBOMwh1RgiJ7NlMbr59lsw/ht5V7DioCsgiaKysLKIzcXJFsoOp0008966KafKRfJDwXDHlOaWcyqdLlswv4roBVnB0Uw43QN5gfDQWqL0owwV4uqjBllkF9bKVWxYtyttrUrF8WeOREAaVnNgqhVA9Ty8zSUl/aN3+kxl4BDFdhJ1KjU2OS3qLVrwJgxD5FxD4gKAxVm7NiSNAAC+30ibad9U3H8K+LYOXEBQZTHN2SOZIIGo8fCofD+GYeBxJNjFuuuWIm58M29Q2zKkfRUCqMqgADu0Aqu4hxMKpdVMmQElgcqab6k2Y+AvXnD1+UIsjDLGwuI/fYseflWrjGJgVsszKot2Q2gtzIrVubCKcqMYuMtIoKoljbc3t/nWKY6Qf7NLcxVavVKfmiMp7jyrCfiJc5FVnYD2VBJ8NvWlxS3PoLBFd23mT24xPoMsQHMa7e/SvRxd7aql+/tVEl4RME62SRYxa5W1yL8ib2JqCnDHdguWQgi5LXVbX0JA1PlXGU2mTfTVZeQ8bAkswIUj2lN7ea7+tqu4J7qDcNfZl1B/KuLXhxVj2ktpun873NWXRnEMHMYQqpFyttFIuLqdiDtb/OsjlbdNHln2M03jfB1F68JNtr1Bxs8gPZ1B7tSPMb28aYcTNucvde34D+dd6OXZ7W2icjg7fkfUcqyqKcHrcMwJ3N9W5C/KvTAQBZ2BHMm/41lEUvEk1FxfDoZf2kaP5gX99QcZ0gw0Ryvi8Op17LyIp5eP8qjN014eDY4zD/1q/nWF9hkavS/Q04zoRhmHYzxHwYsPc1/gRXPYzoRiY+1EyyW7jkb0ubfGun/024db/vkHo4P4VX4/9I+BRY2SQTZ5VjYIbmNSSDI43yC1/XSpbS7zV02Z8RfoUMHSPG4YhZAT9mVTe3gdGq7w3SfC4ggYhOrbQZjsPJxqB51TcQ6UHHYgLFgpcTg0DoXVQrmXSzLI7KEW30Sbm+orTjuik6qHRS4IuUJTrE8GCsVb7pNIyvdDJjljdTVM6rG8KYrnhYSLbTUXtyyt7Lf51D6PcaMMvUS3VGNhm0MbnkRyU39/npyfDeKz4Y9hivejC6nzU/iLGusi4nhcepSZerltZSbc98jcx9lq7PLqjUiXK1udrSqbgmIkjth52DMB83J/SqNwRykHMHca99rmuZzFKUoBSlKAUpSgFKV4aAi4riUUejuAfqi7MfJRcn3VCfi8jfs4GAsTmkuNjY9hQzX8DasIOj2VOr+US5bWNhEubzYR5ifG9bjwCI+00zX11nlHwVgKwpaSDPDiJGcNimACjsxoqAtbUBic1/vW1qrSKGORjJiFUBQoLsjsWI1tcHb61X8/BsGgLSRpYakyEt/zE1VPiIicuGw8cYNgJGjHPbLEBmPgTYedWl4Ipb8ELC4+LJEq4mIBHGjG5y3BvcLq/hrUguJHcRzYeVmKZMwUsd85O2o5WrUvDELguxkJYoxYFnva4AjUBU5m2gFxVhg4ureMnNoDe9gVNzsiAa+dxrV6VRdI8biLR4vqpwXuoMTBL2uPnB2Re1wNfCrbANGBmYrnvcmwABsL27h560eWLMjOSJI7gHnY735EWAJtppWyXHQ2u5XbnauDxT1akRTa4IXSHhEeMVVMgXKSQRYnUWt5fkKoF6DQg2OJN+4Bfzq/m4rggbXV207KKXbXbsqCayTFpa/ySYLffqx/yXz/ANmsevwXr/omqNuASOGMJGbKAADcEnxJ9a3Y/h64iILIoBsD+61uVa4OJ4e4UfNnYB42jJPcAyi58BVhG1xexHnXPDjyRbc5Xfsa3W6KfC9HkX2jcfVAsPXnbw0rzj3FosDGMqDM1wiAWBtuTbkLj31cTFgrFQC1jYHQE20BPnVLjuHriFjOIhzuo2EmUAm2axDai4G9dqSKnknkfxOzguKcbxEt+sla9yOrXsqv5/GoGExeILgRvIXaygBib66DyvXf/wCjeE/3M/1x/wD0rSnDoI7BMIUZ7oHDdYQdtDmNmtfU2+FYQ4ut/uSIMBI5A12Bzki9jyvsToTe2zDflX8d6Y4bBsmHDsMys2dULnQ202B1vzro8Fw58tpHsCblUJHgAW3sAANLbVz/AOkLoJ+sBE8MiwzQBlW63RlaxKvbUC40I2udDekrr4eS+lWGORPJdXvXcilwnTTB9aLPPArfTkAdSe9rNdL33GmnKr2XpjhogT8tw8gAvZCzedsob0r5txf9HMuEhfE4vGRRnKUWOJXYSP8AQXNcEHxAFtybCrr9FXG+GTKmHmw8S4uPQM0QLScvasfnBsRz3F9bcIZMvEqPr9RDpHHXi1OKdd2/mm16+HyLiDpxxDFg/IcAx/8AEkKhfTUKf4qwfoTxTE2bF4/fdEJsPDQBP7Jr6H14FlUX8BsPyrzJI2/ZHcDr8Pzo5KT75fLj+Pc8K6xwVYoqPnVy9Xx9EjhsP+jXCQDO6LLb65ka/gFUgX5bVqxOCwisETh2Gl7y0IUcr2JBJ3Guo1rusRhnAutmI5G4v5G+9UGKwmNt2YUFtsrjUfVFyLf5Hwrm5ZU6jjSOU+rzS/VJspY+DgtrwzDZcpNlRFGbkCd+Wx768j6NBmYjB4RVctq0ebIQLEA/QHMd1Wc8+LBTLhJLgWIB037QJvYjTQ7799b2xmKdQY8NIu5I7I38G37/AFrg5dR+1E/1GT9z9T5zJ0b4hBLFhsLiC+Hkd+1ICyxPYswde45TZ132Ou/c8O6NXijWXSUXzPGSAfCx8bemxq5jwmLZQCscRGzXzEeg05/jWqXhOKbTPHH3gZmB0GvK23fWOPUy2WxM8rnzz+c/zyUuLwbQ5QrrIuuZZArqBpqubbfvFRcHGs2YphI5iRvHmiCG9hftAC411rpYuEwxWOIfrWsBrewAvcLGu/re9Z4biLTu8WGQIqaNKwFlvsEj2Zrd+3Pur24seRR+NnPSzbg4TJ1cdiFiys5LFu3oyqrHW/8AdP2hV9WnCYZY1Crc8ySblidSWPMk1ur0BilKUMFKUoBSlKAUpSgFRsdjViAJBZmNlRdWY9wH89hTHYxYludSTZVG7NyAv+NcvjuKOA8sfzkgUktayoL9kKeS3BvzO5AsLak2VGNmzE5GfPiZLm5sFN0jUjS1x8QL761rOIZwEiiZiAv7IWXMNiZCQD6t3VeYHgEKEOw65/rvrb91dlHdarWt1Fa/A5ZOE42TV5I4b6lVBbfe4GXX1apCdFr3L4mZr/VKoB7hXQ0prl4k62Ua9FMLpmEkhHN5ZD8M1vhUteA4QWPyaG42ORb++1WNKky2YRwqvsqF8gBVDx/icqTxRIwRGKB2ABftllXLfQaoeRroareK8FinKs2ZXTZlNj4AgggjU2uNLm1rmgXme4XCRK2a7SP9Z2LHxtfRfJQKmDELtcVTnoxHe/XT672cD8FqoxnCgZMsPyg5Ws8pd2F98qjUHfUkW7r8rSi3RaUWW/SfpPBgoneR7Mo0GSRxe1xmyKxVdN9hp318Sg6fcQmTLFiYMJHmcJqC2UG9wXF2HI5gN9rivs+H4axRkMokGl0mUOneNOVYJ0SwMocyYPDq7NmYxqvabWzHTtam9mBF9bX1rjnxalSftZUHGDuSv61/hnxyDpZxZyT8sjKvpdSloyQCjJfUXIsQbnc5a8TpfxJTIry5JXyFERbq1iVdswJyP7J7XZPa20NfS+L/AKMomRxhpOoZ7XZgZGZswbM8jEvuL5UKA876W5Di36MMVCYPk0aziFiXdpFR5GddSqMMgQMBqxZtBYWGvj7DJF7U18vzyPWp9HJK4tP534eRF4f08xzNeUSRDqWN1GcLKpIDKp1KnS6G5tfKakYH9IeJKy3fL1aRuquBYvvJFnO+YXytupFiDUPF9CcVh0d5Ierjiu2cS5w7HbIuYFjc7vlAt79f/ZzxJ8ssfVyqwMhKTLlO2RVJylpBre+VdtahRyN7xXp+f9PV2X/n0rk/v9fX2RD6Y9Kmx0JtMRJh5nyZ0yJLCwsS1lssqFQDrY5za9czguGPJHLiflC4YRBBHdh10sha+kanMNbm5FtNOdvrPRT9GEcCs3FJknLAZY1d0VDcliWBUuduQA1rquG8A4VBIJIYM7r7JAlny+K3zWPjvXojiafCIl1eCGJ48blXnVefe6XvfgRcJx3iUeDgxMmFV8yDrYwMkiNsGCgm6nexAIvqO7r+H41ZVBGjWGZPpIeYIIB+Fafl8h9jDSHxcog92Yt/ZqPisJNKQTHFGw2dZGLr5EIvu1B8a9CVHyWXFKoJ/l0a6vHILHtpESwPLMmbUeK6/ZrmE4/inchpgLaFRYV0hHU6CjZ9FZgOdRZcYFO5IOmg28zVHgJw2hN233J0vyG3P41fPGCO/wAauWNRdMtwS5DOxsVsPPWo08T27bk3sOz57+HnWiPiNiUiTr2+x7A/ekOg9Lnwre3DmksZ3zD+jTRPvHdvLQeFTqp7C9LKJcA8rZYyJFsQ0pByA88pv29eQ08eVdLw3ApBGI02G5O7E7s3eSakIgAsBYDkKyrJTcuSJSbFKUqSRSlKAUpSgFKUoBWLsACTsNTWVKA57D4GbEyGabNFHqqRXs+T7RHsk2uQNdBrpW/ifDShWWFB2FytEoADryyjYMPiNO6rqlFtuVqaZRcJ4gqKozDqT7DX/ZnnG99gOR5WsbaXvQapuJcKfOZYCoc+2jaJJ43screNtedV0WNEJCnPhGYgCNwGiJ+yQco+6R4iqaT4NaUt0dVSq9eJhR88vVfa9qM+T2+DAGpUGLjf2HVv3WBqSKN1KUoBSlKAVEn4ZC5LNEhY/SyjN/FvUuomI4hGjZblm5qis5HmFBt60Bq/VCfReZfKaS3uLEfCvRw5x7OIlHn1Z/FL/GtR4s5Nlws7eJ6tLjvAZwfhXsPGQb5opI1G7MY2UeeR2IHiRbxrNiqZs+STf0/vjW9efq+TniH9FjH4oanqb6jUV7W0ZZV4vgglRkkmmdWBBBZQCPuqKr+H8Dhw7fJz1nVtcx/OyZTzZGUNlzcxpqCe410laMbhhIhUkg6EMN1YagjxBrKFmMHD4U9mJF8lA/lUkVE4dii4KuAJE0cDa/Jl+ydx7uVS60wUpSgFVXF+j8GI7ToA/JwAG9e/12vparWlAcj+qpMOdHZVvcPl6xBrrnB+cT3sPEVZ4fhZm7U0okQ3skZIRh9o3u/le1XdRosCiOXQZCfaCmyse8rtm8d63Uy9bo3xxhQFUBQNgBYDyFZVUYRj1ozNJ1hZwy3JQJ2snZJygWy6qL3351rw2PnaAuVAkzRgAqbAtkzgjchSzLf7NTZNF3SqrF4yVJ4owMysAGJFrk31WwOotc3IAzLa99PGxbM06EklUYiNAc9rWQq1xq1mtqNV0IsaWKLalUPD8S64YEKqWcqSoLKFv7QBUEjlsB6CrjBSM0aM65HZVLL9ViASPQ6UsUbqUpWmClKUApSlAKUpQClKUArCWJWBVlDA7gi4PmDWdKAqn4Eg/ZPJB4Rt2B5Rm6j0AqNNwOQ7yRTDkJoFYjyZSLVfUobqZzf6txS+ysa/uYmZR6IyMo91AmO+q39fGf8AArpKUo3Uc8ny3msn8cJ/uCszLix9CY+Qw5/FxV9SsoyzmZeMsn7V54R3vAuUebAkVsTi0ESkpKpRgTdRmkZ+bMdr/wDWlq6KqzHcAwsxzSQIW+tax941NUq7zbRyQ45ErXs0sjH6ZLki2yoNCbcrVLwkWOkJCQrGhtYyhV0GwsFLdx2rpuG8Gw+HuYolQnc6k27sxubeFT6pyXcjdfgUvBOFzwsS86sja9WqEKrcypLGw8AAPCrqlKghuxSlKAiYnCkukiEKy6HuZDup8tx3G/eal1WdIM3VjKzL20uVz6C+t8hDW8iKww8k2SAAntMwcsCxyAORvqL2Wxa5sdbnWsNLalU+Gkf5Y4KnKUPaN9MpQAbZbHMSNSdG0W5vhw/HYhsPnkX5y0RNkK2zIjOcpv7OZtPs0sUXdKoMTxOcYUSquZ7T3CoTqokydi5I7SqLVPlmcSTWViFhjZcouS15rhQTlLaL3bi52ssUWFKgcExMkkV5AAwZhpexAOhF1U/AVPrTBSlKAVpGFXrOt1zWy6sxAGhNlvlGw2HKt1KAUpSgFKUoDnImxGMeQpOcNBG7RqYwpkkdCVkLF1IVb3AAFza97b2PATiOqy4kXkRmXOAAJFB7L2BOW41I5G9UuC4vFgHlgxTCENJLNHK2iSq7l2APJlLWIPKx52E/DTT4rC4gtH1fWdcsKsCrZMpVC4IBUk62toCKhP1LaJHD+kOHnfJG5JIupKsqyAbmNiLOBcXIva476qsbxR5OIphllmiRFDEJFo75gbM7IR1eUWzAgXJF71WcDnglbAxXlaaAZjEI0UwWjyt12gKoSRpuSVPKr+/+tP8A2n+NS20KpmybpThUkMZkN1YIz5GMaufotLbIp1GhPMV7xDFuuNwsQaySJiSy6dor1WXlfTMffXI9KeJBsNjoiTE6GQ/J0RR2CQBLIxHaVr57i2ptqQb9PxU/6xwX/l4z/BrNTft9xRlxjjUUU6K05jWMM0qiNmGoHVmSUaRL7W/tHn2Tew4txaLDBDKxUO2RbKWu1iwFgDqcpt42HOuS4jio4G4jFLGTJiO1CAmYzjqQoWPm5VgWI5ZwedSukBGHi4b1q3EU0QcAZrZYJAW8lPavyC35U1PcaeDpOFcUjxCloy3ZYqwZWRlawNmVgCDYg+orRF0gw7S9SHObMUBytkLi+ZFe2UuMpuoN+yarujLrLisZiYx8zIMOqPawkKK5Zl+svbUZu8HurnuHlThcJgBGflMM8RdMuqCOUs8pP1CFID/SzjvpqY0o7finF4sPlEhYs98qIjSOwFsxCKCSBmF/OoPRjinW4eSd5A6iXEEPpbqlkbJsNsgFROMYqPDY9MRP2IjA0YlI7KOJAbM30bhrDv17qq8JhjNwjFJCtsz4vImUqQOuYhclrggaZbaWtWuTsVsdXw3jcM7FY2bMBezIyZlvbOuYDMhvow0NWNcfhMfDicdhmw4v1MMwlAW3VZsgjR+5gVcZeVmrsK2LslqhSlKowUpSgFKUoBSlKAUpSgFKUoBSlKAxRABYAAamw03Nz8aypSgFKUoBSlKAUpSgFKUoBSlKAUpSgFKUoBSlKAVQ9Jf22B/9T/gTV7SplwbHkvaUpVGClKUApSlAKUpQClKUApSlAKUpQClKUApSlAKUpQClKUApSlAKUpQClKUApSlAKUp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5714" name="Picture 2" descr="molusco interno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9544" y="188640"/>
            <a:ext cx="4655890" cy="3600400"/>
          </a:xfrm>
          <a:prstGeom prst="rect">
            <a:avLst/>
          </a:prstGeom>
          <a:noFill/>
        </p:spPr>
      </p:pic>
      <p:sp>
        <p:nvSpPr>
          <p:cNvPr id="17" name="Rosca 16"/>
          <p:cNvSpPr/>
          <p:nvPr/>
        </p:nvSpPr>
        <p:spPr>
          <a:xfrm>
            <a:off x="4355976" y="980728"/>
            <a:ext cx="936104" cy="504056"/>
          </a:xfrm>
          <a:prstGeom prst="donut">
            <a:avLst>
              <a:gd name="adj" fmla="val 108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75463" y="4724400"/>
            <a:ext cx="2000250" cy="1982788"/>
          </a:xfrm>
          <a:noFill/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 l="5715" r="4882"/>
          <a:stretch>
            <a:fillRect/>
          </a:stretch>
        </p:blipFill>
        <p:spPr bwMode="auto">
          <a:xfrm>
            <a:off x="179512" y="188640"/>
            <a:ext cx="2808312" cy="22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188913"/>
            <a:ext cx="26479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188913"/>
            <a:ext cx="2749550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2565400"/>
            <a:ext cx="2865437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938" y="4797425"/>
            <a:ext cx="2879725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725144"/>
            <a:ext cx="3097213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CaixaDeTexto 10"/>
          <p:cNvSpPr txBox="1">
            <a:spLocks noChangeArrowheads="1"/>
          </p:cNvSpPr>
          <p:nvPr/>
        </p:nvSpPr>
        <p:spPr bwMode="auto">
          <a:xfrm>
            <a:off x="251520" y="2492896"/>
            <a:ext cx="576064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6600" b="1" dirty="0" err="1" smtClean="0">
                <a:solidFill>
                  <a:srgbClr val="FF0000"/>
                </a:solidFill>
              </a:rPr>
              <a:t>Malacologia</a:t>
            </a:r>
            <a:endParaRPr lang="pt-BR" sz="66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4800" b="1" i="1" dirty="0" smtClean="0">
                <a:solidFill>
                  <a:srgbClr val="FF0000"/>
                </a:solidFill>
              </a:rPr>
              <a:t>Estudo dos moluscos</a:t>
            </a:r>
            <a:endParaRPr lang="pt-BR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04856" cy="864096"/>
          </a:xfrm>
        </p:spPr>
        <p:txBody>
          <a:bodyPr bIns="4572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4000" b="1" dirty="0" smtClean="0">
                <a:solidFill>
                  <a:srgbClr val="FF0000"/>
                </a:solidFill>
              </a:rPr>
              <a:t>Sistema nervoso  </a:t>
            </a:r>
            <a:r>
              <a:rPr lang="pt-BR" sz="4000" b="1" dirty="0" smtClean="0">
                <a:solidFill>
                  <a:srgbClr val="FF0000"/>
                </a:solidFill>
              </a:rPr>
              <a:t>d</a:t>
            </a:r>
            <a:r>
              <a:rPr lang="pt-BR" sz="4000" b="1" dirty="0" smtClean="0">
                <a:solidFill>
                  <a:srgbClr val="FF0000"/>
                </a:solidFill>
              </a:rPr>
              <a:t>os moluscos</a:t>
            </a:r>
            <a:endParaRPr lang="pt-BR" sz="4000" b="1" dirty="0" smtClean="0">
              <a:solidFill>
                <a:srgbClr val="FF0000"/>
              </a:solidFill>
            </a:endParaRPr>
          </a:p>
        </p:txBody>
      </p:sp>
      <p:sp>
        <p:nvSpPr>
          <p:cNvPr id="18" name="Espaço Reservado para Conteúdo 17"/>
          <p:cNvSpPr>
            <a:spLocks noGrp="1"/>
          </p:cNvSpPr>
          <p:nvPr>
            <p:ph idx="1"/>
          </p:nvPr>
        </p:nvSpPr>
        <p:spPr>
          <a:xfrm>
            <a:off x="1079104" y="1340768"/>
            <a:ext cx="5293096" cy="5256584"/>
          </a:xfrm>
        </p:spPr>
        <p:txBody>
          <a:bodyPr>
            <a:normAutofit fontScale="92500"/>
          </a:bodyPr>
          <a:lstStyle/>
          <a:p>
            <a:r>
              <a:rPr lang="pt-BR" dirty="0" smtClean="0"/>
              <a:t>Ganglionar constituídos por pares de gânglios localizados em diferentes partes do corpo.</a:t>
            </a:r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Gânglios cerebrais: Cabeça. </a:t>
            </a:r>
          </a:p>
          <a:p>
            <a:endParaRPr lang="pt-BR" dirty="0" smtClean="0"/>
          </a:p>
          <a:p>
            <a:r>
              <a:rPr lang="pt-BR" dirty="0" smtClean="0"/>
              <a:t>Gânglios pedais: pés</a:t>
            </a:r>
          </a:p>
          <a:p>
            <a:endParaRPr lang="pt-BR" dirty="0" smtClean="0"/>
          </a:p>
          <a:p>
            <a:r>
              <a:rPr lang="pt-BR" dirty="0" smtClean="0"/>
              <a:t>Gânglios viscerais: Saco visceral.</a:t>
            </a:r>
            <a:endParaRPr lang="pt-BR" dirty="0"/>
          </a:p>
        </p:txBody>
      </p:sp>
      <p:sp>
        <p:nvSpPr>
          <p:cNvPr id="111622" name="AutoShape 6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4" name="AutoShape 8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6" name="AutoShape 10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8" name="AutoShape 12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0" name="AutoShape 14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4" name="AutoShape 18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6" name="AutoShape 20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68" name="AutoShape 4" descr="data:image/jpeg;base64,/9j/4AAQSkZJRgABAQAAAQABAAD/2wCEAAkGBxITEBUSEhMVFhUXFxgWFhcYGBYYGRsYGBcXGRsdGRsdICggGxslHRoXIjEhJSkrLy4uHSAzODMtNygtLisBCgoKDg0OGhAQGysmHyUvLS82LSstNi0tLy0tLy0tLS8tMi0tLS0tLS8vLS0tLS8tLS0tLS8tLS0tLS0tLS0tLf/AABEIAK8BIQMBIgACEQEDEQH/xAAcAAEAAgMBAQEAAAAAAAAAAAAABAUCAwYBBwj/xABAEAABAwIEAggDBQYGAgMAAAABAAIRAyEEBRIxQVEGEyIyYXGBkaGxwRQjQlLRBzNicuHwFSRTgpKissIWQ4P/xAAaAQEAAwEBAQAAAAAAAAAAAAAAAQIDBAUG/8QALhEAAgEDAwEFCAMBAAAAAAAAAAECAxEhBBIxUQUicZGhEzJBYYGx0fAUweFS/9oADAMBAAIRAxEAPwD7iiIgCIiAIiIAiIgCIiAIiIAiIgCIiAIiIAiIgCIiAIiIAi14iuxjS57mtaN3OIAEmLk23WxAEREARYVarWiXENHMkAfFZoAiIgCIiAIiIAiIgCIiAIiIAiIgCIiAIiIAiIgCIiAIiIAiIgCIiAIiIAiLGpUDQXOIAAkk2ACAi41pD6bw0uDdUgRMuAAIB9RPCeUqJiKNVopNa0t0sADaZOhrwWiOEsDdQEiPCVKwr31HdYZbT/A3Yu/idy8G+pvYTVBJAYypqxDpcbxSEgCOqZ3ZBAl+redtt5gUTWFCpq6zS2oIjXr6rTTL9Mk1CZ6yLzy4K+WNSmHAtcAQdwRIPmEsLlHm3Wuw7HUg5zg1zmGdXbj7snTEzzJ08wZBUzEtqdeI1R2IgnTEu16htMaYn0Vi1oAgWA2C9SwuERFJAREQBERAEREAREQBERAEREAREQBEWL3gCSQANyUBkq2vmTi4soM1kbumGA8p4la3VHYiQwltHYu4v8G8h4qW6rSosAJawDYT9Nyo5JsU9XPqlF+mswG0y2R/RTqPSCg6Lls8wfpKq8bn+Ge4NbTdVdsCBA97mPRaaVLFVT2cNTpM2OqxjzNxe9hwQkva+eUWiQS88mj5zEKqxHSwDYMHmS7/AMRHxTA9FNJ1VazieTbD4yrPDZZhaXdZTB5kgn3KZBTM6RVX90O8NFIu+JP0W+li8UeGIHnToj4FdAazANx6R7ABe63HZseZ+gSxFynGOxY3pauG0H2BK2DN6w72Gd6E/p9VCz3phhMMS2pXl43p0gHO5wd9PqQuTxX7Txq+6wlVw5vqlv8A1aD81lOtTh70jtodn6msrwptrrwvNnesz2nxZUb5tn5Ss/8AG6P8fnod+i+ej9qMQKmEqNB3Iqh5jmGvYAfKQuzyHP8ADYqnrpFroEuZp01G+bePmPiphVhP3WRX7P1FBbqkGl1+Hmiec8w4BJfpAuSQ4fRacNiWYhwc57dAM06ZIkkbOe3fyadtzeNNdlWBxFbEPr14bhz+5oEkm3de6DAO50md+BCu62V0nbt/v1V8s5MInAoqg5MWkGlUcyOFyD8Y+Cy63FU+81tUcx2T+im5Fi1RV1DOaRMOlh5PEfHZWKkgIiIAiIgCIiAIiIAiIgCIiAIiIAiIgCIoOZ47qwA0S91mj6nwCA15tm7aI5uiYmABzJ+Q4rmKubYjEnSyk5w3AjS3fcnj7rp8FlbR2qgD3kySQDfw5Kuz/pVToPGHos+0Yp1mUGEW8XnZgAvfh7qrdss0hCUnaKMBhcZpDqtalQptuWiwDRwJkQPVc0zM8CKsUBXx1UTJYYpjzeTGnhMkXWnNcoxNVwGNrOrVLuNJkChTBgtbpAHWP3ueEC+6lUqdJjAG0wIiBEWEcIjmo7z+R106NNc95+S/L9PEtsKzMXj7mng8I3wPXP2/hAbKz/8AiuLePv8AM67zypsp0RYzsJ91UUWzZrHGLS0E8Z4DfgptPH4lndNSACYc0kWvu7bzlRsT5ZLc4e5tX0V/N3fqT29BcLu+piX89Ver9CFX4roflU9nCmoRvFWtA83F8LoqlYvANQ6WkSGDcjm48vNbWYfsy8BrQCdIEW+nzPhsp9nHoYfyq3/cvNnC4voXhKoIoUX4Z4J0va97xqg6eyTccyLjmFx2Ky/E4ep1eJqVWOIlv3jy1wt3TIB5EbjyIX2Jz3SGsaA93s0foOPMqt6RdFaWJp6MTUeNLg9jxYCAZtcTuLrGvplOPddn8j0tH2nOhK1Z7k+uWvmm/sfM8PVwjG9omb7XFp3IlTxmmDF+3yEAeUqXmvQgUsMKmGw1bFvLnBzXVG0nNAtOkd7yBlfP/seJFn4XEMPJ1KoPpdeY9HOCu1f1PoKOs0Wpk17SS8Wl5ZL/ADPHUKg46uZ0mRy/vmVT4LMalGsK1FxY9pkEfEEcQeIXmGyrF1P3eFxDv/yqAT5kABdNkP7OMXWM4kjDs5dmpVPk1pIbbiTbklLTVL3SOupr9BQpuMpqSfw5O36L9OqVcBpdorEdumW2lo7TmGbg7xuFYZh07wlA6Ktamx++lxIMc4EmPh4ryn+z/AEAOw4ENDR23hxgDtPgwXGPmouL6KZVhYJw4e78LXOc4W5gmI85Xrp1Es2/fofFTWjnN7NyXSyfru/onYPpxhqoLqQfVaASTSHWbcmjtHyAK1M/aPl+rS99SmeIqUajCLxcESFtwmaYOAw0m0QNoAAHAbAEeym18EQNQOtkAhw74Hp3ht+ive/Bi40t1nFr6/3Y3YTMcHjA4U6lOrpMO0kSDAI8ePz5LAYCrRvRfqb/AKbr+xXEZz0QodczEUKbgR3qVB5pam2l1EtPZqtjVo2dBiCu7y2m/D0y2vietAPYc9rW1NMCzy2zzM3DR4zuojd8opWhCL7jfg+Tfl2YipLSNLxu08uY5hTlR5g5tUh1HV1jbhwECPGd1PyrG9ayTZwMOHjz8ir5WGYtWJqIiFQiIgCIiAIiIAiIgCIiAIiIDCvVDGlzjAAkqqy1mouxFWxO02DW8Ph8Vszt89XT/M7U7+Vl49TAXubZNQxFDqa4LmAhxAc5skXuWkGN5CglHG9Mun7bYXL3GpWqO0dYwS1pPBjj2XPMjwG/Bb+hGX0MDUNJxNXFVT97UsdLiATTDjcjVJJNyTJ5CFmGGpGvQqYdgpMw2o0mNa0MLnXc5wIu6ACPdTsDmWjECrUa1zj3nWsCN2kWm/8AVYJ967Z6U1ajspqy5fV9L+HNvva5qdjQXuc9oGtzjLpiJkR4WI4cVvybBis8uMFtvC5mB5RdaM3who1Cx1w4ksI/LM+4sIVxkOEa2m1+xu4xIkeI8gt+WUUrQwdFRoNaLQAFDxOJGmbG0gHuhv5n+PIf1IY7Mm0qZeZgWsuezXNqWgtpCdQgaW2uOf8AcKxzRg28lj0ex7atVwLeGphPIWkjnt5CyuscPuyPFo/7BcXktSo2pTLGsBLi282kASQNvquoxOArvYQa5mLBjWtE7i5k7qCtRJSwZ5c37154wAPcz8grB7QQQdiIK51mDYCyoXVHNdZ81HWB5xGx+qnjIKV9zJm5JInkZ+aMipzc1tqBocwMa8yQDaJtMzvv7yLL1+ALn9+35WtDYgDdwMkX2B5LAZRhXl1NtMgsjtX3N95v4qtrYVlJ5bUBbIlrmOcGmOEAyDtZDO9iy/woxHWu1Ag7jab3jiPOFtpZcZdpqVANruJuLdm+++/sq+i0WDa1YEng/ULyR3pGw+C3U31h3awdBJGtm9ubSOfEKRckxWaS5pcWjshrjN5u427p2+K5vM8wD65ftsACJsIBEDxn+yr2njntElrZtLmvg96Y0uA8bSq7BGk5tRtdkdqWuLS0Cf4myBYBUnHcrGtGpslcqarGmTIMTF5ECAdxPaI4TxV70RxBDnU5lkFw5AgjYcBfbwVTmWCoMH77cgQHB8NJkkAEEK66P4bQ3WJipHbHaOmOy2B3fO6zjCSZvUqwcGkZ5lgqziRRDAxx1SSQWnmAPG/qVKGBMyRT9dTvnCrc/wA/ZggPtFVjA4w0kyT5NEu4HgtGV56cXT6zDv105I1kOaCRYxqAJjwXSl8yiTte50BJYJLxA5N/qVDykgYqoGu1AtLjtEyyNv5nBa8uwD3kl7zpFuzaT5ngNltyCiOtqv8A9s8TJLjP/UeirJIylYvERFBmEREAREQBERAEREAREQBERAVNUasWLWa1o9y4/wDqsOlOLNPDnTu7s+Q3PwEeqycSMbHAtB9g4fVa+leGL6GoC7Dq9OJ9N1V8M0hbcrnH0bu25XLZ/EOANuAtzWbaJe9lMQQ7mYAuSSLdkQNuC003y2IgjTBba8ACT5An1WWDympWswCT2ZNrxqPrG5/iCwjG8jtqScYtnU4jqX4eq94GkS2nJEtgRDSP4iVX4nHkNAYNDYEOdvtwb+qg5fgXUmk6Wuex5DmmSQ4cGEE8DMwped4CKLarp16wHN4AEGAOc27S6fgYUWlz8SA2s2q6Dqdfd0kAC5MbC3gtLqusUmAOJDY0xubR5yF4CWmzhB89jPpwU/o3TLnucIJptteTMgj4CFW9zeScck/IMuqdY0uplrWmSXA3IHZifP4LosRmVFnfe0f34LjsXn9es54plzGbWE7+PCVh/gzp5nciJNwN78BOyznWjHBxTlud2dO2rTeCWODmOP8AxceBHAE38z4rH/EuqYWG7xakD+ImwHofgqRmSXOmWgQQQTe5gOF/AKeNRDWVQ6fwPcIIdwBPB3IjkkK8Z4XJaPeW1lg13V0w0ElxBe9w35k+ZP8AdlBw+YU3nQ+lAJIGpsgkb35iVHybAmmazL/hMniO1CpqznMI7TiNTXRwBLnTbbn7rRNRSTLJJLJ0ByQFzhTeWnvNDu02Nvhz8kOR4ie+zzl3y5eC24vN6OGDatZxawMdJDHvIHYuQwEx4wtFfpnTLNVCk+rIkXZTkWM9sggaTquNg7lCidSEPeaRR0JN91MlUOj8mar5tBa0QPU7+0K47FNh7rGjfYAea4LH9IMdVAEtwsgECmBVeDIBBe4ROrsmGwCW3LXBwp6mXOxBJrOqVbyA95f2SCSGMd2QYDiBHa0vY4AiVy1NdTi7LJ00tBN5k7I3dNemGA1EUtNRzYBfREtDnODYqPA0gCZMajtAXFdJOm2PptpsH+Xp2bqoA6wST2XVD3pbDg4CHcPCxzPJabW02MG9QVHPa0BoaD1knYwRGi5IAc03pqtzOvSdTDKgnT2SDBiDIEcg7tC9g54HBc0te9yssHq0Ox1Nd3L+fBzobVe4DU+riHua1j3uc9xcbgyZMcfdffMnwLMJhadFsS1oBtueJ9Svnn7Ish66q7HPHYpzTog3l34nj30g+a+k1KfW1m02+buWkb/ovT0tPanKXLOXX14SnthiMcK3qy6D9GGBNuzPqb/VZZHS00Wk7ul5/wB39IUfOe0WUR+IgHy4n2HxVs0QIGyvyzyGeoiIVCIiAIiIAiIgCIiAIiIAiIgKjMjpxNF02MtPpH6/Bb89P+Wq/wAh+Kwz+mTTD79hwcY/LsfgV7mNLrsK4C+ps+ovHuEXJKOTp4Ci5oOvSTaARE+W/wAgFOo45tENp0mPeP8A7Kwm53IYY5+X1XuUglmhnZES9wtbl5n5KbleIdU60EQwABgi8RufEq0opPB0STfLNuV0A3EaoEVaQc2BtBg+paWyrXE4RlSmabhLTw8riPIqny0wcP4Ors9BJHyCvnbGFUwd7nAZrhaNB8Ne6o63IAX2cR7WgrzI65p1QXGNViLwL2i17yPVVld7uucSL63TEm994seOylYEy28EkEADcbwfdYSk45Lqo75OgdgxTdEEibTJGk7QOEExbwU7DTqvHJtjPEgnlAChZfjBVZocS17eOxnb24R+imPquaWtA7XAHbYX18b8BfyXNWovdeObkuFngl8L8QRpHmbjlKi5nXDmdW3vS0x+WDN+Wy0YxxA+9qE2J0M7Ijj6eZVfVzYMbpYGMvG3PeCeMeCtCkoO8n9ESko5Zb0WnX4inDj5m3ycqCmzraraYaIpucXmNzqJE8+CsMpxUh7mAkkgS7bszJnjvsF4+u2m1wpydTyKjwJIc7y9rTC63aSUn8MmivOxX5/WLnEMbqcxriwR3tA7bQdrgkXiRbjIhZHgh2mNLer0tq4d5BnqnSQ14O5ZUkHwe+wVvlj4H4dTTLyDYaN4kbPouDhyWrF1GU6bWtg6XHSJA7LuydXMQRbiYXiaqvHc5SPRpqVtkf39/JFrNpscWEzNmi9w0Fuj1brpyeLGFV+ZY9tOpDSS0khzpAgiHEgeI01RGzmvE3hQOkOMa5g1Ph35geIgAgTYTpPK64nFZvUje0Af8SY+BI91w06k6t9qPb0vZu+O+T8S+zbNiwyCGkyCN2yXS5o8GvGpv8NQgLjsvwFXHY0YSgTD71D/AKbGxJk+BA9Qo1WtVxb2YWk0udU0hhHgSL+jTJ8F9hynJGZTgddKKmIlr67j+MbOaDwaASR4ieK9jRaTb35nH2jroQh7Ch9ZL1X+5OpoYNuHw7MPRbpaxoaAOQVpkuBNJhdUjW67uMAbNH97rVkf3zW14Ia4BzQRBvzCyzWsXvFCme0bk3sBx/vjC9aUsWR8zOV8I9wA6yu6pwaNI/mN3ewgK3WrDUGsYGN2A/v1W1URmwiIpICIiAIiIAiIgCIiAIiIAiIgMXtBBBuCIPkVT5ZW6pz6DvwyW+Ld9/L6q6VTnuDJb1rO80GY4tO/qN/dQyUULsQKVMtA/ekm0w0G4bJ7x0nwUzD4pradSraDpa0b2a0NEetla4LDUqmGbTgObAmd55zz4yufy1oZWaKocNE6GEflHejjN7+CvfBtGd0W+Do6XYZh7wFV7v5ohw9C6FdBcXl5xP2yXh7Wu1xsIa4lw0zaZiy63CbRNxuCIPmec81UxOX6TZA7WatFogtlwA2IvI81zTmlxi8ho0y0iTaZn1+C+qrHQJmB7KjgD5/gq5fUADYJPjra4A2nkbWI2V1h8XUNKatPU0SDAk9kwdTTsumDBMwJ5xdVeLb1VRziOw+5PAOiDPIER8VMIbeDWnLNipxOGwzzL6bpt/qDwHosW0cNTaSKRLRe7XO+dlbU8U+mAGgVGR2bwQOU7EKNi8Q+o4CpAAu1jZJJGxPEx5Kzguhqou+UYE1HgNHYDuy0DveJ5NAEqLnuaDDP7LGlrWHSdIsZEkne4n2upGNzmhhml9Z4DoIa0XgC5A8dpXyjpF0jNerVOzXQAL7Bx+bS32XDr622GyD732PV7N7Plqam5x7iLQdIBSrVaerU3SCwjgAXaRf+B8EfwhVWLzx+kDVswiRxJsT/ANWkeq5apiCagcTeAD8vnCCuO6CNXBvE7bDifAcwvG/ipu7yfV0tPp6SvL9wTK+JJvM7+Fyf6NKrsHSrYx/2fCs11H3M2DAeLjsBuumyL9m+NxpDq2rDUN7/AL1w8Bs244r6vk3R6jg6QoYWnA/Ed3OO0ucV7Gn0VsyPD7Q7c3Xp0OOHLr4fk5bob0Ko5eBA67FPGkv4Dm1nIWuSb+AsvoOWZPpOuqQ50yBwafqVuyzLBTJc6C88eAHJq25jj2023u47AXXotpKyPlZzvhcEGrixh3Pp8HA1KfhJ7Tfe48zwapeUYMsaXv8A3j7u8BwChnKn1B1jzFQHXSB2a4bF3MnY+BhThmjOrY8hwL3FgaGlzg8Bxc0hoO2l19rLNGZORYUaoc0ObcFKdUEkCbGDII9p39FYgzREQBF4HXheoAiIgCIiAIiIAiIgCIiAIixqPDQXEwAJJ8AgKSu77NU3+7dJA5cSPK9jwWFGa1brHNgaSAOOggtAPImXFVmLrmrW1O845N3YP/Y+iuMJWA89vE/0VlHFzZQxcxrmoKTmvMkOAa4COz1jQD5ixVk1rtQcYEt0utuQbEfFaKr9QtzF+QkT8vipDKtrjwUWKOLJC9WrrwhrBQRZm1YuiL7cZUKvmLQJNlUYjPNR0s7R58B5/orKDZZQZOxWEoNBd3AN9Li0fOF8r6T/ALS6LKhw2BIBmH1TeeYa4m8c19IwgYD952yTbUAWieAbtzXtXJcDU72GoHzps/RRODtZHTSn7OcZNbkvgz834nPQXanv1OJAN5P4wfkFPyfJswxQBoYSppNtb5YyDFwTvsdl+hsPhcJQjq6VJkbaWNB9wFtxGbsFhJJ2AufCy546OPLVz0Z9s6ppRg9qXRHyzJP2RVnQcXXDRYllPzmNRE78oXc5d0YwGAE0qTQ7i8iXk+Zvcq3Y3EVNm6Bzdb2G6n4XLmtOpxL3/mPD+UcFvGnGHB5lbUTqO85NkfCU6tS7+yzgCO0fTh6+ysaNFrBA/UpUqgKsfjH1TpoiQN3fgHmd3HwCNnM22SMfmAZ2Wdp5sAOfh/f6LzL8vIPWVe1U+DfLx8VtwOXin2iS55sXH5AcApiggKtzXAF/VljWHTV6xwLnMmaT2btBM9pvsrJFJBW4LLi17Hu0ktZpG9iXEmLcjE778yoX+D1YxQlg66m5rYIA1EPEuAYCNxcl5V+iixNypdlZDajWhhYarXtYZDdOhgc11jEvD3bGSZ3JUM5XUfhqbW6Q77PVokO1COsDL7E2LNjznhB6JEsLldjMC9wrRp+8DQJuIG4NiLjaQ4cwRY55LhX0qDabyCQX7GQAXuLQOy0WaQIDQBFhCnIpFwiIhAREQHNdITTOKptqiu5vVPIFE151a2XcKRB2ndZYHGTgab3F7pqtaJcWvA+0BrQ/jqaIDgd4IKn5jgKzqzatGrTYQxzCH03PkFzXSIe2O6sW5Oeo6s1Jearaz36YBcKrahAbNhaBf3VbO5a6sZZhm/VGqC2Sym2oy/fLiW6fA6g0f7gmbY+rTjS2kBplz6tTq2T+UGCSd+EL3NcoFarRqatPVulwidbZDg3e0Pax0+BHFa8zyl9SsKrHUx2NHbp69NydVO4AN7yDMN5XZIwYfbusdg6jZa2pLongaLnAGN1tOb9rRo7fX9TE8NPWatv9O8c7L3CZSWMwzdc9QIJjvfdlnO288V6cpH2sYnVYMLdEW1mBrnnp7KZGDRis5qNdUc2mDRpODKjtRD5gaixsQQ3UJkjY8rys+d/l3xyA93AKLismqOdUa2o0Uarg+o0tJd+HUGumAHRxBiTHhZY7DdZTczaRY8iLj4pkYOAwleRqcblxJnmVbYauAYvwUHMsoeyrOkNBvudJPEtPDyKj9VV8PddSqRaybxmrHSMxY4nb4raMwAG4jj+ioqWWYh34Xf8AEgR5uj5KbQ6OVry4ATcF24/2j6hUcoBziZ1syYJg25c5WOHqVq/7tp8S7sgX9/grTDZA1u7z5MAYPhdbn5HS/BqYeYc4+8kqrqdEVdToQX9Gy9v3lZxPgAG+25UZ3ReoO5VaY4EEfKVafZsSzuva8cJ7J+o+S9+1YkRNGfEEFQqjRTc+pXUcjr3BfTA8NRK2NyCoe/WHo39Spxx1bhh3H1aPqVl9pxBFqLR5vCe0Y3y6mml0fpDvOe/zdA+EKxw+FYwdhob5D5nioU4s8KbfUn6Fef4fWd368eDGgfEqrk2Q3fksXVQFXVszk6aQL3fw7DzOwWYyWke/rf8AzOMewhT6VJrRDQAOQsoyQVtPLXvvXdb8jZA/3HcqzpsDQAAABsAskSxAREUgIiIAiIgCIiAIiIAiIgCIiAIiIAiIgCIiAIiIAiIgCIiAIiIAiIgCIiAIiIAiIgCIiAIiIAiIgCIiAIiIAiIgCIiAI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70" name="AutoShape 6" descr="data:image/jpeg;base64,/9j/4AAQSkZJRgABAQAAAQABAAD/2wCEAAkGBxISEhUSExIVEhUVGRYXGRcXGBsYGRcYHhgbFxgdGBcfHiggGhoxHRgdITEhJykrLjAuFx8zODMtNygtLisBCgoKDg0OGxAQGzImICUtLS0vNS0rOC0wLS0tLS0tLS0tLS0vLS8vLS4tLS0vLS0tLS0tLS0tLS0tMC0tLS0tL//AABEIAJQBQAMBIgACEQEDEQH/xAAbAAEAAgMBAQAAAAAAAAAAAAAABAUCAwYBB//EAEwQAAIBAgQCBwMIBgYHCQAAAAECAwARBBIhMQVBBhMiUWFxgTKRoRQjQlJigrHRBxUzcpLBU5OiwsPhFiVDVIOy8Bc0Y3N0hLPS0//EABkBAQEBAQEBAAAAAAAAAAAAAAACAQMEBf/EADARAAICAQMBBgUDBQEAAAAAAAABAhEDEiExBBNBUWGRoSJxgbHwMlLRFELB4fEF/9oADAMBAAIRAxEAPwD7jSlKAUpSgFKUoBSlKAUpSgFKUoBSlKAUpSgFKUoBSlKAUpSgFKUoBSlKAUpSgFKUoBSlKAUpSgFKUoBSlKAUpSgFKUoBSlKAUpSgFKUoBSlKAUpSgFKUoBSlKAUpSgFKUoBSlKAUpSgFKUoBSlKAUpSgFKi4viMURAdwpOoXdrd+Ua28ajjjuHvYuVvzdHQfxMoA99DaZZUpShgpSlAKUpQClKUApSlAKUpQCtc8QdSpuAQRcGxHkeRrZSgOcw/EpsOxixAMqKLiVR28u2ZkHtLyJXbS41vV/BOrqGRgynYg3B9a04vCrMo7RBHsuhGZfI6j0NxXO47h2IhYyRErm9pohdSdNXgIPK9ytzrQrZnWUrlsF0insM8KzA7NCddb2+bJJ5ciatMJ0hw7kL1nVsdlkGQk9wzaMfImjRji0WtK8VgdjevaGClCaw61frD3igM6osRxESuyjrhHGSp6tJLs437SjRR3c/Ia3isDsQfKq/iXDc56yN+qlAtmGzDukX6Q+I5GhqILPFzGMPpiKwaaDmuM9VxFS+BcTebMHS2XTOuqMeeV9mq3o40a7RzLYzCjf5UPSetf60wV7F8QPMzV1V68zClGWcuOKYL+mnH3pq9/W2B/3mUffmrp6waFTuoPoKyhZzn62wVxbFSW53lmFq2Lj8IfZx7L/wAUf3gauJeGQsbtEhI+yKjy9HsK28Cegt+FKFkRJ4j7PEj6Phz+MZqWkUhF0xeYb6rGwP8ACBpUKXobg2/2ZXydv5kiojdA8N9F5VPfdf8A60Fl0pxI5wyfdeP43cV6uMm5whv3JAfgbVzUnQuZf2WKb1zD8GrW/DOKRC6TdZbkGufcw1oNjqjxQD2opl/4Zf8A+PNVDxvpOwPVxI6D6UjoyH7isB7z7uYqjxriUXtw5h3tEx/tIQKkYXp2RpLB55W/ut+damr3NVGzg+JQ5ii3O5F9W3AuSSW9auYLSNqpBVfZN+ffzIqqj45w6Q3ZeqbvKlSPvLerfBRITnhxGe++qsPD2bEHxru8ifB112j1MK0WsDEA3bI3sEcwF3Qi/LQcwamYbiasQjgxOdlbZv3G2by38K9bMoFwW2vbXTvtz93KqzGyp2gwLjTQgW1J28ajRq4M0qR0FK5fBcUeJu0S8Pcbl08j9IeGp3t3V00bhgGUhgRcEG4I5EHmKmUXHk5yi4mVKUqSRSlKAUpSgFKUoBSlKAoJuANGS+FkMJJJKX7FzvlBBA8iCO61Y4XjkqsI5ou3roOwTYXJW5yMPEPy2G1dDWueBXGV1DDuIvQq/EpZo8LiNVfqpN/qNfvZG9rzI8jzqJjYuyBio1lRVYdYoLAkDQsfaj89R3mp0nR5brkeypfKkirIgvva9m/tVCn4IUQgpA2twxOUj+IOPfS2uDU0RI+CIQphkaIFS91JaMW5dYhHnetc0GOQZlxEjJuGRhILeRGb4mrBOMwh1RgiJ7NlMbr59lsw/ht5V7DioCsgiaKysLKIzcXJFsoOp0008966KafKRfJDwXDHlOaWcyqdLlswv4roBVnB0Uw43QN5gfDQWqL0owwV4uqjBllkF9bKVWxYtyttrUrF8WeOREAaVnNgqhVA9Ty8zSUl/aN3+kxl4BDFdhJ1KjU2OS3qLVrwJgxD5FxD4gKAxVm7NiSNAAC+30ibad9U3H8K+LYOXEBQZTHN2SOZIIGo8fCofD+GYeBxJNjFuuuWIm58M29Q2zKkfRUCqMqgADu0Aqu4hxMKpdVMmQElgcqab6k2Y+AvXnD1+UIsjDLGwuI/fYseflWrjGJgVsszKot2Q2gtzIrVubCKcqMYuMtIoKoljbc3t/nWKY6Qf7NLcxVavVKfmiMp7jyrCfiJc5FVnYD2VBJ8NvWlxS3PoLBFd23mT24xPoMsQHMa7e/SvRxd7aql+/tVEl4RME62SRYxa5W1yL8ib2JqCnDHdguWQgi5LXVbX0JA1PlXGU2mTfTVZeQ8bAkswIUj2lN7ea7+tqu4J7qDcNfZl1B/KuLXhxVj2ktpun873NWXRnEMHMYQqpFyttFIuLqdiDtb/OsjlbdNHln2M03jfB1F68JNtr1Bxs8gPZ1B7tSPMb28aYcTNucvde34D+dd6OXZ7W2icjg7fkfUcqyqKcHrcMwJ3N9W5C/KvTAQBZ2BHMm/41lEUvEk1FxfDoZf2kaP5gX99QcZ0gw0Ryvi8Op17LyIp5eP8qjN014eDY4zD/1q/nWF9hkavS/Q04zoRhmHYzxHwYsPc1/gRXPYzoRiY+1EyyW7jkb0ubfGun/024db/vkHo4P4VX4/9I+BRY2SQTZ5VjYIbmNSSDI43yC1/XSpbS7zV02Z8RfoUMHSPG4YhZAT9mVTe3gdGq7w3SfC4ggYhOrbQZjsPJxqB51TcQ6UHHYgLFgpcTg0DoXVQrmXSzLI7KEW30Sbm+orTjuik6qHRS4IuUJTrE8GCsVb7pNIyvdDJjljdTVM6rG8KYrnhYSLbTUXtyyt7Lf51D6PcaMMvUS3VGNhm0MbnkRyU39/npyfDeKz4Y9hivejC6nzU/iLGusi4nhcepSZerltZSbc98jcx9lq7PLqjUiXK1udrSqbgmIkjth52DMB83J/SqNwRykHMHca99rmuZzFKUoBSlKAUpSgFKV4aAi4riUUejuAfqi7MfJRcn3VCfi8jfs4GAsTmkuNjY9hQzX8DasIOj2VOr+US5bWNhEubzYR5ifG9bjwCI+00zX11nlHwVgKwpaSDPDiJGcNimACjsxoqAtbUBic1/vW1qrSKGORjJiFUBQoLsjsWI1tcHb61X8/BsGgLSRpYakyEt/zE1VPiIicuGw8cYNgJGjHPbLEBmPgTYedWl4Ipb8ELC4+LJEq4mIBHGjG5y3BvcLq/hrUguJHcRzYeVmKZMwUsd85O2o5WrUvDELguxkJYoxYFnva4AjUBU5m2gFxVhg4ureMnNoDe9gVNzsiAa+dxrV6VRdI8biLR4vqpwXuoMTBL2uPnB2Re1wNfCrbANGBmYrnvcmwABsL27h560eWLMjOSJI7gHnY735EWAJtppWyXHQ2u5XbnauDxT1akRTa4IXSHhEeMVVMgXKSQRYnUWt5fkKoF6DQg2OJN+4Bfzq/m4rggbXV207KKXbXbsqCayTFpa/ySYLffqx/yXz/ANmsevwXr/omqNuASOGMJGbKAADcEnxJ9a3Y/h64iILIoBsD+61uVa4OJ4e4UfNnYB42jJPcAyi58BVhG1xexHnXPDjyRbc5Xfsa3W6KfC9HkX2jcfVAsPXnbw0rzj3FosDGMqDM1wiAWBtuTbkLj31cTFgrFQC1jYHQE20BPnVLjuHriFjOIhzuo2EmUAm2axDai4G9dqSKnknkfxOzguKcbxEt+sla9yOrXsqv5/GoGExeILgRvIXaygBib66DyvXf/wCjeE/3M/1x/wD0rSnDoI7BMIUZ7oHDdYQdtDmNmtfU2+FYQ4ut/uSIMBI5A12Bzki9jyvsToTe2zDflX8d6Y4bBsmHDsMys2dULnQ202B1vzro8Fw58tpHsCblUJHgAW3sAANLbVz/AOkLoJ+sBE8MiwzQBlW63RlaxKvbUC40I2udDekrr4eS+lWGORPJdXvXcilwnTTB9aLPPArfTkAdSe9rNdL33GmnKr2XpjhogT8tw8gAvZCzedsob0r5txf9HMuEhfE4vGRRnKUWOJXYSP8AQXNcEHxAFtybCrr9FXG+GTKmHmw8S4uPQM0QLScvasfnBsRz3F9bcIZMvEqPr9RDpHHXi1OKdd2/mm16+HyLiDpxxDFg/IcAx/8AEkKhfTUKf4qwfoTxTE2bF4/fdEJsPDQBP7Jr6H14FlUX8BsPyrzJI2/ZHcDr8Pzo5KT75fLj+Pc8K6xwVYoqPnVy9Xx9EjhsP+jXCQDO6LLb65ka/gFUgX5bVqxOCwisETh2Gl7y0IUcr2JBJ3Guo1rusRhnAutmI5G4v5G+9UGKwmNt2YUFtsrjUfVFyLf5Hwrm5ZU6jjSOU+rzS/VJspY+DgtrwzDZcpNlRFGbkCd+Wx768j6NBmYjB4RVctq0ebIQLEA/QHMd1Wc8+LBTLhJLgWIB037QJvYjTQ7799b2xmKdQY8NIu5I7I38G37/AFrg5dR+1E/1GT9z9T5zJ0b4hBLFhsLiC+Hkd+1ICyxPYswde45TZ132Ou/c8O6NXijWXSUXzPGSAfCx8bemxq5jwmLZQCscRGzXzEeg05/jWqXhOKbTPHH3gZmB0GvK23fWOPUy2WxM8rnzz+c/zyUuLwbQ5QrrIuuZZArqBpqubbfvFRcHGs2YphI5iRvHmiCG9hftAC411rpYuEwxWOIfrWsBrewAvcLGu/re9Z4biLTu8WGQIqaNKwFlvsEj2Zrd+3Pur24seRR+NnPSzbg4TJ1cdiFiys5LFu3oyqrHW/8AdP2hV9WnCYZY1Crc8ySblidSWPMk1ur0BilKUMFKUoBSlKAUpSgFRsdjViAJBZmNlRdWY9wH89hTHYxYludSTZVG7NyAv+NcvjuKOA8sfzkgUktayoL9kKeS3BvzO5AsLak2VGNmzE5GfPiZLm5sFN0jUjS1x8QL761rOIZwEiiZiAv7IWXMNiZCQD6t3VeYHgEKEOw65/rvrb91dlHdarWt1Fa/A5ZOE42TV5I4b6lVBbfe4GXX1apCdFr3L4mZr/VKoB7hXQ0prl4k62Ua9FMLpmEkhHN5ZD8M1vhUteA4QWPyaG42ORb++1WNKky2YRwqvsqF8gBVDx/icqTxRIwRGKB2ABftllXLfQaoeRroareK8FinKs2ZXTZlNj4AgggjU2uNLm1rmgXme4XCRK2a7SP9Z2LHxtfRfJQKmDELtcVTnoxHe/XT672cD8FqoxnCgZMsPyg5Ws8pd2F98qjUHfUkW7r8rSi3RaUWW/SfpPBgoneR7Mo0GSRxe1xmyKxVdN9hp318Sg6fcQmTLFiYMJHmcJqC2UG9wXF2HI5gN9rivs+H4axRkMokGl0mUOneNOVYJ0SwMocyYPDq7NmYxqvabWzHTtam9mBF9bX1rjnxalSftZUHGDuSv61/hnxyDpZxZyT8sjKvpdSloyQCjJfUXIsQbnc5a8TpfxJTIry5JXyFERbq1iVdswJyP7J7XZPa20NfS+L/AKMomRxhpOoZ7XZgZGZswbM8jEvuL5UKA876W5Di36MMVCYPk0aziFiXdpFR5GddSqMMgQMBqxZtBYWGvj7DJF7U18vzyPWp9HJK4tP534eRF4f08xzNeUSRDqWN1GcLKpIDKp1KnS6G5tfKakYH9IeJKy3fL1aRuquBYvvJFnO+YXytupFiDUPF9CcVh0d5Ierjiu2cS5w7HbIuYFjc7vlAt79f/ZzxJ8ssfVyqwMhKTLlO2RVJylpBre+VdtahRyN7xXp+f9PV2X/n0rk/v9fX2RD6Y9Kmx0JtMRJh5nyZ0yJLCwsS1lssqFQDrY5za9czguGPJHLiflC4YRBBHdh10sha+kanMNbm5FtNOdvrPRT9GEcCs3FJknLAZY1d0VDcliWBUuduQA1rquG8A4VBIJIYM7r7JAlny+K3zWPjvXojiafCIl1eCGJ48blXnVefe6XvfgRcJx3iUeDgxMmFV8yDrYwMkiNsGCgm6nexAIvqO7r+H41ZVBGjWGZPpIeYIIB+Fafl8h9jDSHxcog92Yt/ZqPisJNKQTHFGw2dZGLr5EIvu1B8a9CVHyWXFKoJ/l0a6vHILHtpESwPLMmbUeK6/ZrmE4/inchpgLaFRYV0hHU6CjZ9FZgOdRZcYFO5IOmg28zVHgJw2hN233J0vyG3P41fPGCO/wAauWNRdMtwS5DOxsVsPPWo08T27bk3sOz57+HnWiPiNiUiTr2+x7A/ekOg9Lnwre3DmksZ3zD+jTRPvHdvLQeFTqp7C9LKJcA8rZYyJFsQ0pByA88pv29eQ08eVdLw3ApBGI02G5O7E7s3eSakIgAsBYDkKyrJTcuSJSbFKUqSRSlKAUpSgFKUoBWLsACTsNTWVKA57D4GbEyGabNFHqqRXs+T7RHsk2uQNdBrpW/ifDShWWFB2FytEoADryyjYMPiNO6rqlFtuVqaZRcJ4gqKozDqT7DX/ZnnG99gOR5WsbaXvQapuJcKfOZYCoc+2jaJJ43screNtedV0WNEJCnPhGYgCNwGiJ+yQco+6R4iqaT4NaUt0dVSq9eJhR88vVfa9qM+T2+DAGpUGLjf2HVv3WBqSKN1KUoBSlKAVEn4ZC5LNEhY/SyjN/FvUuomI4hGjZblm5qis5HmFBt60Bq/VCfReZfKaS3uLEfCvRw5x7OIlHn1Z/FL/GtR4s5Nlws7eJ6tLjvAZwfhXsPGQb5opI1G7MY2UeeR2IHiRbxrNiqZs+STf0/vjW9efq+TniH9FjH4oanqb6jUV7W0ZZV4vgglRkkmmdWBBBZQCPuqKr+H8Dhw7fJz1nVtcx/OyZTzZGUNlzcxpqCe410laMbhhIhUkg6EMN1YagjxBrKFmMHD4U9mJF8lA/lUkVE4dii4KuAJE0cDa/Jl+ydx7uVS60wUpSgFVXF+j8GI7ToA/JwAG9e/12vparWlAcj+qpMOdHZVvcPl6xBrrnB+cT3sPEVZ4fhZm7U0okQ3skZIRh9o3u/le1XdRosCiOXQZCfaCmyse8rtm8d63Uy9bo3xxhQFUBQNgBYDyFZVUYRj1ozNJ1hZwy3JQJ2snZJygWy6qL3351rw2PnaAuVAkzRgAqbAtkzgjchSzLf7NTZNF3SqrF4yVJ4owMysAGJFrk31WwOotc3IAzLa99PGxbM06EklUYiNAc9rWQq1xq1mtqNV0IsaWKLalUPD8S64YEKqWcqSoLKFv7QBUEjlsB6CrjBSM0aM65HZVLL9ViASPQ6UsUbqUpWmClKUApSlAKUpQClKUArCWJWBVlDA7gi4PmDWdKAqn4Eg/ZPJB4Rt2B5Rm6j0AqNNwOQ7yRTDkJoFYjyZSLVfUobqZzf6txS+ysa/uYmZR6IyMo91AmO+q39fGf8AArpKUo3Uc8ny3msn8cJ/uCszLix9CY+Qw5/FxV9SsoyzmZeMsn7V54R3vAuUebAkVsTi0ESkpKpRgTdRmkZ+bMdr/wDWlq6KqzHcAwsxzSQIW+tax941NUq7zbRyQ45ErXs0sjH6ZLki2yoNCbcrVLwkWOkJCQrGhtYyhV0GwsFLdx2rpuG8Gw+HuYolQnc6k27sxubeFT6pyXcjdfgUvBOFzwsS86sja9WqEKrcypLGw8AAPCrqlKghuxSlKAiYnCkukiEKy6HuZDup8tx3G/eal1WdIM3VjKzL20uVz6C+t8hDW8iKww8k2SAAntMwcsCxyAORvqL2Wxa5sdbnWsNLalU+Gkf5Y4KnKUPaN9MpQAbZbHMSNSdG0W5vhw/HYhsPnkX5y0RNkK2zIjOcpv7OZtPs0sUXdKoMTxOcYUSquZ7T3CoTqokydi5I7SqLVPlmcSTWViFhjZcouS15rhQTlLaL3bi52ssUWFKgcExMkkV5AAwZhpexAOhF1U/AVPrTBSlKAVpGFXrOt1zWy6sxAGhNlvlGw2HKt1KAUpSgFKUoDnImxGMeQpOcNBG7RqYwpkkdCVkLF1IVb3AAFza97b2PATiOqy4kXkRmXOAAJFB7L2BOW41I5G9UuC4vFgHlgxTCENJLNHK2iSq7l2APJlLWIPKx52E/DTT4rC4gtH1fWdcsKsCrZMpVC4IBUk62toCKhP1LaJHD+kOHnfJG5JIupKsqyAbmNiLOBcXIva476qsbxR5OIphllmiRFDEJFo75gbM7IR1eUWzAgXJF71WcDnglbAxXlaaAZjEI0UwWjyt12gKoSRpuSVPKr+/+tP8A2n+NS20KpmybpThUkMZkN1YIz5GMaufotLbIp1GhPMV7xDFuuNwsQaySJiSy6dor1WXlfTMffXI9KeJBsNjoiTE6GQ/J0RR2CQBLIxHaVr57i2ptqQb9PxU/6xwX/l4z/BrNTft9xRlxjjUUU6K05jWMM0qiNmGoHVmSUaRL7W/tHn2Tew4txaLDBDKxUO2RbKWu1iwFgDqcpt42HOuS4jio4G4jFLGTJiO1CAmYzjqQoWPm5VgWI5ZwedSukBGHi4b1q3EU0QcAZrZYJAW8lPavyC35U1PcaeDpOFcUjxCloy3ZYqwZWRlawNmVgCDYg+orRF0gw7S9SHObMUBytkLi+ZFe2UuMpuoN+yarujLrLisZiYx8zIMOqPawkKK5Zl+svbUZu8HurnuHlThcJgBGflMM8RdMuqCOUs8pP1CFID/SzjvpqY0o7finF4sPlEhYs98qIjSOwFsxCKCSBmF/OoPRjinW4eSd5A6iXEEPpbqlkbJsNsgFROMYqPDY9MRP2IjA0YlI7KOJAbM30bhrDv17qq8JhjNwjFJCtsz4vImUqQOuYhclrggaZbaWtWuTsVsdXw3jcM7FY2bMBezIyZlvbOuYDMhvow0NWNcfhMfDicdhmw4v1MMwlAW3VZsgjR+5gVcZeVmrsK2LslqhSlKowUpSgFKUoBSlKAUpSgFKUoBSlKAxRABYAAamw03Nz8aypSgFKUoBSlKAUpSgFKUoBSlKAUpSgFKUoBSlKAVQ9Jf22B/9T/gTV7SplwbHkvaUpVGClKUApSlAKUpQClKUApSlAKUpQClKUApSlAKUpQClKUApSlAKUpQClKUApSlAKUp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6738" name="Picture 2" descr="shutterstock_7016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852936"/>
            <a:ext cx="2947020" cy="3758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04856" cy="864096"/>
          </a:xfrm>
        </p:spPr>
        <p:txBody>
          <a:bodyPr bIns="4572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4000" b="1" dirty="0" smtClean="0">
                <a:solidFill>
                  <a:srgbClr val="FF0000"/>
                </a:solidFill>
              </a:rPr>
              <a:t>Reprodução dos moluscos</a:t>
            </a:r>
            <a:endParaRPr lang="pt-BR" sz="4000" b="1" dirty="0" smtClean="0">
              <a:solidFill>
                <a:srgbClr val="FF0000"/>
              </a:solidFill>
            </a:endParaRPr>
          </a:p>
        </p:txBody>
      </p:sp>
      <p:sp>
        <p:nvSpPr>
          <p:cNvPr id="18" name="Espaço Reservado para Conteúdo 17"/>
          <p:cNvSpPr>
            <a:spLocks noGrp="1"/>
          </p:cNvSpPr>
          <p:nvPr>
            <p:ph idx="1"/>
          </p:nvPr>
        </p:nvSpPr>
        <p:spPr>
          <a:xfrm>
            <a:off x="1043608" y="1124744"/>
            <a:ext cx="7813376" cy="1296144"/>
          </a:xfrm>
        </p:spPr>
        <p:txBody>
          <a:bodyPr>
            <a:normAutofit fontScale="62500" lnSpcReduction="20000"/>
          </a:bodyPr>
          <a:lstStyle/>
          <a:p>
            <a:r>
              <a:rPr lang="pt-BR" dirty="0" smtClean="0"/>
              <a:t> Exclusivamente sexuada. </a:t>
            </a:r>
            <a:endParaRPr lang="pt-BR" dirty="0" smtClean="0"/>
          </a:p>
          <a:p>
            <a:r>
              <a:rPr lang="pt-BR" dirty="0" smtClean="0"/>
              <a:t>Sexos </a:t>
            </a:r>
            <a:r>
              <a:rPr lang="pt-BR" dirty="0" smtClean="0"/>
              <a:t>separados (maioria) ou hermafroditas. </a:t>
            </a:r>
            <a:endParaRPr lang="pt-BR" dirty="0" smtClean="0"/>
          </a:p>
          <a:p>
            <a:r>
              <a:rPr lang="pt-BR" dirty="0" smtClean="0"/>
              <a:t>A </a:t>
            </a:r>
            <a:r>
              <a:rPr lang="pt-BR" dirty="0" smtClean="0"/>
              <a:t>fecundação pode ser interna ou </a:t>
            </a:r>
            <a:r>
              <a:rPr lang="pt-BR" dirty="0" smtClean="0"/>
              <a:t>externa.</a:t>
            </a:r>
          </a:p>
          <a:p>
            <a:r>
              <a:rPr lang="pt-BR" dirty="0" smtClean="0"/>
              <a:t>O </a:t>
            </a:r>
            <a:r>
              <a:rPr lang="pt-BR" dirty="0" smtClean="0"/>
              <a:t>desenvolvimento pode ser direto ou indireto</a:t>
            </a:r>
            <a:r>
              <a:rPr lang="pt-BR" dirty="0" smtClean="0"/>
              <a:t>.</a:t>
            </a:r>
            <a:r>
              <a:rPr lang="pt-BR" dirty="0" smtClean="0"/>
              <a:t> </a:t>
            </a:r>
            <a:endParaRPr lang="pt-BR" dirty="0"/>
          </a:p>
        </p:txBody>
      </p:sp>
      <p:sp>
        <p:nvSpPr>
          <p:cNvPr id="111622" name="AutoShape 6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4" name="AutoShape 8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6" name="AutoShape 10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28" name="AutoShape 12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0" name="AutoShape 14" descr="data:image/jpeg;base64,/9j/4AAQSkZJRgABAQAAAQABAAD/2wCEAAkGBxMSEhUTEhQVFhUXGBsbGBcYFxgaGxkVGxgZGhgZIBsdHyggHhslHRodITEiJSorLjAuGCAzODMsNygtLisBCgoKBQUFDgUFDisZExkrKysrKysrKysrKysrKysrKysrKysrKysrKysrKysrKysrKysrKysrKysrKysrKysrK//AABEIAK8BIQMBIgACEQEDEQH/xAAcAAEAAgMBAQEAAAAAAAAAAAAABAUCAwYBBwj/xABCEAACAQIEAggDBQcCBQUBAAABAhEAAwQSITEFQQYTIjJRYXGBkaGxFFLB0fAjQmJygpLhB7IVM2PC8UNTVLPjJP/EABQBAQAAAAAAAAAAAAAAAAAAAAD/xAAUEQEAAAAAAAAAAAAAAAAAAAAA/9oADAMBAAIRAxEAPwD7jSlKBSlKBSlKBSlKBSlKBSlKBSlKBSlKBSlKBSlKBSlKBSlKBSlKBSlKBSlKBSlKBSlKBSlKBSlKBSlKBSlKDVib4tozt3VUsYE6ASdOelYW8UCJyuNQIKmdefp51jxTDG7Zu2xEvbZRO0spGvlrWNzBAZAgACvmI18GHx1oJk15NUq4c/a82XSSc2Vpg2wsSRlgEciT2joIM44ThN0faAzKBcQKuWIzDrJaAixOZdy501YxQXNu+rZoPdMH1gH8RWyqZOFuLcZbR/aF+qk9WQVK5Ccp2Jnu7qNByssBYNu1bQnMVRVJ8SAAT70G+lKUClKUClKUClKUClKUClKUClKUClKUClKUClKUClKUClKUClKUClKUClRrmMAfqwrsYUkgaAMSBJn+E1vLjXUab+VBlSo641CiOJK3MuWAT3hImNhW4uBuRQZUrzMNNRrt50zDbnQe1AvXmssWYlrRO/O2fPxTz/d9NpysDsa9IoPAa9quM4fzsf8A1f8A5/7fTuzzcAGYkRvM6R4zQZVW3+JMWK2EzkbtMKD4TzNazdbEyEJWzsW5v5DwHnUxrtqyoBKoBsJ/RNBT3ePXLL5byA6TKyP8VNs9ILLcyPUflNVeO4/hrjBVRrrbAgED8/lWm1axN0jLhrdtNiG0Mep1HjoOVBe3+N2lGhLnwUfnVViOlgGwUepLf7RFeYDonlIa5dZj4LoPPeat8LwjD2+5bQeZ1PxMmgo06RXX7oYn+CyW+ZMVvs4zFNyxA9bVoD5610RdVHKPL8qxzsdlj1P4CgqBj8UN7Wb2g/AE1tHFro72Hbzifyrfi8eqaM5nwQCfnNV78V10t3D5m4R8hQTE46nNLi+qz9Caz/43a/i/sb8qrn4v422Hj2w2nowPw0qwweJRxoFbyyww9uftQZrxmyf3o9Vb8qkWcfaaMtxSTykT8N69FlCJGo9T+daL3C7Tbr+P1oJwNKqDwYqQbVxkjlvPzj5Vl1uJt95VujxGh/L5UFrSq6xxm2xhpQ+DiPntVjQKUpQKUpQKUpQKUpQKUpQVeIwLG/1nV2nBVBLMQy5WckgZDPe8RtWVjAMLrscmRgR4kliCd1kDQiCzA6RlAirKlBRYjhLmzaT9mCtk2m1OVSwQdapjVly6CFnMdRzlYnhYe4bhCGTb3GuVc0j51YugIIIBB3B1BFQzwu2NUzWz/AxUf290+4oIV/hV0iyFKdg28x2MJcDGDkJIIEQCvqZ0DDt9rnLoGLZsrTBtBIzRliRsCSS2wiTNNm+vduK/k6QT/UsR/aafbLi9+y3rbYOPnlY/Cg18JwDWixbL3UUZZ7WTPNw6CGbNqNe7uasqh2uKWiYzhW+68o39rQax4lj+rAC6u3dH4nyoNfFuLLZG2YxJEwAPM/hzri7nE77AhLbGz3ssEKgnUz9zynT0rtMFwpR2rgDuTJJEwfKveJYm3BtZRcLCOr0MjmDyAigpeHJib9tLgv2ks8hbEqVGkSCDHvUZMHhbbyWe/c8S2URz1nb3rgemvEb2BJwWDZgSM9zL2hYLbIkzmYiSRy08a4bEXkdc9xWdwRq5ZiRAM9oRPe2neg/SGBRyIsizaH8MMR8NK3twx2799z5CFFfmbhxZTFi3dEc7WbeQSZUamOyPf0rquB9MeI4e6pa5iGtCc6XVZ1C6GcziVjxzcttaD7kOEW+Zc+rmoOItYYaJbNwjeGMD1YmBW+5dLgG4cqkSLYOpHiT4etbOqCoXuQqKCSNoUCT6eu/ptQUeIuWtyjWQCRIYtLR2QBGuvhXKYnpTdD5cjW/u5ySW1iRBjfSJkfCpOJx1/FXltWlAuONB+7Zt8z7SCfEkeIi7wnQm1aIe/euPcQ5lc6IOzBhNQDvqST50HPW+KYlhMXf6bQI+OU/WpVvFYo7C97hB9Yq/vYNsguW0uXNSGBgMIMA5RJM+Rqt64jRlcHzVh+FBAuvjj+9B8W6o/QVFF3iaNmU2p5Exv7RV2mZu6jk+St+VTcLwu457XYH9zeyj8aCHgukGOUDNbRnbdVU5ZEyw7Y38KxxPTrE2zlbCw3mLkR49kNp7+9dVb4NbOrJAAgCTJ82jSajcSTDYeMySx2WTt5yYA9aCpwP+oVpiRctMI36thcj1XRp8gDVzw/pXhL4m3dnxBBDL5FSJB9RVVexGAvjLfsokbNEFfAhhDCqfi/RW7hyb+Gd3QCQyn9qo3/d/5i+UeoNB3p6m+COy8bxuDUMYC7Z1svmX7jfgf/FcdwXjS3biI4i4R2TbJVbukkLyW6N8uzRpzFdycUlgftry6mFLQrHTbfU77Cgz4fxEXJUjK43U/UeVTa5niXErVwg2CzXVOhtqW+MfjU3h3FLt5ezaAYGGzvEHxhQx9jHrQXNVHH8etrqsxUdsMZYr2FjORqMxGYdnWZ2NSRhbrd+9HlbQL82zH6VvTCKPE9nKSxLErJMST5/qKDU+PAudXlbcDNpEsCQN55Hl4V5Z4irEKA2vW8v/AGbgtt8SZFblwaAgxqI5ndQQOfgaxt8Ptq5cL2jmnUxDEFhEwJIkxzk7kyHmAxguqWAiDG6n/aTB8jrUqtOGwq2wQoOpkkszH4sSY8uVbqBSlKBSlKBSlKBSlKDTiigQlwCoEmRNUfDeEoxN4zaJ2CMUCjl2R2fiNzU7jbz1dv7xk/yrrHuYFScRg0ZAriQNdyNRqTpQUXEeJXF/Z2b3WE6aoJnydYE+xrRwzii2LptPbZ7pMMyEOAfuiYbffSo3EOJZnXqAEVO7oN9yTOkxt61rwPEcl8XLqqzfvNpoCO8CNJ11096D45j+JtdxN69eQA3brNJBYKkygBHkMs6Hfaa2dFuD/abrM47GhiIknuqOeWNfeK1dNeB3MBirll5y3GZ7Lj960Xkb6ZhOUj4V0/RHDfsbd52Ibfskjsz2RGu4Gx8aDvsDw9LSaBQAJ2AAFVPE+IpkzEK0qGVH1RLZGl24OZI7qf5I84x0lXDWetacoIEDUya+f9JOkuH6tkwwBzAgFEIWSBz0GnyoPo3+l/TMY269i4hDqme2xjt21IUlhAAcFhoBABgbGu16Uj/+S6PEAH0LAH5V8N/0nu3lx1koiLmFxNSxiVUyVAAHdHPWa+4cQ4XevWnR75GZSIRVXWNNTJ3oOY/0/Ufa8ST3hbQD0zvmjy0X4V3rqCCDsRBr41wvCJhMTaxDvfdWJS8WvOYVtJIBHdYa+9fUV4DZ1OpBMiSTE+BnagwS6FzIFVzm0OkTpJPj+cij4As3f0nuqgWIA3IMka+NYjhGGctbW2QUjta777zr51WX8Mll8twFCRKsjsFMctDIO2lBZjhZiOtbMIO42nXka22uHmWy3LgG2rEifEa/Wq6yvIXrwJPJ82h270jlW5HujVbqtBJ7abmPFSPpQSYvKSy5iohQrNMmdXOk5Tt8653ifEA94v7AMNgIBHxn9GrtMc6iWVZ+8r6ntSRlYD4Gq/BNbZbi3ly9qVJUqBO4zrIEgCgqbqLqZBgGNdABAO43JHtV70RvkM1uZWJHkQeQ5CD8qqeJYOwg0vbkDRg8LMkwCDpV10fwuQZxMXP3xDHL+6sDu+POgoOlnQy/ibs4Vrdq3cYOzEtmS4I7SAERMT8fGrg9EbRcXXUMyxBZ7j7epAjyqfjcTctaNBHI7n4b8qh2sfcuzkOgOpOgn8aC37g76gDkqenmaicJIGJuBWzAgk7RMrG38xFYcOwDuSzuco+7pJ9TyFbOAWR1l1x6TzMksZ+Q9qC8pSlApSlApSlApSlAqlx9+4LxgsEUWeYgZrjK0iJMiBvV1Wh8FbZxcNtC42cqCwAmIaJ5n40EbD8SzXMpWARcKmdT1ThHkRpqdNTp4V5a4kTaNwhQYUhQxOj9wGFmSdIAM8pqYmHQMXCqGaMzAAExtJ3NeJhLYUqEQK05lCgAzvI2M0GvhmM662HgrqwIMjVXZDuAd15gGpVRW4dayhFUIFkrk7GUmSYyxEk6+Na+ovJ3HDj7twa+zr+INBHvDNihpoqgT6kt/wBtY9KcWbdgxu3Z5aDc/IR71FbH5cV+1VrYKjXvLpmE5l2Gv70Vt6S2xdw+dCGyHMCDIjmfag5KyZO3huJjtCdJ08NPGs1sl3S2MpzeJiNSSRpoIG1abdzMIggjLBXTWABPsPnXuD4Tcv6IBJ0k6axJ9wBqf4hQXHSXDYO7g79/FW0dLSt1ZeCyZV2Rhr3pGm9fJMfxlggFsdTbAEXLmhMARCb7czHpXUcdvNbtNZsql6+LmV01JVxqLaFSRmI7R0051A6c9Duo4cMVdk4jrUDgHs21bshF5MZI7fPyoOHTFJiHynrLhzA5nJKhV7TELGVdOQFRxcN77PaRXZwkC2Fku+hA8wRy8qwBZG7LjKZgDMNGn2gwQfjyrof9OVfrzfUT9nSRLSS0roDsDlBBjxjnQdv/AKUdFcVaxDXL9g2kURLzLnTLAnaPEaRX1bEcStIYd1H6muMxPSG9fLdUzJbIEQJkEaanaax/4KZM6ndhEnUDQ68hO1Bq6Q4G3L3EYNYvNr/0rrcvEK51HgxP3hG7op0l6lDhLx/apph8x/5inRUnmUOn8onka3P0eDhljsx4mGBnssvjtrXLcY4ZesFFu5spYdRiCIdbm6o8bN4NzjXXcO543xI4XDQpJuEFiw70akkfxE7eE+VfOrHHUuZVxGHdUcnq2upKuVOsPr2gTvM1Jw9w3bd620i5by5p2ZWzQ6k8tII5Hyio3GsKDw62cxhFt3VnUK4JkDlJEqf5qDq+jeDNw3LQusGUB7ZfthrZ0iZmUOknWGXnNXh4JiPvp6y30jbyrmuieMVMVZBmOouk6TpNmJgaa13748RKqT8B9fjQV1jo/Jm686aqogH33+EVcqqougCqPQCq67ibjc8npr8z8NB9a0Gzm7xJ9TOn6+OooKjpCtu83YRRl3ddJYnY6bfH61qv3GtKiyVA0lAVOp2JGp01nnGlWl/DiAB4zPlM/wDj/FasQ6xrB9f17/GgrMRc6tSdSxIgySS3LU61Z4W2LNoKYzbn1Op+f4VB4Xhzeu5z3LZ083/xU25a626ttffwCjegulfq8ODt2fmdT9ay4JZy2VJ3aWPvt8oqPxntFLQ/eIB8hzPw+tWyiNBQe0pSgUpSgUpSgUpSgUpSgUpSgUpSgqeJHLiLLToZU+3/AJ+Va+kGAt9TdcDI2UyynLPrGje81v4/bm2G17DBjH3dj8jXvEbXX4ZgNcyz7jWPiKD54eG3s4KPaa0YGUvlefHRYmT6act6g8e6ciyy4bCW7rrr9oxKhtWGrW7bgETOhI8IBnUWuP4owQ4ax2GZc124NOrtkHb+NtQN4HtVTwd7rpcDDLaNlWtLGoRiQrEwSSwAPodqDqOgfArVq6MVCl8TZV1IGiLp2R/EVZcx5nTYV2WOwNu9bazcUNbYQVPhXHf6eMfs2EB/duYlB5IHfKPYACu5bag+NcS/09wGGvAq964RrlzqE30DMFzfAg1LuWBZRSoVcuyKIASdhpt8dq3X7jda5Ik5mmJOvhpoRvUvBHMvaykspERqN4PpQT+BlcoUjukLHeHVnusBOmpj1HnV/h82bWPLTXckE+gETXCYbEtZfJqo/cadNdCpjWIgR+VXuM6WC2qqqE3jtbYwBAEt1uzLOwXUzqBBgOoERrzBGUeu48Cd65Tp/wAZtHDthUIa85Xsj/04YNmYjRdtOfh41TY7HYzETbu3DJXMbWHi2MswczEkhfVtfPas8BgEtIBFtGnZRprqdTuY5wKCtwmHYXNeVkq582YED4Bjz3qPirvXYWxhViQxLwP3Vus2vqQB8fOLTiXEFBK2FzNA1MlVImWJ5nUdkak+FRujnCziC6WmYpmIv39JDHUosaZtSNJyzJknUOg6E4Mk3MQRIIFu1/KhJuexYx/R511llOXLdfTz9D9TXnD8Otq2ttAAqAKB4BdANf4a2sQBpy2+lBi0DT9enw09hWq7cAPlzP68tfWawxLiNTr+v8VXXMVpQSsRfjy+m+3x+tUV8tcfq7e538tfpFMZiS/YXXNER6x+FW2AtpYWSQXOrHw8p96DcbXVWxbtjYfr86sOC4E2ULXO+2rc4HJR+t694fhixztoOQPPw0rXxa8XYWLfeOpOugHP9c4oPeHjrLzXOSjKP5jq3wECretWGsLbUIuw/XxrbQKUpQKUpQKUpQKUpQReK3ili666Mtt2HqFJFRLOKdFcku6jLlNwC2xYyCICjsjSIUnU78rK7bDKVYSrAgg8wRBFeXrIcQwkfrWRsaCDZ4hne0V7j2rjkeataA/3GvLHFs1vOUKmLcKSP/VICSRoNTrEx51MTCIoGVQMqlV8lMEj3IHwrVhOG27dsWgoiADynKAAfLaRG3Kg1txL9mHCa5mUidAUZlbUDaVIBjmJjlORpAPiPL8K0tgrZUJl7IMjU76yZ3kyZ8ZM71jfS4YW2URY3gk+gXQD1M+lBuxDKFJcgLGpJAEec1x13jWItDqcLaF05jDPKoLcSGkxI09POuptcOQEM03HGzOcxB8QNl/pAqJx/BFl6xZDAEGNyh39xuPeg+R4MXLxuD/5DZrrqOxaWARaUmczFG0XlpM87jpHxO1bD3Fg5VSyqgTOUAKoEHUkgDTUiJmvoHAeEYdMHbw6LNtVA11JbcuT94mTNfOehPAx9sbE4tXAS65w9lgdwWBvZTuTrB8p8IDtuivD2sWMDZfS4qO1wDk5HbHszx7V1VcTw84j7XNwXFVg8bCFaWGWdJmNPKuuwmxE6jkRB9TrrPjQcv0m6PtnN2yqwV7QjYjWR6iuaZCxiDIAyyDqdJOvvX1WsSg3gfCg+cogxBCMghj4kOrAHmPE+XOuc4hevWQ6X7XW2kJlgAWAAk57Z2IB3E19pCCZgSedcZ0v4YUuG+qyjgC5AmDBEnyIoOFt8QsW5HV3EzQTK3QDsAe1pt8vKvb/AB62iMwS4bY1J6u4QI89h/mrPB8cv4ZQiKL9oDsDPldRyXNBDKNhMHTc1XcT4jfxdxEvAKsyli2SzO42J0lo9ABv50GvC2r+KKWk/Yi6Qq5YzhT3m8FCiTzOkaGvq2Ew1vDKLdpFVEECAPck8yd55zVHwzhQsWmIfLiWWAwhhbjUL4EExmG59hWnhXGL1wMuIRbdzkBMMAYLAHlqOZ+dBffaACR5afP8D8q0XMSdp5R7/oVXNiDmB9j9KxvYgRMifA0G57vn+j+hVdcxBfsIJLHbw5/4rfY4dfvnQG2n3mEEjyHtVvYwAtDJaUk8zzJ8z4UFbh8GtoqAM907Ry9Pz+ldBwzg+Q57pDNuByX8zW7hnDBalm1dtzyA8BW3iGPW0PFjsPOg94hjBbU+MfXb3PKtfCcGUUs//MfU+Q5LWvBYBmYXL28yqcgfE+LfSrSgUpSgUpSgUpSgUpSgUpSgicVUm2QBPaTb+daiXMVdGKVRm6smCCNI6stnBC/eAWS3iMuzVbUoOdwz3RYvrDGLTlVNvZ+3CgEdoEAHWZnkDAnYzE3FxFtVnIYBEaQZk6KdRH3lidjVpSgpr126LMrKnrrkwsEp1lzLHYYaiDJXWdxM1b2ySAToYE8vzrKlApSsbjhQSdABJ9KCkvv9lub/ALNpIB5c2X08DyrCwDfui4ywMpAHPIQQo9TJNVmLxBu3czeseC7oP+4+1XOEvAa+3mQBpQa75cW2VySQwAYAdzOoDfzLoxqzVWzBtBplOm5B0P1+NR7r5hpvoJnYSJ/L3qRbu6QZ9KCVStRvihvj5eNBtrx4jXbnNQb/ABEKJ2/OqjE8azHKkE+PIev5UHnEujeBJNxrYU8yrsgPqAQKpsPdw9pimGtraB0ZgO2/iCx1irzBFVMv2jyJ2HkBy9alfZsOxnq7Y/pAoOX+2qoGo3GngO1WDW7l0aWnOuhgiDoJB5V1uaxa2VB6AD6V5f4wo0UyTyGp8qDmsNwq/mVLzC2G7rDXNrOXTQP5c+XhVz/w+xhxJEt95tTO3oPatzWL19SCmVTvn2I9N6zw2F+zEG6TcXldO9vyYcl/j+PjQb8Jbu3NX7KeBnMfbl6n4VY2bIQQK9e4BqTVY+Me6ctkSBu37o9TuT5Cg34/iATsr2nOgA8f1+uVecP4eQesu9q58l8h5+dbcDgBb7RJZzux8PADkKmUClKUClKUClKUClKUClKUClKUClaMTjLduDcdEnbMwWfjWYxCZc+ZckTmkZY8Z2ig2UpSgUrF3AiSBJgSdz4etZUCoHHT+wf0HwLAGp9aMdh+stskxI389x86DgMJiJGZjqWJM+JPKrbD3wNKg8Q4Q6XJK5Qddzlzcyp5enKajG1c8tPMz8hQdImLHM7fP/FbBjwBuI5mfaKo7fDMQ2yt/aQI9Wj6VOs9G7xmWAE6gtuPRR+IoMrvEVXY+3iTvWNi7dv/APLU+ZbsgH6/KrTDcAVd3P8AQAn01rc/BLX7mZD4hifqTQQn6N5x+0vNPkBl+G5qM3Ri4O7cU+RBX6TVn9mxCd11ceeh/EfSvftWIG9qfMEH8RQV9rgd/m6D+4/hWxOAXD37w/pX8zU4469ysMfdR+Jr37TiCNLIB83FBqtdH7Q7xdvVoHyirDD4ZLYhFC+g/GoU4puVtfcn8DT/AIfebv3o8lUDX1NBYPcAquv8SzHJaUu3MDUD1OwFbBwa2e/nf+ZjHwEVOtWlUQoAHgKDnhwq4kG5LWudlJ7A8ubKPu8uXhV/hShRTbjJHZjaK21BvYdrZNyzrJl7ewY8yPuv8jz8QE6lacNiVuCVPkQdCDzBHI+VZW76sWAPcOVvXKrfRhQbKVqa+oZUnVgSPMLE/wC4VsBoPaVqu4hVAJOhIUepMCsw+/l+QNBlSvCwr2gUpSgUpSgUpSgoekAbr8PktLdMXeyzBRsuskH6c6g2bpt4TGdhUdGuMbUBkQlVYAcmUghthqx0q+4lwxbxRi9xGSYNtsp7USNvKsF4NbFm5ZlyLk52ZiXYkQSWPOAB7UGnjHE2w7ZjqhtOVH/VSCF/qBP9tauJYm4iWVN0q7L28lrrLjMAJyoFICydSRpp41Y8S4dbvhBcEhHVxrHaUyPbkR51jjuGrdZXzujqCMyGCVaCymQdDA8xGlBUW8Y16xhXfvG+AdIkq1xZjkTExyrfjuJXEuPaBGZns9VoNLb6OfPLkc+4qbh+D20t27a5stt86yxJzSx1J1I7Rrbf4dbe7bvMO3bDBfDtQDI5+XqfGgrcfir7NfNq4EWwB2SoPWNkzkMTqFggaQd6ucPdzorbZgD8RNQcdwZLrFizrnAW4qtAuKJhW+JEiDBirECNBQe0pSgUpSgUpSgUpSgUpSgUpSgUpSgUpSgi3sJLi4hytoG5h18GHPyO49JBj4jhpcXAcpD3rdyD91OpkHTf9mfiKsqUFZY4eVe00IcgujzUOwK5dOQERpvWrBcJZTezNIcMAZ5MSdcqqQRMd5jpuKuKUFNY4W4tKrC2WF1XA0gAETqttQWgEghF3A/iO67w3MXzZSHvJcg/dVLawdN5Q/KrOlBSYvhDtbRQUJCOmpMLnyxcXQyyZdBp3jqOd3SlApSlApSlApSl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4" name="AutoShape 18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1636" name="AutoShape 20" descr="data:image/jpeg;base64,/9j/4AAQSkZJRgABAQAAAQABAAD/2wCEAAkGBxAREhUQERMWFRUXGBgWFxUVFxYYGRUXGBkYGhUZGBgYHSkgGRolHhgaITEhJSkrMC8uFyA2ODYtOCgtLisBCgoKDQ0NFQ8NDysZFRkrKysrKys3KystKysrKy03NzctNzcrKy03LS0tKzctKzc3LTcrNystLTctKy0rLSsrLf/AABEIARMAtwMBIgACEQEDEQH/xAAbAAEAAgMBAQAAAAAAAAAAAAAABAUBAwYCB//EAEcQAAEDAgQDBAQKCAUDBQAAAAEAAhEDIQQSMUEFIlEGE2FxMlKBkRQjM0Jyc6GxsvAVNGKCorPB0SRDkuHxB1PSFmODk8L/xAAVAQEBAAAAAAAAAAAAAAAAAAAAAf/EABURAQEAAAAAAAAAAAAAAAAAAAAB/9oADAMBAAIRAxEAPwD6/wAF/wA/65/3NVkq7g/+d9c/7mqxQEUbHV3saCxmfWRJEANcQbAzcAfvb6Hxg8VVe4h9EsESHZgQTmcI6zlDT+9F4lBMREQEREBERAREQEREBERARFXYnHVWOcBQc8CMpaRzWk6+Mj2eIQWKKuo46sXQaDgOuYdT/tbz8J00+JYjKxxwrpI5mhwlplwi+osDNrG8ILdFX4bG1nOAdQLQdSXAwbzt5XHX3WCAiIgr+Ef5v1r/AOisFX8I0q/W1PvCsEBERARQ6lWuC6GB0aCQJuIv5STYREX1Wr4ViYPxF9h3jbmL387exBYooT8RXBIFGROucXEiD7b+5ajisTMdyLCfTF9YAnxHs9qCyRQa1evl5aXMWz6TYaTNtbxA961uxOJ2oj/W22njff7EFkigVcRiARloza/M3WbXnp96fCMR/wBkax6bdOuv5hBPRQqleuNKUiXD0m3AjKRfe9vBa24jEwCaIJvIzNtewmem6CxRV9HE1zmJpQIlt2gm2hEmDPlr4XwzEYjlHdCTOY5hAAy3t1k2/ZQWKKvGIxP/AGQPN7engetkfXxMAikJ5pGYbejed0FgirO+xUD4sSInmbf1hrZbnV68SKQmLtzDWTadNIPtQTUUKhVrl/NTAbOuZthHne/3iymoCIiCBwjSp9bU+9T1A4P6NT62r+Iqegh8RLAGlzyyDmFpuNJEXF/BRGspFrctZwbmyjLLQ5xJOgA9aOlvNT8a1xADWtdeebaND+f9xDb8JGlOmbzGm9r7QLadEGh1WjnJ7+oHEFkc1tgbNiRJibXWl9SjOYYmqJFiS/Lr0EePuPRT6Ta981NmhM2km+Wb+X2+Z10jiLtNNltCRa5kaG8CyDTiG0WS12IrAyZOZxgxJBMdEoPpQ6o2vVIGslzo5oEQJIuLdHDqphFcgSynN82+4Ai+sT7hotRGJsCylBiYGhHMJvpO/tjZBHqOoim9xqVajYyOEkgZ7yM3hveAR5raDSLnfGvBecxi3otIiY6CYHqz1W6m7E+rTI+/xkGL/nW3sNrkvHIASchFyBIAPukxubWi4QnVKbX08z60iwkggy64cd7kT4NEr02ixrW1O8rc2okTZpdDh5NhTHd8CAxrCA0Al1iXCdItGnlO8LAGIvApa21vsPK3np42CHQrUjDC+rNvlALZXtgwRuXgTGg2Xt/dOJpl9RjpvlhudznAZuUdWxPiZupD/hJb6NKZGskfOk6+X2rLTibyKc3y6mDIjztm6XjrYINKthy7MK9SYDdTeAWg2bc3zebpi684dmHJDWVqswGADMNLj5g6nwuprTiiTLacT43t521Pl46r204m8inOUx6XpWjfSNuu+5Cvp1qDSYr1ZlokkkSBY6ReJM9Oi2VX0Zzd/Vl7S5vpFoD5AgAbXtM2Uyv8Jk5RSjaZBHXzWHsxEyBTEtgmDMguyx4XBgzugg9/h9sRUtJMEkQLnVtxtZbHOoww99VIIeA4OPzScxNtb9NAt9NmKB0paXN5cYaMzoAvbbY+AC3D4RmbZmWBmF9bSR9sez2BGwlSiagDa1RzvVJdGm9vbBOqtlCwzsQSM7aYEmYkmLxH2Gfs6TUBERBX8G9F/wBdV/G5WCr+C+g/62t/McrBBoxWGbUEOJ9hhaK3C6bvSLvf4Af0+0qciCvdwikSCc1tLxHlC9U+F02lrhMtvtfzEfmB0CmrKCvHB6Q9bbfWP6+Pn1KO4PS15hpcG9o312VgiCHheHMpkObmkDLraLbez+mgAUtZRBhZWFlBgoiICysLKDCIvFaq1jS9xAaBJJ0AGpQe0VCOOPLwchFMkgAghxvl1ggVM2X4t2U5XE7ENvggyiIgIiIK/gnoO+trfzXqwVfwT5N31tf+c9WCAiIgIiICIiAiIgIiICwsogLCIgLmcVxPv6wawd5TY4cjXhrnmS11ZoJGdlMwLbknVomy7Q8RbRpESA54c1pOjeUl73R81jZcfJcrxCzW0KfpOa1tnNqNpUYy5qT8uZprNykidJOpkhYcBwjatbvgczGGG1CGg13hoaaz8oAccoDQ71W+JXU0q4c5zQfRgH6RAP3Ee9QOCUBTptbEQAtHZGt3lJ9WZ7yo+oPoudLR7BAQXiIiAiIgr+B/Jn62v/PqKwVfwP5I/W1/59RWCAiIgIiICItec+qfYW/3QbEWvvD6rv4f7rU/GNBg2OkEtFzEfO8R70ElFr7w+o7+H+6x3rvUd72f+SDaiIgLy9wAJJgC5J2C9LnO1+NeGtoUzD6hAB6TPMY2aAXewIKf4QDUq4ypORshplwcGsNxTdIu6rDYuIaARD5Vbg+P02v52NzvImJsTYNHgLAdAB5rV2irig1tBgJIDZEHNmy5aLANeVpJvq6pJg2VlhezOHwNH4TiofXiQDdlMnZo3ItzH2QqLbjWPdSwdd++XICNjUcKYPsL59in9kGxhqY/ZGmgXHN4i7E8PxJcIymR4htRjhb2Lq+xdUuoNn8/m6DoURFAREQV3Avkj9bX/n1FYqv4H8kfrK/86orBAREQERYQZREQEREBEUZj6ud+ZoycuQtPMbc2YEwLxEeKCSi194fUd/D/AHWjFY3u2OqOY4NaC4+hoBPrIIPaTtHQwTJqGXmclMHmd/4t8T9psuU7H8TqY6s/E4kNIpte5rQBlY100w3xBDatzOp2steO7GVsaH4qs4iu+7WyC1ovlY2NgI1A66krxhmfA+FPMgPflZfQQ0ZmnwDzUn6RQReAj4VxB1Z5+Kw5NV5PrXFIGdDml/7i09peKPx1fuaZPdA8xG8bBUf6TOT4NQMMJLqjxIdUduT6rYEDe3mun7I8MaHAmGtaMznH5rRcz4W+xVEjj1FuFwAoj5SuWtA3IBa58eAAjwLguq7HsjDsB1j+tvsXBOxD8dijWuGTkpNvyU2m09HO1PSY2C+ocMw4psDR0RUtERQEREFfwP5L/wCSt/OqKwVfwP5L9+r/ADXqwQYJVZieOUmEg5oBAzRy36HdSeKl4o1O79PK7IOaC6DlBycwE7i64jF8LrvzgYVrySMtV1Jk5BXc4hzqpLyXUcrDI1B80HQjtbhxZzhOwaQZM2aASDPmBupbO0mEMfGxOksqNkdRLbi2ullz2CwOOpuDm0GABznBoqtYMp70NbyMNgKjf/rHWzD4HH0w0QyGtoDmrOcT3EkEkNF3TfrCDpmcewZMDE0Z6d4yfdKlUcZSfZlRjj+y4H7iuJ7vF04LxTeAKQvWjMKZcSCSw+kXX8gFBZiw3K2pQFgxrnU+7LrFuZxe1zXSfjOty3oZD6WsL58eKUWyaGIdTIIlldvdnybUIAM9JPmFX8Q4rxCt8niyy1qeRrZj/wBxokTsD01QfUVlfOeA0nCg2vicdXZUJM0++e7Le0tc61oOkQVIo9rK1C7qjcTS3s1tUDWxZDSY2IE9Qg75UnbCsWYSo9pgg0zI2HeMk+6VYcN4hSxFNtai4PY7Qj7QQbhwNiDcFQ+1dDPg8Q0a908jza0uH2hB8yfxPE1KVSu2q+nSaQxmV0FziYkkfNubiDy2jVZyv4jSp4Wi/LSpgNa50xUq+kcxIsHHRWWA4UKuGwuHdF6zRU01DXOM+Ol9pUHhWOHCqwNUF+Gr56b4Emm6i/LmgekAHSRqQ4xMQQo6vA8bhSe8ougbhpi24IEH2FdC7iJHDi4Ah2Jqd14922S830BAynzX0OviWd2HMfmpubma4GRB0IM3C+ddowP8IxvoxWfFrk1AP/yqjouxGAtnOtokaeC7hi53sqPixpFojyH59q6MJVZREUBERBA4H8kPp1f5j1PUDgnyI+lU/mOU9QCo9TDTo97T1Bn7HAj7FIRUUmMbjKd25a7NxGSoPaOV3lDVWCu7EnNRf6Nn0ntLXtP7Q999D4rrlQ8f4K55GIw57uuwGHDR43a8bt8PLwIDj+1ONr0Dlp02mROZ4n2Ra65/A8ewxJp4/CMy+vTbDhJ3b7Nl3rcZRxrDSrN7qsyxEw5pMxlO7TFut9wQKvF9gDU0xBHiWhx06iJVECphuEmmXYbiApWnI9xH8D4IPs6Lk8Fj3d8aVIh4g/NhjwIkZSLTIuI1Xb4P/pbRHy2Ie4dGNaz7TK6HAdmuH4RvI0AxJuXOd7TJPgFEfPuI0qeLyhze7qtFmvJGcCbEggubcGZBB8yq3CYelJbkaHN1a97w0mbAVmEAeOYDUCZKsO1NR+HxjqVUmpQeKbzSeZNIOaA7IZlhBBMC1xYq8wvZtgLO6eTSrAinUIE0qmuR7dHNN+k30IEho7LYw4SoXUXVHNPy2FqACoQLGrTvEt6XkWJ9GPp1OoytTzMOZr22Pgbb6eS+VVsA6g/uKwyFsFjgSTSdfLkdqaTtGHVp5T4X3Y7tEcxpVNvSM2MmBUDRYCYDo6g6QEVEw2MNOq1hsGupVp8BUNKsD15XMcPJQe1eCL8JX9bD4x741hlSo5u+3Ox37quuP4QMxYDoy1HFg1ktxAyuv9aKfsCic9V9Sm43xeHLfD4RTaabx/qY13746qjmuA8QxNBvd0yH03TNJ0loJ1LDILTJOltyCpfH6vNgzoclW3h3k6+adm2B7WkAxEf8+Myt3bCG4jDUxo2iT09KrU6fRRHc9l6ksHUiT0Vrj6OIcWmjVawbhzQ6bjQ7CM0+zS6pOy05QZPSDtGhXUtUqsoiICIiCBwT5Fvm/wDG5T1B4J8i3978TlOQEREBYWUQUPH+zrK/O3kqDR7dRpI8RYWKoHU+J0LBrXjZwJuPoxr7V3q8uaCg+b1+MY1vylB0eFW8eAyXXmn2rGVwzuoun0n02zfUBwzD2kBfQ62DY7UA9J2VLxLstRqTyxPRUcbi+Aiqw1JNXPzZy7PmPmTcf2Ts1jCzDYvDVCfi2hzLmzgZpx45g1ecTwjFYJ5fh3ObuREsf5tMjw6i8RtqpY6liS6k9ow+IeWgmT3dUtmA1xu0kn0XG+xKI6jtVRZi8E3EAS6mA+29OR3zT4ZRPm0Kr4HgsO+nytDajBHeAHOQfQeDINzZw6giwIVrwCrkDsNWbB0IO4Mg/f8AeqDAVThgH70XmlWH7BcGl3kcsxu4M6lRV7jqHwik2i85cRSIDer2H5zD86GiZ/ZvBmIPGGvLDiGjmH+KZtleyGYtgJ0EAPjfIfNdNxDDAtZVbbu3CoINsps8b2yytVDh7WudSMFr3d9RJ2dliow+BbOmoc9BzeAwQ7xzmtPdVvjGuAkNc69Rh9WDpNoI3Cp+28txtMD5tBgH+ur/AHXW9iapDH4d2tJzmGdZBy3933dVyvb+mG4ulUOhp5L+syo8+2zwfYqjquyNQ5QD0/N117F8+7LYtoLZO20nVd7h3SJUVuREQEREEHgnyDPb+IqcoPA/kKfl/UqcgIiICIiAiIgLRSxdJ5yse1xiYaQYHWy3qPhsDSpkmmwNmxi32af8DogxicOHCCJXB9quzILS5rOui+irRiaIcCEHyjg/HnUy3D4swG2p4gyTT/Yqbup6X1b5aTOIV+4xMvb8XVAbVBmMwEXvaWiQfAlbe2HAQOYDxP8AsqbgeIzg0K7c/diQDMvofObPrUzDm3kAmPRRHd9nq3cxQqGWtAFOpBh7D8nJFg7KMpB3b0IVoynnYaYt3ZBpv6R6JgaR6JG4nqqDgdZ1F/wc84AD6biPlKbtQRoJiI9Zo2XVYijTfTkNBEZhbURcDzFvaiuSq1BSxrMSBlZiRzgzy1GANI6AFpaQd7ndQf8AqdhM1NlWPk3kyPUqQ1xt+0Ge9dJxjA9/hoBGZnKT0LJAfrt6R6tJG4UCjUGLwppPbzsBZUpneOWownY6idtUHI9nqs5fA7ztAsN/919K4NXlonqd50Xyah3mGrHDuJOjmu0z0zOV8G02gjZwcNivo3Z/FAgQdhEnp0HuVHUovNM2XpQEREEDgX6vT+iFPUDgX6vS+gFPQERYQZRYWUBERAREQFgrKwgquMYIPYQQD5r5ZxNjqFZtVrZLXZoIs4XBafBwJafAlfZarZC4Htfwr54/M/1VGTD6OemTmw5Fak68uoPAeQfJpHtpwux4NiQ9gI0IzD26/bJ8iFwfZHEQac/Nc6g8E2yvl9Pz1qDyAXSdmWmi5+HP+U/ILzyP9C20yw+9B0dFsS3pp5HT3aexcrxnDOwtX4VT9G3et6ssA/xLbNPhlPVdctWJoh4i3hIkdII3BFiOhUHCdpODiu1ppwHEl9B37ZgvpEzAa/bo6OpVP2V4qQQ3QgwQRBa4EgiDoRey61mDFIOoOPxBuJPPhz47lk+i/wAR5mi7TcJfTqHEtHxjQDWAFqjBAFZo6iwePEGyo+gYGpmaDEKSqLs1izUYDb2f3/OqvVAREQQOA/q1H6DfuU9QOA/q1H6tn4Qp6AiIgIiICIiAiIgIiIMEKn4xgy9pAF9vNXCIPnPB+FVmVqtPIcrmsqBxBjMyo2BPi1711mLw/d1nVAIDqJzEbOpxB84I/wBCulh7AbETofaDI+0IPSIiDTicO2o3K72HcHqPzcEgyCoWHwRyik8+hdjwNBpF9REiDsYkxmNkiCj4Lws4aq9jfknc1MahhnnZ5Cxaeltr3qIgIiIIHAf1ah9Uz8IU9QOA/q1D6qn+AKegreMhsNJbUceYA05lsiC62/RQ6T2Ew9mIJNN1IuLTDgA5zpjQ2gHeQFc18QxmXO5rcxytkgZnHQCdTZeKOOpPsyox0aw4GLlu37QI8wUFNVFNscuKAADgGgw2WkxfSBI8F4dTYAQ0YsCIhsgXJmB1mdOq6NrgRIuOoWUFBiGsjOfhBzgnLewdNi0jlAmCdoCzWY0EjLijBALhN4dHtG9hsr5EFBiaNOM8YiX5yWss4GQ4y0b3sbm48FrZTYGA5MTzi7RJu4guzbB1wCT0OsFdGsIOeexpbpizqybh0O5i4H2x7Nl7osY57W5cU2ZALs2WbyXbDSPGQr9EHPMYx5DIxXotuScpytaBBNnEi5G/MSvLQy4DcXExJDt4vfQCRfz8V0SIOf8Ai2vAyYuQSAYJB1kg6mcs28OqxlYcoLMWOeZjQktbNtGxfa0+AXQogr28IYDIfU8s5j0S37in6Hp6l1Q3m7v9rC506qwWUFaODs5ueocwIMvmxIO48PtK9DhLcpbnq33zmdPz7lPWUEGjwxrXBwc+2gLraEAR0AKnIiAiIggdn/1XD/U0/wADVPUDgH6rQ+pp/gap6CNjcDTrBoqCQ1weLuHMNDY3UL/05hOX4r0TI5nwCTJMT1+5T8Uaojuw03vmnTwjdQw7Fut8W3SYBzAb/OIB6a/0AecJicPQHwdssDCQBzO/aMG8AZt/ZopP6QYA5xkNacpdEycxbYCSbiNFoZVryQXUrNOaDdro5SegMg/0WP8AFWzdzrIMON4tHN1+8+0Np4xQ9fXeHbR4dCD5FZp8WoudkDuacsFrgZHmPBaatbFACe6aZOpMEQANfE7eHkVU4rfuwCGi/rfO16kxE7DqSA3O4pRGbm9GJsdzA2vdeKfGKJJaSQQYuNbxNpgecao12KmHClpIjN16TeJHv2WptXFOgtNEiZOUyCIBG+8z7uqDf+laYJBkQ7LJFieWIj6QW2rjWtJzSABOaxBsSYgzoDsokYg2eyiRrvGY6a+O68ivXIMmjIjK6R6zJBvoQTp+yg3N4xRLHPBJDTB8JdlnpG/kh41h9c8DqWuHnqFqqV8SInuQZmJi0byesm3Rem1693TRyho3sHwc09BmtrsOpIDZR4zQcCQ7TMdDo2TtrYExrCwONUJjN0ixvrNtREXXhxxL2kDuHNIInmIOxETEa9dPG26nUrkC1ORnDrmJA5Y9tjPQoNdTjdBri0ky1xaYBMQJJttII9i9/pajzQ70CA6xsTNl4ZUxRBnug6BlF5nlJDr9J06hB8Lufip2HNAt79UBvG6BvmO+xtGpPsuttPilFwkOtzbH5rczvcF4JxRJjuwOaJDptOXeL295ta6MUbOFEggSObwzCNxr+Sg9U+K0XODQ65MCQRfpdTlBwxxEjN3WXfLm+y6nICIiCDwH9WofVU/wBTlB4H+rUPqqf4ApyCv4t3cN7zNYkjLvAk23t83fobquqHDF0nP6p0N2ZQ0zJ2A8wSDaQuhWCUFHQOHqCYeC/LT13IAid/khrP8AFfS7EYYsA+Mi+saOMkzpvPlPqnLbufWGYw0ja49YRH7szO8QtGDfiQ4NexuWwF2iLmwg35YOmoOxsEEU8OASBUJbYAkXLg42OgJg3108FrecLuamgBFgZkAEbg2Nx57Aix77F2+Lbv8AObe1hr1+5e2PxGYuNJvomDImdQ0mdJ/N7BHqGg1weQ+aZywIMfO06X26WWpjsPUfkDXGeaZi5L3eyMxPtG4tNfVxINmti1yQPmjMDf1puPt3UK+IJ5mNDZMnMOUAWFjuQfKUEVtWiwA81wx3KQ4AAy09SOX8mV5NPC5smV8gG4mOQydDrLJ01M7ypzK2Jls02gSM1xIG+/T+20nUKuL9Ru8iWwOmhn/n2II9eph6gLqgc6G+kQLgHLtYyXTGhtawWBi6PPPeQQJkDQEkT4ySN7Qpba+KN8jIgRfUz1nSL6ddUOIxBJytYWlxDSHC7RMHXy26oItPuM7RDpqB1/pSPdEnpbrK80WUMrhDgCDmBdztOdogtMRNjJ0k6SSZ7q2IDZ7tpMwAOloJv5+Ub6rNKtXIHIyeYkZvDk0nUoKvu8M1gflqASRBMdJPuP2T82RuxDMODBa8loDbQSAAIuTItH5deW6tifUbvuL2ECM3n7lmlWxBJljYg6G+aJAPN4j8mwVpOHcXVMtUy+Tpqdtb3YbHT3LZ/hiAMtSBN5gguAmTM/NF/I9CpVLEYmDyUwQdJiDza825AvvmlezXxOzGHqJvuPW6jXw02Ae8LgacBzZiQ8bXiNNvJTlAw78Tm52tDbaHzk6+Xu8bT0BERBC4L+r0fqqf4Qpqh8H/AFej9Wz8IUxBHxeFFSJc5sGeUgT5yLjw8Vor8La+xe+4g8wuIaLyDPo/xH2e+INrnKaDmAi5D5h3QSBIGtwtDRjpE9xlgzGeQcroiQQebLrsCg2/oxuXLnf6QdJIJMaC403815qcKa7LL6nKIEOA6301vC1tOOzCRhy22aDUB15gLEaXnxjxWSMaHOjui0uJbmLiQ2RA5WjYTvBOpi4ev0QyQc77RNxzQSea19Y8gvTuFNOWX1DlERmF7kiba3+5ehTxEtJc0ABuYDcgPzXI0JydIgrVhxi4fnNMHLyETZ1/S+ydfDog2HhjYAz1LEnUXkgwbaW+0rA4W0NczO+HADUGwM7jfda8JSxeaar2QNm72dYy2RctMg7bpiaeMLjkdTDbRMyPQmeUzo/caj2Bsdwtpy877ADUcwBJ5reJXhvCGiYqVL+Leov6Ou0+K8VmY0hmV1MENAfJMF95IGWw09+lry+HtrBp74tLpMZJjLaNQL6oPOF4e2mQWufYRBIIi20eAWocIYGhuZ8ANGo0bMbeN+sDoFYoghUOGsY4PDnEidSN5sYHisHhTILQXCcuhGrW5QdImPuCnIgrv0Qycwc8abi8dbaXNvFeqfCmCDmfYh3pakRE20sPOB0Cnogr3cKbnzh7rklwtedPKFgcHpwGy+B4i+mtvBWKIIVLhrGuDg59iCBNt9o8VNREBERBH4c2KVMDZjfwhSERAREQEREBERAREQEREBERAREQEREBERAREQER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68" name="AutoShape 4" descr="data:image/jpeg;base64,/9j/4AAQSkZJRgABAQAAAQABAAD/2wCEAAkGBxITEBUSEhMVFhUXFxgWFhcYGBYYGRsYGBcXGRsdGRsdICggGxslHRoXIjEhJSkrLy4uHSAzODMtNygtLisBCgoKDg0OGhAQGysmHyUvLS82LSstNi0tLy0tLy0tLS8tMi0tLS0tLS8vLS0tLS8tLS0tLS8tLS0tLS0tLS0tLf/AABEIAK8BIQMBIgACEQEDEQH/xAAcAAEAAgMBAQEAAAAAAAAAAAAABAUCAwYBBwj/xABAEAABAwIEAggDBQYGAgMAAAABAAIRAyEEBRIxQVEGEyIyYXGBkaGxwRQjQlLRBzNicuHwFSRTgpKissIWQ4P/xAAaAQEAAwEBAQAAAAAAAAAAAAAAAQIDBAUG/8QALhEAAgEDAwEFCAMBAAAAAAAAAAECAxEhBBIxUQUicZGhEzJBYYGx0fAUweFS/9oADAMBAAIRAxEAPwD7iiIgCIiAIiIAiIgCIiAIiIAiIgCIiAIiIAiIgCIiAIiIAi14iuxjS57mtaN3OIAEmLk23WxAEREARYVarWiXENHMkAfFZoAiIgCIiAIiIAiIgCIiAIiIAiIgCIiAIiIAiIgCIiAIiIAiIgCIiAIiIAiLGpUDQXOIAAkk2ACAi41pD6bw0uDdUgRMuAAIB9RPCeUqJiKNVopNa0t0sADaZOhrwWiOEsDdQEiPCVKwr31HdYZbT/A3Yu/idy8G+pvYTVBJAYypqxDpcbxSEgCOqZ3ZBAl+redtt5gUTWFCpq6zS2oIjXr6rTTL9Mk1CZ6yLzy4K+WNSmHAtcAQdwRIPmEsLlHm3Wuw7HUg5zg1zmGdXbj7snTEzzJ08wZBUzEtqdeI1R2IgnTEu16htMaYn0Vi1oAgWA2C9SwuERFJAREQBERAEREAREQBERAEREAREQBEWL3gCSQANyUBkq2vmTi4soM1kbumGA8p4la3VHYiQwltHYu4v8G8h4qW6rSosAJawDYT9Nyo5JsU9XPqlF+mswG0y2R/RTqPSCg6Lls8wfpKq8bn+Ge4NbTdVdsCBA97mPRaaVLFVT2cNTpM2OqxjzNxe9hwQkva+eUWiQS88mj5zEKqxHSwDYMHmS7/AMRHxTA9FNJ1VazieTbD4yrPDZZhaXdZTB5kgn3KZBTM6RVX90O8NFIu+JP0W+li8UeGIHnToj4FdAazANx6R7ABe63HZseZ+gSxFynGOxY3pauG0H2BK2DN6w72Gd6E/p9VCz3phhMMS2pXl43p0gHO5wd9PqQuTxX7Txq+6wlVw5vqlv8A1aD81lOtTh70jtodn6msrwptrrwvNnesz2nxZUb5tn5Ss/8AG6P8fnod+i+ej9qMQKmEqNB3Iqh5jmGvYAfKQuzyHP8ADYqnrpFroEuZp01G+bePmPiphVhP3WRX7P1FBbqkGl1+Hmiec8w4BJfpAuSQ4fRacNiWYhwc57dAM06ZIkkbOe3fyadtzeNNdlWBxFbEPr14bhz+5oEkm3de6DAO50md+BCu62V0nbt/v1V8s5MInAoqg5MWkGlUcyOFyD8Y+Cy63FU+81tUcx2T+im5Fi1RV1DOaRMOlh5PEfHZWKkgIiIAiIgCIiAIiIAiIgCIiAIiIAiIgCIoOZ47qwA0S91mj6nwCA15tm7aI5uiYmABzJ+Q4rmKubYjEnSyk5w3AjS3fcnj7rp8FlbR2qgD3kySQDfw5Kuz/pVToPGHos+0Yp1mUGEW8XnZgAvfh7qrdss0hCUnaKMBhcZpDqtalQptuWiwDRwJkQPVc0zM8CKsUBXx1UTJYYpjzeTGnhMkXWnNcoxNVwGNrOrVLuNJkChTBgtbpAHWP3ueEC+6lUqdJjAG0wIiBEWEcIjmo7z+R106NNc95+S/L9PEtsKzMXj7mng8I3wPXP2/hAbKz/8AiuLePv8AM67zypsp0RYzsJ91UUWzZrHGLS0E8Z4DfgptPH4lndNSACYc0kWvu7bzlRsT5ZLc4e5tX0V/N3fqT29BcLu+piX89Ver9CFX4roflU9nCmoRvFWtA83F8LoqlYvANQ6WkSGDcjm48vNbWYfsy8BrQCdIEW+nzPhsp9nHoYfyq3/cvNnC4voXhKoIoUX4Z4J0va97xqg6eyTccyLjmFx2Ky/E4ep1eJqVWOIlv3jy1wt3TIB5EbjyIX2Jz3SGsaA93s0foOPMqt6RdFaWJp6MTUeNLg9jxYCAZtcTuLrGvplOPddn8j0tH2nOhK1Z7k+uWvmm/sfM8PVwjG9omb7XFp3IlTxmmDF+3yEAeUqXmvQgUsMKmGw1bFvLnBzXVG0nNAtOkd7yBlfP/seJFn4XEMPJ1KoPpdeY9HOCu1f1PoKOs0Wpk17SS8Wl5ZL/ADPHUKg46uZ0mRy/vmVT4LMalGsK1FxY9pkEfEEcQeIXmGyrF1P3eFxDv/yqAT5kABdNkP7OMXWM4kjDs5dmpVPk1pIbbiTbklLTVL3SOupr9BQpuMpqSfw5O36L9OqVcBpdorEdumW2lo7TmGbg7xuFYZh07wlA6Ktamx++lxIMc4EmPh4ryn+z/AEAOw4ENDR23hxgDtPgwXGPmouL6KZVhYJw4e78LXOc4W5gmI85Xrp1Es2/fofFTWjnN7NyXSyfru/onYPpxhqoLqQfVaASTSHWbcmjtHyAK1M/aPl+rS99SmeIqUajCLxcESFtwmaYOAw0m0QNoAAHAbAEeym18EQNQOtkAhw74Hp3ht+ive/Bi40t1nFr6/3Y3YTMcHjA4U6lOrpMO0kSDAI8ePz5LAYCrRvRfqb/AKbr+xXEZz0QodczEUKbgR3qVB5pam2l1EtPZqtjVo2dBiCu7y2m/D0y2vietAPYc9rW1NMCzy2zzM3DR4zuojd8opWhCL7jfg+Tfl2YipLSNLxu08uY5hTlR5g5tUh1HV1jbhwECPGd1PyrG9ayTZwMOHjz8ir5WGYtWJqIiFQiIgCIiAIiIAiIgCIiAIiIDCvVDGlzjAAkqqy1mouxFWxO02DW8Ph8Vszt89XT/M7U7+Vl49TAXubZNQxFDqa4LmAhxAc5skXuWkGN5CglHG9Mun7bYXL3GpWqO0dYwS1pPBjj2XPMjwG/Bb+hGX0MDUNJxNXFVT97UsdLiATTDjcjVJJNyTJ5CFmGGpGvQqYdgpMw2o0mNa0MLnXc5wIu6ACPdTsDmWjECrUa1zj3nWsCN2kWm/8AVYJ967Z6U1ajspqy5fV9L+HNvva5qdjQXuc9oGtzjLpiJkR4WI4cVvybBis8uMFtvC5mB5RdaM3who1Cx1w4ksI/LM+4sIVxkOEa2m1+xu4xIkeI8gt+WUUrQwdFRoNaLQAFDxOJGmbG0gHuhv5n+PIf1IY7Mm0qZeZgWsuezXNqWgtpCdQgaW2uOf8AcKxzRg28lj0ex7atVwLeGphPIWkjnt5CyuscPuyPFo/7BcXktSo2pTLGsBLi282kASQNvquoxOArvYQa5mLBjWtE7i5k7qCtRJSwZ5c37154wAPcz8grB7QQQdiIK51mDYCyoXVHNdZ81HWB5xGx+qnjIKV9zJm5JInkZ+aMipzc1tqBocwMa8yQDaJtMzvv7yLL1+ALn9+35WtDYgDdwMkX2B5LAZRhXl1NtMgsjtX3N95v4qtrYVlJ5bUBbIlrmOcGmOEAyDtZDO9iy/woxHWu1Ag7jab3jiPOFtpZcZdpqVANruJuLdm+++/sq+i0WDa1YEng/ULyR3pGw+C3U31h3awdBJGtm9ubSOfEKRckxWaS5pcWjshrjN5u427p2+K5vM8wD65ftsACJsIBEDxn+yr2njntElrZtLmvg96Y0uA8bSq7BGk5tRtdkdqWuLS0Cf4myBYBUnHcrGtGpslcqarGmTIMTF5ECAdxPaI4TxV70RxBDnU5lkFw5AgjYcBfbwVTmWCoMH77cgQHB8NJkkAEEK66P4bQ3WJipHbHaOmOy2B3fO6zjCSZvUqwcGkZ5lgqziRRDAxx1SSQWnmAPG/qVKGBMyRT9dTvnCrc/wA/ZggPtFVjA4w0kyT5NEu4HgtGV56cXT6zDv105I1kOaCRYxqAJjwXSl8yiTte50BJYJLxA5N/qVDykgYqoGu1AtLjtEyyNv5nBa8uwD3kl7zpFuzaT5ngNltyCiOtqv8A9s8TJLjP/UeirJIylYvERFBmEREAREQBERAEREAREQBERAVNUasWLWa1o9y4/wDqsOlOLNPDnTu7s+Q3PwEeqycSMbHAtB9g4fVa+leGL6GoC7Dq9OJ9N1V8M0hbcrnH0bu25XLZ/EOANuAtzWbaJe9lMQQ7mYAuSSLdkQNuC003y2IgjTBba8ACT5An1WWDympWswCT2ZNrxqPrG5/iCwjG8jtqScYtnU4jqX4eq94GkS2nJEtgRDSP4iVX4nHkNAYNDYEOdvtwb+qg5fgXUmk6Wuex5DmmSQ4cGEE8DMwped4CKLarp16wHN4AEGAOc27S6fgYUWlz8SA2s2q6Dqdfd0kAC5MbC3gtLqusUmAOJDY0xubR5yF4CWmzhB89jPpwU/o3TLnucIJptteTMgj4CFW9zeScck/IMuqdY0uplrWmSXA3IHZifP4LosRmVFnfe0f34LjsXn9es54plzGbWE7+PCVh/gzp5nciJNwN78BOyznWjHBxTlud2dO2rTeCWODmOP8AxceBHAE38z4rH/EuqYWG7xakD+ImwHofgqRmSXOmWgQQQTe5gOF/AKeNRDWVQ6fwPcIIdwBPB3IjkkK8Z4XJaPeW1lg13V0w0ElxBe9w35k+ZP8AdlBw+YU3nQ+lAJIGpsgkb35iVHybAmmazL/hMniO1CpqznMI7TiNTXRwBLnTbbn7rRNRSTLJJLJ0ByQFzhTeWnvNDu02Nvhz8kOR4ie+zzl3y5eC24vN6OGDatZxawMdJDHvIHYuQwEx4wtFfpnTLNVCk+rIkXZTkWM9sggaTquNg7lCidSEPeaRR0JN91MlUOj8mar5tBa0QPU7+0K47FNh7rGjfYAea4LH9IMdVAEtwsgECmBVeDIBBe4ROrsmGwCW3LXBwp6mXOxBJrOqVbyA95f2SCSGMd2QYDiBHa0vY4AiVy1NdTi7LJ00tBN5k7I3dNemGA1EUtNRzYBfREtDnODYqPA0gCZMajtAXFdJOm2PptpsH+Xp2bqoA6wST2XVD3pbDg4CHcPCxzPJabW02MG9QVHPa0BoaD1knYwRGi5IAc03pqtzOvSdTDKgnT2SDBiDIEcg7tC9g54HBc0te9yssHq0Ox1Nd3L+fBzobVe4DU+riHua1j3uc9xcbgyZMcfdffMnwLMJhadFsS1oBtueJ9Svnn7Ish66q7HPHYpzTog3l34nj30g+a+k1KfW1m02+buWkb/ovT0tPanKXLOXX14SnthiMcK3qy6D9GGBNuzPqb/VZZHS00Wk7ul5/wB39IUfOe0WUR+IgHy4n2HxVs0QIGyvyzyGeoiIVCIiAIiIAiIgCIiAIiIAiIgKjMjpxNF02MtPpH6/Bb89P+Wq/wAh+Kwz+mTTD79hwcY/LsfgV7mNLrsK4C+ps+ovHuEXJKOTp4Ci5oOvSTaARE+W/wAgFOo45tENp0mPeP8A7Kwm53IYY5+X1XuUglmhnZES9wtbl5n5KbleIdU60EQwABgi8RufEq0opPB0STfLNuV0A3EaoEVaQc2BtBg+paWyrXE4RlSmabhLTw8riPIqny0wcP4Ors9BJHyCvnbGFUwd7nAZrhaNB8Ne6o63IAX2cR7WgrzI65p1QXGNViLwL2i17yPVVld7uucSL63TEm994seOylYEy28EkEADcbwfdYSk45Lqo75OgdgxTdEEibTJGk7QOEExbwU7DTqvHJtjPEgnlAChZfjBVZocS17eOxnb24R+imPquaWtA7XAHbYX18b8BfyXNWovdeObkuFngl8L8QRpHmbjlKi5nXDmdW3vS0x+WDN+Wy0YxxA+9qE2J0M7Ijj6eZVfVzYMbpYGMvG3PeCeMeCtCkoO8n9ESko5Zb0WnX4inDj5m3ycqCmzraraYaIpucXmNzqJE8+CsMpxUh7mAkkgS7bszJnjvsF4+u2m1wpydTyKjwJIc7y9rTC63aSUn8MmivOxX5/WLnEMbqcxriwR3tA7bQdrgkXiRbjIhZHgh2mNLer0tq4d5BnqnSQ14O5ZUkHwe+wVvlj4H4dTTLyDYaN4kbPouDhyWrF1GU6bWtg6XHSJA7LuydXMQRbiYXiaqvHc5SPRpqVtkf39/JFrNpscWEzNmi9w0Fuj1brpyeLGFV+ZY9tOpDSS0khzpAgiHEgeI01RGzmvE3hQOkOMa5g1Ph35geIgAgTYTpPK64nFZvUje0Af8SY+BI91w06k6t9qPb0vZu+O+T8S+zbNiwyCGkyCN2yXS5o8GvGpv8NQgLjsvwFXHY0YSgTD71D/AKbGxJk+BA9Qo1WtVxb2YWk0udU0hhHgSL+jTJ8F9hynJGZTgddKKmIlr67j+MbOaDwaASR4ieK9jRaTb35nH2jroQh7Ch9ZL1X+5OpoYNuHw7MPRbpaxoaAOQVpkuBNJhdUjW67uMAbNH97rVkf3zW14Ia4BzQRBvzCyzWsXvFCme0bk3sBx/vjC9aUsWR8zOV8I9wA6yu6pwaNI/mN3ewgK3WrDUGsYGN2A/v1W1URmwiIpICIiAIiIAiIgCIiAIiIAiIgMXtBBBuCIPkVT5ZW6pz6DvwyW+Ld9/L6q6VTnuDJb1rO80GY4tO/qN/dQyUULsQKVMtA/ekm0w0G4bJ7x0nwUzD4pradSraDpa0b2a0NEetla4LDUqmGbTgObAmd55zz4yufy1oZWaKocNE6GEflHejjN7+CvfBtGd0W+Do6XYZh7wFV7v5ohw9C6FdBcXl5xP2yXh7Wu1xsIa4lw0zaZiy63CbRNxuCIPmec81UxOX6TZA7WatFogtlwA2IvI81zTmlxi8ho0y0iTaZn1+C+qrHQJmB7KjgD5/gq5fUADYJPjra4A2nkbWI2V1h8XUNKatPU0SDAk9kwdTTsumDBMwJ5xdVeLb1VRziOw+5PAOiDPIER8VMIbeDWnLNipxOGwzzL6bpt/qDwHosW0cNTaSKRLRe7XO+dlbU8U+mAGgVGR2bwQOU7EKNi8Q+o4CpAAu1jZJJGxPEx5Kzguhqou+UYE1HgNHYDuy0DveJ5NAEqLnuaDDP7LGlrWHSdIsZEkne4n2upGNzmhhml9Z4DoIa0XgC5A8dpXyjpF0jNerVOzXQAL7Bx+bS32XDr622GyD732PV7N7Plqam5x7iLQdIBSrVaerU3SCwjgAXaRf+B8EfwhVWLzx+kDVswiRxJsT/ANWkeq5apiCagcTeAD8vnCCuO6CNXBvE7bDifAcwvG/ipu7yfV0tPp6SvL9wTK+JJvM7+Fyf6NKrsHSrYx/2fCs11H3M2DAeLjsBuumyL9m+NxpDq2rDUN7/AL1w8Bs244r6vk3R6jg6QoYWnA/Ed3OO0ucV7Gn0VsyPD7Q7c3Xp0OOHLr4fk5bob0Ko5eBA67FPGkv4Dm1nIWuSb+AsvoOWZPpOuqQ50yBwafqVuyzLBTJc6C88eAHJq25jj2023u47AXXotpKyPlZzvhcEGrixh3Pp8HA1KfhJ7Tfe48zwapeUYMsaXv8A3j7u8BwChnKn1B1jzFQHXSB2a4bF3MnY+BhThmjOrY8hwL3FgaGlzg8Bxc0hoO2l19rLNGZORYUaoc0ObcFKdUEkCbGDII9p39FYgzREQBF4HXheoAiIgCIiAIiIAiIgCIiAIixqPDQXEwAJJ8AgKSu77NU3+7dJA5cSPK9jwWFGa1brHNgaSAOOggtAPImXFVmLrmrW1O845N3YP/Y+iuMJWA89vE/0VlHFzZQxcxrmoKTmvMkOAa4COz1jQD5ixVk1rtQcYEt0utuQbEfFaKr9QtzF+QkT8vipDKtrjwUWKOLJC9WrrwhrBQRZm1YuiL7cZUKvmLQJNlUYjPNR0s7R58B5/orKDZZQZOxWEoNBd3AN9Li0fOF8r6T/ALS6LKhw2BIBmH1TeeYa4m8c19IwgYD952yTbUAWieAbtzXtXJcDU72GoHzps/RRODtZHTSn7OcZNbkvgz834nPQXanv1OJAN5P4wfkFPyfJswxQBoYSppNtb5YyDFwTvsdl+hsPhcJQjq6VJkbaWNB9wFtxGbsFhJJ2AufCy546OPLVz0Z9s6ppRg9qXRHyzJP2RVnQcXXDRYllPzmNRE78oXc5d0YwGAE0qTQ7i8iXk+Zvcq3Y3EVNm6Bzdb2G6n4XLmtOpxL3/mPD+UcFvGnGHB5lbUTqO85NkfCU6tS7+yzgCO0fTh6+ysaNFrBA/UpUqgKsfjH1TpoiQN3fgHmd3HwCNnM22SMfmAZ2Wdp5sAOfh/f6LzL8vIPWVe1U+DfLx8VtwOXin2iS55sXH5AcApiggKtzXAF/VljWHTV6xwLnMmaT2btBM9pvsrJFJBW4LLi17Hu0ktZpG9iXEmLcjE778yoX+D1YxQlg66m5rYIA1EPEuAYCNxcl5V+iixNypdlZDajWhhYarXtYZDdOhgc11jEvD3bGSZ3JUM5XUfhqbW6Q77PVokO1COsDL7E2LNjznhB6JEsLldjMC9wrRp+8DQJuIG4NiLjaQ4cwRY55LhX0qDabyCQX7GQAXuLQOy0WaQIDQBFhCnIpFwiIhAREQHNdITTOKptqiu5vVPIFE151a2XcKRB2ndZYHGTgab3F7pqtaJcWvA+0BrQ/jqaIDgd4IKn5jgKzqzatGrTYQxzCH03PkFzXSIe2O6sW5Oeo6s1Jearaz36YBcKrahAbNhaBf3VbO5a6sZZhm/VGqC2Sym2oy/fLiW6fA6g0f7gmbY+rTjS2kBplz6tTq2T+UGCSd+EL3NcoFarRqatPVulwidbZDg3e0Pax0+BHFa8zyl9SsKrHUx2NHbp69NydVO4AN7yDMN5XZIwYfbusdg6jZa2pLongaLnAGN1tOb9rRo7fX9TE8NPWatv9O8c7L3CZSWMwzdc9QIJjvfdlnO288V6cpH2sYnVYMLdEW1mBrnnp7KZGDRis5qNdUc2mDRpODKjtRD5gaixsQQ3UJkjY8rys+d/l3xyA93AKLismqOdUa2o0Uarg+o0tJd+HUGumAHRxBiTHhZY7DdZTczaRY8iLj4pkYOAwleRqcblxJnmVbYauAYvwUHMsoeyrOkNBvudJPEtPDyKj9VV8PddSqRaybxmrHSMxY4nb4raMwAG4jj+ioqWWYh34Xf8AEgR5uj5KbQ6OVry4ATcF24/2j6hUcoBziZ1syYJg25c5WOHqVq/7tp8S7sgX9/grTDZA1u7z5MAYPhdbn5HS/BqYeYc4+8kqrqdEVdToQX9Gy9v3lZxPgAG+25UZ3ReoO5VaY4EEfKVafZsSzuva8cJ7J+o+S9+1YkRNGfEEFQqjRTc+pXUcjr3BfTA8NRK2NyCoe/WHo39Spxx1bhh3H1aPqVl9pxBFqLR5vCe0Y3y6mml0fpDvOe/zdA+EKxw+FYwdhob5D5nioU4s8KbfUn6Fef4fWd368eDGgfEqrk2Q3fksXVQFXVszk6aQL3fw7DzOwWYyWke/rf8AzOMewhT6VJrRDQAOQsoyQVtPLXvvXdb8jZA/3HcqzpsDQAAABsAskSxAREUgIiIAiIgCIiAIiIAiIgCIiAIiIAiIgCIiAIiIAiIgCIiAIiIAiIgCIiAIiIAiIgCIiAIiIAiIgCIiAIiIAiIgCIiAI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3670" name="AutoShape 6" descr="data:image/jpeg;base64,/9j/4AAQSkZJRgABAQAAAQABAAD/2wCEAAkGBxISEhUSExIVEhUVGRYXGRcXGBsYGRcYHhgbFxgdGBcfHiggGhoxHRgdITEhJykrLjAuFx8zODMtNygtLisBCgoKDg0OGxAQGzImICUtLS0vNS0rOC0wLS0tLS0tLS0tLS0vLS8vLS4tLS0vLS0tLS0tLS0tLS0tMC0tLS0tL//AABEIAJQBQAMBIgACEQEDEQH/xAAbAAEAAgMBAQAAAAAAAAAAAAAABAUCAwYBB//EAEwQAAIBAgQCBwMIBgYHCQAAAAECAwARBBIhMQVBBhMiUWFxgTKRoRQjQlJigrHRBxUzcpLBU5OiwsPhFiVDVIOy8Bc0Y3N0hLPS0//EABkBAQEBAQEBAAAAAAAAAAAAAAACAQMEBf/EADARAAICAQMBBgUDBQEAAAAAAAABAhEDEiExBBNBUWGRoSJxgbHwMlLRFELB4fEF/9oADAMBAAIRAxEAPwD7jSlKAUpSgFKUoBSlKAUpSgFKUoBSlKAUpSgFKUoBSlKAUpSgFKUoBSlKAUpSgFKUoBSlKAUpSgFKUoBSlKAUpSgFKUoBSlKAUpSgFKUoBSlKAUpSgFKUoBSlKAUpSgFKUoBSlKAUpSgFKUoBSlKAUpSgFKi4viMURAdwpOoXdrd+Ua28ajjjuHvYuVvzdHQfxMoA99DaZZUpShgpSlAKUpQClKUApSlAKUpQCtc8QdSpuAQRcGxHkeRrZSgOcw/EpsOxixAMqKLiVR28u2ZkHtLyJXbS41vV/BOrqGRgynYg3B9a04vCrMo7RBHsuhGZfI6j0NxXO47h2IhYyRErm9pohdSdNXgIPK9ytzrQrZnWUrlsF0insM8KzA7NCddb2+bJJ5ciatMJ0hw7kL1nVsdlkGQk9wzaMfImjRji0WtK8VgdjevaGClCaw61frD3igM6osRxESuyjrhHGSp6tJLs437SjRR3c/Ia3isDsQfKq/iXDc56yN+qlAtmGzDukX6Q+I5GhqILPFzGMPpiKwaaDmuM9VxFS+BcTebMHS2XTOuqMeeV9mq3o40a7RzLYzCjf5UPSetf60wV7F8QPMzV1V68zClGWcuOKYL+mnH3pq9/W2B/3mUffmrp6waFTuoPoKyhZzn62wVxbFSW53lmFq2Lj8IfZx7L/wAUf3gauJeGQsbtEhI+yKjy9HsK28Cegt+FKFkRJ4j7PEj6Phz+MZqWkUhF0xeYb6rGwP8ACBpUKXobg2/2ZXydv5kiojdA8N9F5VPfdf8A60Fl0pxI5wyfdeP43cV6uMm5whv3JAfgbVzUnQuZf2WKb1zD8GrW/DOKRC6TdZbkGufcw1oNjqjxQD2opl/4Zf8A+PNVDxvpOwPVxI6D6UjoyH7isB7z7uYqjxriUXtw5h3tEx/tIQKkYXp2RpLB55W/ut+damr3NVGzg+JQ5ii3O5F9W3AuSSW9auYLSNqpBVfZN+ffzIqqj45w6Q3ZeqbvKlSPvLerfBRITnhxGe++qsPD2bEHxru8ifB112j1MK0WsDEA3bI3sEcwF3Qi/LQcwamYbiasQjgxOdlbZv3G2by38K9bMoFwW2vbXTvtz93KqzGyp2gwLjTQgW1J28ajRq4M0qR0FK5fBcUeJu0S8Pcbl08j9IeGp3t3V00bhgGUhgRcEG4I5EHmKmUXHk5yi4mVKUqSRSlKAUpSgFKUoBSlKAoJuANGS+FkMJJJKX7FzvlBBA8iCO61Y4XjkqsI5ou3roOwTYXJW5yMPEPy2G1dDWueBXGV1DDuIvQq/EpZo8LiNVfqpN/qNfvZG9rzI8jzqJjYuyBio1lRVYdYoLAkDQsfaj89R3mp0nR5brkeypfKkirIgvva9m/tVCn4IUQgpA2twxOUj+IOPfS2uDU0RI+CIQphkaIFS91JaMW5dYhHnetc0GOQZlxEjJuGRhILeRGb4mrBOMwh1RgiJ7NlMbr59lsw/ht5V7DioCsgiaKysLKIzcXJFsoOp0008966KafKRfJDwXDHlOaWcyqdLlswv4roBVnB0Uw43QN5gfDQWqL0owwV4uqjBllkF9bKVWxYtyttrUrF8WeOREAaVnNgqhVA9Ty8zSUl/aN3+kxl4BDFdhJ1KjU2OS3qLVrwJgxD5FxD4gKAxVm7NiSNAAC+30ibad9U3H8K+LYOXEBQZTHN2SOZIIGo8fCofD+GYeBxJNjFuuuWIm58M29Q2zKkfRUCqMqgADu0Aqu4hxMKpdVMmQElgcqab6k2Y+AvXnD1+UIsjDLGwuI/fYseflWrjGJgVsszKot2Q2gtzIrVubCKcqMYuMtIoKoljbc3t/nWKY6Qf7NLcxVavVKfmiMp7jyrCfiJc5FVnYD2VBJ8NvWlxS3PoLBFd23mT24xPoMsQHMa7e/SvRxd7aql+/tVEl4RME62SRYxa5W1yL8ib2JqCnDHdguWQgi5LXVbX0JA1PlXGU2mTfTVZeQ8bAkswIUj2lN7ea7+tqu4J7qDcNfZl1B/KuLXhxVj2ktpun873NWXRnEMHMYQqpFyttFIuLqdiDtb/OsjlbdNHln2M03jfB1F68JNtr1Bxs8gPZ1B7tSPMb28aYcTNucvde34D+dd6OXZ7W2icjg7fkfUcqyqKcHrcMwJ3N9W5C/KvTAQBZ2BHMm/41lEUvEk1FxfDoZf2kaP5gX99QcZ0gw0Ryvi8Op17LyIp5eP8qjN014eDY4zD/1q/nWF9hkavS/Q04zoRhmHYzxHwYsPc1/gRXPYzoRiY+1EyyW7jkb0ubfGun/024db/vkHo4P4VX4/9I+BRY2SQTZ5VjYIbmNSSDI43yC1/XSpbS7zV02Z8RfoUMHSPG4YhZAT9mVTe3gdGq7w3SfC4ggYhOrbQZjsPJxqB51TcQ6UHHYgLFgpcTg0DoXVQrmXSzLI7KEW30Sbm+orTjuik6qHRS4IuUJTrE8GCsVb7pNIyvdDJjljdTVM6rG8KYrnhYSLbTUXtyyt7Lf51D6PcaMMvUS3VGNhm0MbnkRyU39/npyfDeKz4Y9hivejC6nzU/iLGusi4nhcepSZerltZSbc98jcx9lq7PLqjUiXK1udrSqbgmIkjth52DMB83J/SqNwRykHMHca99rmuZzFKUoBSlKAUpSgFKV4aAi4riUUejuAfqi7MfJRcn3VCfi8jfs4GAsTmkuNjY9hQzX8DasIOj2VOr+US5bWNhEubzYR5ifG9bjwCI+00zX11nlHwVgKwpaSDPDiJGcNimACjsxoqAtbUBic1/vW1qrSKGORjJiFUBQoLsjsWI1tcHb61X8/BsGgLSRpYakyEt/zE1VPiIicuGw8cYNgJGjHPbLEBmPgTYedWl4Ipb8ELC4+LJEq4mIBHGjG5y3BvcLq/hrUguJHcRzYeVmKZMwUsd85O2o5WrUvDELguxkJYoxYFnva4AjUBU5m2gFxVhg4ureMnNoDe9gVNzsiAa+dxrV6VRdI8biLR4vqpwXuoMTBL2uPnB2Re1wNfCrbANGBmYrnvcmwABsL27h560eWLMjOSJI7gHnY735EWAJtppWyXHQ2u5XbnauDxT1akRTa4IXSHhEeMVVMgXKSQRYnUWt5fkKoF6DQg2OJN+4Bfzq/m4rggbXV207KKXbXbsqCayTFpa/ySYLffqx/yXz/ANmsevwXr/omqNuASOGMJGbKAADcEnxJ9a3Y/h64iILIoBsD+61uVa4OJ4e4UfNnYB42jJPcAyi58BVhG1xexHnXPDjyRbc5Xfsa3W6KfC9HkX2jcfVAsPXnbw0rzj3FosDGMqDM1wiAWBtuTbkLj31cTFgrFQC1jYHQE20BPnVLjuHriFjOIhzuo2EmUAm2axDai4G9dqSKnknkfxOzguKcbxEt+sla9yOrXsqv5/GoGExeILgRvIXaygBib66DyvXf/wCjeE/3M/1x/wD0rSnDoI7BMIUZ7oHDdYQdtDmNmtfU2+FYQ4ut/uSIMBI5A12Bzki9jyvsToTe2zDflX8d6Y4bBsmHDsMys2dULnQ202B1vzro8Fw58tpHsCblUJHgAW3sAANLbVz/AOkLoJ+sBE8MiwzQBlW63RlaxKvbUC40I2udDekrr4eS+lWGORPJdXvXcilwnTTB9aLPPArfTkAdSe9rNdL33GmnKr2XpjhogT8tw8gAvZCzedsob0r5txf9HMuEhfE4vGRRnKUWOJXYSP8AQXNcEHxAFtybCrr9FXG+GTKmHmw8S4uPQM0QLScvasfnBsRz3F9bcIZMvEqPr9RDpHHXi1OKdd2/mm16+HyLiDpxxDFg/IcAx/8AEkKhfTUKf4qwfoTxTE2bF4/fdEJsPDQBP7Jr6H14FlUX8BsPyrzJI2/ZHcDr8Pzo5KT75fLj+Pc8K6xwVYoqPnVy9Xx9EjhsP+jXCQDO6LLb65ka/gFUgX5bVqxOCwisETh2Gl7y0IUcr2JBJ3Guo1rusRhnAutmI5G4v5G+9UGKwmNt2YUFtsrjUfVFyLf5Hwrm5ZU6jjSOU+rzS/VJspY+DgtrwzDZcpNlRFGbkCd+Wx768j6NBmYjB4RVctq0ebIQLEA/QHMd1Wc8+LBTLhJLgWIB037QJvYjTQ7799b2xmKdQY8NIu5I7I38G37/AFrg5dR+1E/1GT9z9T5zJ0b4hBLFhsLiC+Hkd+1ICyxPYswde45TZ132Ou/c8O6NXijWXSUXzPGSAfCx8bemxq5jwmLZQCscRGzXzEeg05/jWqXhOKbTPHH3gZmB0GvK23fWOPUy2WxM8rnzz+c/zyUuLwbQ5QrrIuuZZArqBpqubbfvFRcHGs2YphI5iRvHmiCG9hftAC411rpYuEwxWOIfrWsBrewAvcLGu/re9Z4biLTu8WGQIqaNKwFlvsEj2Zrd+3Pur24seRR+NnPSzbg4TJ1cdiFiys5LFu3oyqrHW/8AdP2hV9WnCYZY1Crc8ySblidSWPMk1ur0BilKUMFKUoBSlKAUpSgFRsdjViAJBZmNlRdWY9wH89hTHYxYludSTZVG7NyAv+NcvjuKOA8sfzkgUktayoL9kKeS3BvzO5AsLak2VGNmzE5GfPiZLm5sFN0jUjS1x8QL761rOIZwEiiZiAv7IWXMNiZCQD6t3VeYHgEKEOw65/rvrb91dlHdarWt1Fa/A5ZOE42TV5I4b6lVBbfe4GXX1apCdFr3L4mZr/VKoB7hXQ0prl4k62Ua9FMLpmEkhHN5ZD8M1vhUteA4QWPyaG42ORb++1WNKky2YRwqvsqF8gBVDx/icqTxRIwRGKB2ABftllXLfQaoeRroareK8FinKs2ZXTZlNj4AgggjU2uNLm1rmgXme4XCRK2a7SP9Z2LHxtfRfJQKmDELtcVTnoxHe/XT672cD8FqoxnCgZMsPyg5Ws8pd2F98qjUHfUkW7r8rSi3RaUWW/SfpPBgoneR7Mo0GSRxe1xmyKxVdN9hp318Sg6fcQmTLFiYMJHmcJqC2UG9wXF2HI5gN9rivs+H4axRkMokGl0mUOneNOVYJ0SwMocyYPDq7NmYxqvabWzHTtam9mBF9bX1rjnxalSftZUHGDuSv61/hnxyDpZxZyT8sjKvpdSloyQCjJfUXIsQbnc5a8TpfxJTIry5JXyFERbq1iVdswJyP7J7XZPa20NfS+L/AKMomRxhpOoZ7XZgZGZswbM8jEvuL5UKA876W5Di36MMVCYPk0aziFiXdpFR5GddSqMMgQMBqxZtBYWGvj7DJF7U18vzyPWp9HJK4tP534eRF4f08xzNeUSRDqWN1GcLKpIDKp1KnS6G5tfKakYH9IeJKy3fL1aRuquBYvvJFnO+YXytupFiDUPF9CcVh0d5Ierjiu2cS5w7HbIuYFjc7vlAt79f/ZzxJ8ssfVyqwMhKTLlO2RVJylpBre+VdtahRyN7xXp+f9PV2X/n0rk/v9fX2RD6Y9Kmx0JtMRJh5nyZ0yJLCwsS1lssqFQDrY5za9czguGPJHLiflC4YRBBHdh10sha+kanMNbm5FtNOdvrPRT9GEcCs3FJknLAZY1d0VDcliWBUuduQA1rquG8A4VBIJIYM7r7JAlny+K3zWPjvXojiafCIl1eCGJ48blXnVefe6XvfgRcJx3iUeDgxMmFV8yDrYwMkiNsGCgm6nexAIvqO7r+H41ZVBGjWGZPpIeYIIB+Fafl8h9jDSHxcog92Yt/ZqPisJNKQTHFGw2dZGLr5EIvu1B8a9CVHyWXFKoJ/l0a6vHILHtpESwPLMmbUeK6/ZrmE4/inchpgLaFRYV0hHU6CjZ9FZgOdRZcYFO5IOmg28zVHgJw2hN233J0vyG3P41fPGCO/wAauWNRdMtwS5DOxsVsPPWo08T27bk3sOz57+HnWiPiNiUiTr2+x7A/ekOg9Lnwre3DmksZ3zD+jTRPvHdvLQeFTqp7C9LKJcA8rZYyJFsQ0pByA88pv29eQ08eVdLw3ApBGI02G5O7E7s3eSakIgAsBYDkKyrJTcuSJSbFKUqSRSlKAUpSgFKUoBWLsACTsNTWVKA57D4GbEyGabNFHqqRXs+T7RHsk2uQNdBrpW/ifDShWWFB2FytEoADryyjYMPiNO6rqlFtuVqaZRcJ4gqKozDqT7DX/ZnnG99gOR5WsbaXvQapuJcKfOZYCoc+2jaJJ43screNtedV0WNEJCnPhGYgCNwGiJ+yQco+6R4iqaT4NaUt0dVSq9eJhR88vVfa9qM+T2+DAGpUGLjf2HVv3WBqSKN1KUoBSlKAVEn4ZC5LNEhY/SyjN/FvUuomI4hGjZblm5qis5HmFBt60Bq/VCfReZfKaS3uLEfCvRw5x7OIlHn1Z/FL/GtR4s5Nlws7eJ6tLjvAZwfhXsPGQb5opI1G7MY2UeeR2IHiRbxrNiqZs+STf0/vjW9efq+TniH9FjH4oanqb6jUV7W0ZZV4vgglRkkmmdWBBBZQCPuqKr+H8Dhw7fJz1nVtcx/OyZTzZGUNlzcxpqCe410laMbhhIhUkg6EMN1YagjxBrKFmMHD4U9mJF8lA/lUkVE4dii4KuAJE0cDa/Jl+ydx7uVS60wUpSgFVXF+j8GI7ToA/JwAG9e/12vparWlAcj+qpMOdHZVvcPl6xBrrnB+cT3sPEVZ4fhZm7U0okQ3skZIRh9o3u/le1XdRosCiOXQZCfaCmyse8rtm8d63Uy9bo3xxhQFUBQNgBYDyFZVUYRj1ozNJ1hZwy3JQJ2snZJygWy6qL3351rw2PnaAuVAkzRgAqbAtkzgjchSzLf7NTZNF3SqrF4yVJ4owMysAGJFrk31WwOotc3IAzLa99PGxbM06EklUYiNAc9rWQq1xq1mtqNV0IsaWKLalUPD8S64YEKqWcqSoLKFv7QBUEjlsB6CrjBSM0aM65HZVLL9ViASPQ6UsUbqUpWmClKUApSlAKUpQClKUArCWJWBVlDA7gi4PmDWdKAqn4Eg/ZPJB4Rt2B5Rm6j0AqNNwOQ7yRTDkJoFYjyZSLVfUobqZzf6txS+ysa/uYmZR6IyMo91AmO+q39fGf8AArpKUo3Uc8ny3msn8cJ/uCszLix9CY+Qw5/FxV9SsoyzmZeMsn7V54R3vAuUebAkVsTi0ESkpKpRgTdRmkZ+bMdr/wDWlq6KqzHcAwsxzSQIW+tax941NUq7zbRyQ45ErXs0sjH6ZLki2yoNCbcrVLwkWOkJCQrGhtYyhV0GwsFLdx2rpuG8Gw+HuYolQnc6k27sxubeFT6pyXcjdfgUvBOFzwsS86sja9WqEKrcypLGw8AAPCrqlKghuxSlKAiYnCkukiEKy6HuZDup8tx3G/eal1WdIM3VjKzL20uVz6C+t8hDW8iKww8k2SAAntMwcsCxyAORvqL2Wxa5sdbnWsNLalU+Gkf5Y4KnKUPaN9MpQAbZbHMSNSdG0W5vhw/HYhsPnkX5y0RNkK2zIjOcpv7OZtPs0sUXdKoMTxOcYUSquZ7T3CoTqokydi5I7SqLVPlmcSTWViFhjZcouS15rhQTlLaL3bi52ssUWFKgcExMkkV5AAwZhpexAOhF1U/AVPrTBSlKAVpGFXrOt1zWy6sxAGhNlvlGw2HKt1KAUpSgFKUoDnImxGMeQpOcNBG7RqYwpkkdCVkLF1IVb3AAFza97b2PATiOqy4kXkRmXOAAJFB7L2BOW41I5G9UuC4vFgHlgxTCENJLNHK2iSq7l2APJlLWIPKx52E/DTT4rC4gtH1fWdcsKsCrZMpVC4IBUk62toCKhP1LaJHD+kOHnfJG5JIupKsqyAbmNiLOBcXIva476qsbxR5OIphllmiRFDEJFo75gbM7IR1eUWzAgXJF71WcDnglbAxXlaaAZjEI0UwWjyt12gKoSRpuSVPKr+/+tP8A2n+NS20KpmybpThUkMZkN1YIz5GMaufotLbIp1GhPMV7xDFuuNwsQaySJiSy6dor1WXlfTMffXI9KeJBsNjoiTE6GQ/J0RR2CQBLIxHaVr57i2ptqQb9PxU/6xwX/l4z/BrNTft9xRlxjjUUU6K05jWMM0qiNmGoHVmSUaRL7W/tHn2Tew4txaLDBDKxUO2RbKWu1iwFgDqcpt42HOuS4jio4G4jFLGTJiO1CAmYzjqQoWPm5VgWI5ZwedSukBGHi4b1q3EU0QcAZrZYJAW8lPavyC35U1PcaeDpOFcUjxCloy3ZYqwZWRlawNmVgCDYg+orRF0gw7S9SHObMUBytkLi+ZFe2UuMpuoN+yarujLrLisZiYx8zIMOqPawkKK5Zl+svbUZu8HurnuHlThcJgBGflMM8RdMuqCOUs8pP1CFID/SzjvpqY0o7finF4sPlEhYs98qIjSOwFsxCKCSBmF/OoPRjinW4eSd5A6iXEEPpbqlkbJsNsgFROMYqPDY9MRP2IjA0YlI7KOJAbM30bhrDv17qq8JhjNwjFJCtsz4vImUqQOuYhclrggaZbaWtWuTsVsdXw3jcM7FY2bMBezIyZlvbOuYDMhvow0NWNcfhMfDicdhmw4v1MMwlAW3VZsgjR+5gVcZeVmrsK2LslqhSlKowUpSgFKUoBSlKAUpSgFKUoBSlKAxRABYAAamw03Nz8aypSgFKUoBSlKAUpSgFKUoBSlKAUpSgFKUoBSlKAVQ9Jf22B/9T/gTV7SplwbHkvaUpVGClKUApSlAKUpQClKUApSlAKUpQClKUApSlAKUpQClKUApSlAKUpQClKUApSlAKUp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3" cstate="print"/>
          <a:srcRect l="27944" t="32110" r="20586" b="45250"/>
          <a:stretch>
            <a:fillRect/>
          </a:stretch>
        </p:blipFill>
        <p:spPr bwMode="auto">
          <a:xfrm>
            <a:off x="1475656" y="2492896"/>
            <a:ext cx="6892926" cy="170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Espaço Reservado para Conteúdo 17"/>
          <p:cNvSpPr txBox="1">
            <a:spLocks/>
          </p:cNvSpPr>
          <p:nvPr/>
        </p:nvSpPr>
        <p:spPr>
          <a:xfrm>
            <a:off x="827584" y="4581128"/>
            <a:ext cx="4896544" cy="201622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/>
              <a:t> </a:t>
            </a:r>
            <a:r>
              <a:rPr lang="pt-BR" sz="3200" dirty="0" smtClean="0"/>
              <a:t> Nos </a:t>
            </a:r>
            <a:r>
              <a:rPr lang="pt-BR" sz="3200" dirty="0" smtClean="0"/>
              <a:t>hermafroditas ocorre uma gônada bissexuada denominada </a:t>
            </a:r>
            <a:r>
              <a:rPr lang="pt-BR" sz="3200" dirty="0" err="1" smtClean="0"/>
              <a:t>ovotestis</a:t>
            </a:r>
            <a:r>
              <a:rPr lang="pt-BR" sz="3200" dirty="0" smtClean="0"/>
              <a:t> que produz </a:t>
            </a:r>
            <a:r>
              <a:rPr lang="pt-BR" sz="3200" dirty="0" err="1" smtClean="0"/>
              <a:t>espermatozóides</a:t>
            </a:r>
            <a:r>
              <a:rPr lang="pt-BR" sz="3200" dirty="0" smtClean="0"/>
              <a:t> e óvulos alternadamente (dicogamia). </a:t>
            </a:r>
            <a:endParaRPr lang="pt-BR" sz="3200" dirty="0" smtClean="0"/>
          </a:p>
          <a:p>
            <a:endParaRPr lang="pt-BR" sz="3200" dirty="0" smtClean="0"/>
          </a:p>
          <a:p>
            <a:pPr>
              <a:buFont typeface="Arial" pitchFamily="34" charset="0"/>
              <a:buChar char="•"/>
            </a:pPr>
            <a:r>
              <a:rPr lang="pt-BR" sz="3200" dirty="0" smtClean="0"/>
              <a:t> </a:t>
            </a:r>
            <a:r>
              <a:rPr lang="pt-BR" sz="3200" dirty="0" smtClean="0"/>
              <a:t> As </a:t>
            </a:r>
            <a:r>
              <a:rPr lang="pt-BR" sz="3200" dirty="0" smtClean="0"/>
              <a:t>larvas podem ser: </a:t>
            </a:r>
            <a:r>
              <a:rPr lang="pt-BR" sz="3200" dirty="0" err="1" smtClean="0"/>
              <a:t>véliger</a:t>
            </a:r>
            <a:r>
              <a:rPr lang="pt-BR" sz="3200" dirty="0" smtClean="0"/>
              <a:t> ou </a:t>
            </a:r>
            <a:r>
              <a:rPr lang="pt-BR" sz="3200" dirty="0" err="1" smtClean="0"/>
              <a:t>trocófora</a:t>
            </a:r>
            <a:r>
              <a:rPr lang="pt-BR" sz="3200" dirty="0" smtClean="0"/>
              <a:t>.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7765" name="Picture 5"/>
          <p:cNvPicPr>
            <a:picLocks noChangeAspect="1" noChangeArrowheads="1"/>
          </p:cNvPicPr>
          <p:nvPr/>
        </p:nvPicPr>
        <p:blipFill>
          <a:blip r:embed="rId4" cstate="print"/>
          <a:srcRect l="25096" t="12594" r="22328" b="30313"/>
          <a:stretch>
            <a:fillRect/>
          </a:stretch>
        </p:blipFill>
        <p:spPr bwMode="auto">
          <a:xfrm>
            <a:off x="5687616" y="4509120"/>
            <a:ext cx="3456384" cy="21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850" y="2708275"/>
            <a:ext cx="793115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2781300"/>
            <a:ext cx="2914650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2781300"/>
            <a:ext cx="2986087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1238" y="2708275"/>
            <a:ext cx="312896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2555776" y="5589240"/>
            <a:ext cx="6588224" cy="1268760"/>
          </a:xfrm>
        </p:spPr>
        <p:txBody>
          <a:bodyPr>
            <a:normAutofit/>
          </a:bodyPr>
          <a:lstStyle/>
          <a:p>
            <a:pPr eaLnBrk="1" hangingPunct="1"/>
            <a:r>
              <a:rPr lang="pt-BR" sz="3600" b="1" dirty="0" smtClean="0"/>
              <a:t>Formação de pérolas nos bivalves</a:t>
            </a:r>
            <a:endParaRPr lang="pt-BR" sz="3600" b="1" dirty="0" smtClean="0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553894"/>
            <a:ext cx="2196033" cy="13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611560" y="260648"/>
            <a:ext cx="7939908" cy="187965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971600" y="908720"/>
            <a:ext cx="7662813" cy="5309518"/>
            <a:chOff x="113" y="391"/>
            <a:chExt cx="5326" cy="3526"/>
          </a:xfrm>
        </p:grpSpPr>
        <p:pic>
          <p:nvPicPr>
            <p:cNvPr id="7171" name="Picture 5" descr="minhoca-levada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3" y="391"/>
              <a:ext cx="2834" cy="3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2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109" y="890"/>
              <a:ext cx="3330" cy="1542"/>
            </a:xfrm>
            <a:prstGeom prst="rect">
              <a:avLst/>
            </a:prstGeom>
          </p:spPr>
          <p:txBody>
            <a:bodyPr wrap="none" fromWordArt="1">
              <a:prstTxWarp prst="textWave1">
                <a:avLst>
                  <a:gd name="adj1" fmla="val 13005"/>
                  <a:gd name="adj2" fmla="val 1065"/>
                </a:avLst>
              </a:prstTxWarp>
            </a:bodyPr>
            <a:lstStyle/>
            <a:p>
              <a:pPr algn="ctr"/>
              <a:r>
                <a:rPr lang="pt-BR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>
                    <a:outerShdw dist="53882" dir="2700000" algn="ctr" rotWithShape="0">
                      <a:srgbClr val="C0C0C0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ANELÍDEOS</a:t>
              </a:r>
            </a:p>
          </p:txBody>
        </p:sp>
      </p:grpSp>
      <p:pic>
        <p:nvPicPr>
          <p:cNvPr id="92162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-3125493" y="3125493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Text Box 6"/>
          <p:cNvSpPr txBox="1">
            <a:spLocks noChangeArrowheads="1"/>
          </p:cNvSpPr>
          <p:nvPr/>
        </p:nvSpPr>
        <p:spPr bwMode="auto">
          <a:xfrm>
            <a:off x="251520" y="836712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altLang="pt-BR" sz="2400" dirty="0" smtClean="0"/>
              <a:t>- Vermes </a:t>
            </a:r>
            <a:r>
              <a:rPr lang="pt-BR" altLang="pt-BR" sz="2400" dirty="0"/>
              <a:t>cilíndricos com corpo segmentado (dividido em</a:t>
            </a:r>
          </a:p>
          <a:p>
            <a:r>
              <a:rPr lang="pt-BR" altLang="pt-BR" sz="2400" dirty="0" smtClean="0"/>
              <a:t>Anéis - metâmeros).</a:t>
            </a:r>
          </a:p>
          <a:p>
            <a:pPr>
              <a:buFontTx/>
              <a:buChar char="-"/>
            </a:pPr>
            <a:r>
              <a:rPr lang="pt-BR" altLang="pt-BR" sz="2400" dirty="0" smtClean="0"/>
              <a:t>Bilatérios,  Segmentados, triblásticos, celomados, </a:t>
            </a:r>
            <a:r>
              <a:rPr lang="pt-BR" altLang="pt-BR" sz="2400" dirty="0" err="1" smtClean="0"/>
              <a:t>protostômios</a:t>
            </a:r>
            <a:r>
              <a:rPr lang="pt-BR" altLang="pt-BR" sz="2400" dirty="0" smtClean="0"/>
              <a:t>. </a:t>
            </a:r>
            <a:endParaRPr lang="pt-BR" altLang="pt-BR" sz="2400" dirty="0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539750" y="2565400"/>
            <a:ext cx="5421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Aquáticos e terrestres (locais úmidos).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539750" y="5805488"/>
            <a:ext cx="6022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Ex: poliquetos, minhocas e sanguessugas.</a:t>
            </a:r>
          </a:p>
        </p:txBody>
      </p:sp>
      <p:sp>
        <p:nvSpPr>
          <p:cNvPr id="2" name="Retângulo 1"/>
          <p:cNvSpPr/>
          <p:nvPr/>
        </p:nvSpPr>
        <p:spPr>
          <a:xfrm>
            <a:off x="262531" y="116632"/>
            <a:ext cx="718978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CARACTERÍSTICAS GERAIS</a:t>
            </a:r>
          </a:p>
        </p:txBody>
      </p:sp>
      <p:pic>
        <p:nvPicPr>
          <p:cNvPr id="8198" name="Picture 13" descr="http://1.bp.blogspot.com/-aZf_xEhhirU/T73A5pQ30KI/AAAAAAAABLc/JCFONabkkZI/s1600/analideo+W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3573463"/>
            <a:ext cx="429895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1" descr="http://1.bp.blogspot.com/-59oqMZDsd0U/TkCQaYLJYjI/AAAAAAAAAFw/NjoKtfnq9_s/s1600/103_97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213100"/>
            <a:ext cx="39878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4" cstate="print"/>
          <a:srcRect t="36508" b="44444"/>
          <a:stretch>
            <a:fillRect/>
          </a:stretch>
        </p:blipFill>
        <p:spPr bwMode="auto">
          <a:xfrm rot="5400000">
            <a:off x="5406947" y="3125493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utoUpdateAnimBg="0"/>
      <p:bldP spid="2152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0" y="980728"/>
            <a:ext cx="8228210" cy="5616575"/>
            <a:chOff x="237" y="618"/>
            <a:chExt cx="5319" cy="3538"/>
          </a:xfrm>
        </p:grpSpPr>
        <p:sp>
          <p:nvSpPr>
            <p:cNvPr id="17419" name="Rectangle 14"/>
            <p:cNvSpPr>
              <a:spLocks noChangeArrowheads="1"/>
            </p:cNvSpPr>
            <p:nvPr/>
          </p:nvSpPr>
          <p:spPr bwMode="auto">
            <a:xfrm>
              <a:off x="237" y="618"/>
              <a:ext cx="5319" cy="3538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 altLang="pt-BR"/>
            </a:p>
          </p:txBody>
        </p:sp>
        <p:sp>
          <p:nvSpPr>
            <p:cNvPr id="17420" name="Text Box 6"/>
            <p:cNvSpPr txBox="1">
              <a:spLocks noChangeArrowheads="1"/>
            </p:cNvSpPr>
            <p:nvPr/>
          </p:nvSpPr>
          <p:spPr bwMode="auto">
            <a:xfrm>
              <a:off x="431" y="709"/>
              <a:ext cx="435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800" b="1">
                  <a:solidFill>
                    <a:srgbClr val="C00000"/>
                  </a:solidFill>
                </a:rPr>
                <a:t>CLASSE POLYCHAETA</a:t>
              </a:r>
              <a:r>
                <a:rPr lang="pt-BR" altLang="pt-BR" sz="2800">
                  <a:solidFill>
                    <a:srgbClr val="C00000"/>
                  </a:solidFill>
                </a:rPr>
                <a:t> </a:t>
              </a:r>
              <a:r>
                <a:rPr lang="pt-BR" altLang="pt-BR" sz="2800" b="1">
                  <a:solidFill>
                    <a:srgbClr val="C00000"/>
                  </a:solidFill>
                </a:rPr>
                <a:t>(muitas cerdas)</a:t>
              </a:r>
            </a:p>
          </p:txBody>
        </p:sp>
      </p:grp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899592" y="1700808"/>
            <a:ext cx="1622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Marinhos. 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899592" y="2204864"/>
            <a:ext cx="13668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Dioicos. 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899592" y="4437112"/>
            <a:ext cx="3814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Desenvolvimento indireto. 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899592" y="2708920"/>
            <a:ext cx="3333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Tentáculos na cabeça. 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827584" y="3212976"/>
            <a:ext cx="3422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 err="1"/>
              <a:t>Parapódios</a:t>
            </a:r>
            <a:r>
              <a:rPr lang="pt-BR" altLang="pt-BR" sz="2400" dirty="0"/>
              <a:t> (expansões</a:t>
            </a:r>
          </a:p>
          <a:p>
            <a:r>
              <a:rPr lang="pt-BR" altLang="pt-BR" sz="2400" dirty="0"/>
              <a:t>laterais que contém as</a:t>
            </a:r>
          </a:p>
          <a:p>
            <a:r>
              <a:rPr lang="pt-BR" altLang="pt-BR" sz="2400" dirty="0"/>
              <a:t>as brânquias).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899592" y="5013176"/>
            <a:ext cx="1776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Sem clitelo.</a:t>
            </a:r>
          </a:p>
        </p:txBody>
      </p:sp>
      <p:pic>
        <p:nvPicPr>
          <p:cNvPr id="12" name="Picture 8" descr="http://2.bp.blogspot.com/-FC110omU_8s/T73GYNGVbFI/AAAAAAAABMI/kGtBQ5UWTZU/s1600/poliqueto+mandibu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844824"/>
            <a:ext cx="3529013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/>
          <p:cNvSpPr/>
          <p:nvPr/>
        </p:nvSpPr>
        <p:spPr>
          <a:xfrm>
            <a:off x="376238" y="116632"/>
            <a:ext cx="439896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CLASSIFICAÇÃO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71600" y="5445224"/>
            <a:ext cx="39604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altLang="pt-BR" sz="2400" dirty="0" smtClean="0"/>
              <a:t>Locomoção por expansões </a:t>
            </a:r>
            <a:r>
              <a:rPr lang="pt-BR" altLang="pt-BR" sz="2400" dirty="0" err="1" smtClean="0"/>
              <a:t>dermomusculares</a:t>
            </a:r>
            <a:r>
              <a:rPr lang="pt-BR" altLang="pt-BR" sz="2400" dirty="0" smtClean="0"/>
              <a:t> laterais, através dos </a:t>
            </a:r>
            <a:r>
              <a:rPr lang="pt-BR" altLang="pt-BR" sz="2400" dirty="0" err="1" smtClean="0"/>
              <a:t>parapódios</a:t>
            </a:r>
            <a:r>
              <a:rPr lang="pt-BR" altLang="pt-BR" sz="2400" dirty="0" smtClean="0"/>
              <a:t>. </a:t>
            </a:r>
            <a:endParaRPr lang="pt-BR" altLang="pt-BR" sz="2400" dirty="0"/>
          </a:p>
        </p:txBody>
      </p:sp>
      <p:pic>
        <p:nvPicPr>
          <p:cNvPr id="14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  <p:bldP spid="29705" grpId="0"/>
      <p:bldP spid="29706" grpId="0"/>
      <p:bldP spid="29707" grpId="0"/>
      <p:bldP spid="29708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3"/>
          <p:cNvGrpSpPr>
            <a:grpSpLocks/>
          </p:cNvGrpSpPr>
          <p:nvPr/>
        </p:nvGrpSpPr>
        <p:grpSpPr bwMode="auto">
          <a:xfrm>
            <a:off x="107950" y="188913"/>
            <a:ext cx="8856663" cy="6480175"/>
            <a:chOff x="107504" y="188640"/>
            <a:chExt cx="8856984" cy="6480720"/>
          </a:xfrm>
        </p:grpSpPr>
        <p:sp>
          <p:nvSpPr>
            <p:cNvPr id="2" name="Retângulo 1"/>
            <p:cNvSpPr/>
            <p:nvPr/>
          </p:nvSpPr>
          <p:spPr>
            <a:xfrm>
              <a:off x="107504" y="188640"/>
              <a:ext cx="8856984" cy="6480720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pic>
          <p:nvPicPr>
            <p:cNvPr id="18436" name="Picture 4" descr="http://www.si-educa.net/intermedio/wp-content/uploads/2012/06/Poliquetos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7" y="476672"/>
              <a:ext cx="3952889" cy="289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7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67251" y="476673"/>
              <a:ext cx="4271726" cy="289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8" name="Picture 8" descr="http://i0.ig.com/fw/fw/pu/ns/fwpuns7gqpa2ootkromdzviv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7" y="3609854"/>
              <a:ext cx="4299791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9" name="Picture 10" descr="http://4.bp.blogspot.com/_HzYyj2t9BN8/TOxFUyD-umI/AAAAAAAAAAg/7weGoFHdEhI/s1600/Imagem6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40945" y="3609854"/>
              <a:ext cx="3898032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50825" y="260350"/>
            <a:ext cx="8353623" cy="6337300"/>
            <a:chOff x="158" y="162"/>
            <a:chExt cx="5398" cy="4204"/>
          </a:xfrm>
        </p:grpSpPr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158" y="162"/>
              <a:ext cx="5398" cy="420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 altLang="pt-BR"/>
            </a:p>
          </p:txBody>
        </p:sp>
        <p:sp>
          <p:nvSpPr>
            <p:cNvPr id="19467" name="Text Box 4"/>
            <p:cNvSpPr txBox="1">
              <a:spLocks noChangeArrowheads="1"/>
            </p:cNvSpPr>
            <p:nvPr/>
          </p:nvSpPr>
          <p:spPr bwMode="auto">
            <a:xfrm>
              <a:off x="327" y="290"/>
              <a:ext cx="4543" cy="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800" b="1">
                  <a:solidFill>
                    <a:srgbClr val="C00000"/>
                  </a:solidFill>
                </a:rPr>
                <a:t>CLASSE OLIGOCHAETA (poucas cerdas)</a:t>
              </a:r>
            </a:p>
          </p:txBody>
        </p:sp>
      </p:grp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11188" y="1397000"/>
            <a:ext cx="3349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Terrestres e dulcícolas.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11188" y="2260600"/>
            <a:ext cx="15890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Monoicos.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611188" y="3141663"/>
            <a:ext cx="3489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Desenvolvimento direto.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611188" y="4005263"/>
            <a:ext cx="17938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pt-BR" sz="2400" dirty="0"/>
              <a:t>Com clitelo.</a:t>
            </a:r>
          </a:p>
        </p:txBody>
      </p:sp>
      <p:grpSp>
        <p:nvGrpSpPr>
          <p:cNvPr id="3" name="Grupo 2"/>
          <p:cNvGrpSpPr>
            <a:grpSpLocks/>
          </p:cNvGrpSpPr>
          <p:nvPr/>
        </p:nvGrpSpPr>
        <p:grpSpPr bwMode="auto">
          <a:xfrm>
            <a:off x="467544" y="1340768"/>
            <a:ext cx="7921625" cy="4840287"/>
            <a:chOff x="611931" y="1340768"/>
            <a:chExt cx="7920509" cy="4840311"/>
          </a:xfrm>
        </p:grpSpPr>
        <p:sp>
          <p:nvSpPr>
            <p:cNvPr id="19464" name="Text Box 9"/>
            <p:cNvSpPr txBox="1">
              <a:spLocks noChangeArrowheads="1"/>
            </p:cNvSpPr>
            <p:nvPr/>
          </p:nvSpPr>
          <p:spPr bwMode="auto">
            <a:xfrm>
              <a:off x="611931" y="4796499"/>
              <a:ext cx="2117688" cy="46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Ex: minhocas.</a:t>
              </a:r>
            </a:p>
          </p:txBody>
        </p:sp>
        <p:pic>
          <p:nvPicPr>
            <p:cNvPr id="19465" name="Picture 13" descr="http://globorural.globo.com/edic/261/ccriar_0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40198" y="1340768"/>
              <a:ext cx="4392242" cy="484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95536" y="5301208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pt-BR" sz="2400" dirty="0" smtClean="0"/>
              <a:t>Locomoção por contrações musculares e pressão do </a:t>
            </a:r>
            <a:r>
              <a:rPr lang="pt-BR" altLang="pt-BR" sz="2400" dirty="0" err="1" smtClean="0"/>
              <a:t>líquidpo</a:t>
            </a:r>
            <a:r>
              <a:rPr lang="pt-BR" altLang="pt-BR" sz="2400" dirty="0" smtClean="0"/>
              <a:t> celomático.</a:t>
            </a:r>
            <a:endParaRPr lang="pt-BR" altLang="pt-BR" sz="2400" dirty="0"/>
          </a:p>
        </p:txBody>
      </p:sp>
      <p:pic>
        <p:nvPicPr>
          <p:cNvPr id="13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utoUpdateAnimBg="0"/>
      <p:bldP spid="30726" grpId="0" autoUpdateAnimBg="0"/>
      <p:bldP spid="30727" grpId="0" autoUpdateAnimBg="0"/>
      <p:bldP spid="30728" grpId="0" autoUpdateAnimBg="0"/>
      <p:bldP spid="12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>
            <a:grpSpLocks/>
          </p:cNvGrpSpPr>
          <p:nvPr/>
        </p:nvGrpSpPr>
        <p:grpSpPr bwMode="auto">
          <a:xfrm>
            <a:off x="260350" y="188913"/>
            <a:ext cx="8272090" cy="6480175"/>
            <a:chOff x="259761" y="188640"/>
            <a:chExt cx="8776735" cy="6480720"/>
          </a:xfrm>
        </p:grpSpPr>
        <p:sp>
          <p:nvSpPr>
            <p:cNvPr id="3" name="Retângulo 2"/>
            <p:cNvSpPr/>
            <p:nvPr/>
          </p:nvSpPr>
          <p:spPr>
            <a:xfrm>
              <a:off x="259761" y="188640"/>
              <a:ext cx="8624317" cy="6480720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pic>
          <p:nvPicPr>
            <p:cNvPr id="20484" name="Picture 2" descr="http://paginas.unisul.br/enzo.moreira/dehon/sexta/Ciencia/anelideo/tuneis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485026"/>
              <a:ext cx="7488832" cy="4824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CaixaDeTexto 1"/>
            <p:cNvSpPr txBox="1">
              <a:spLocks noChangeArrowheads="1"/>
            </p:cNvSpPr>
            <p:nvPr/>
          </p:nvSpPr>
          <p:spPr bwMode="auto">
            <a:xfrm>
              <a:off x="412019" y="437581"/>
              <a:ext cx="8624477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As minhocas são benéficas são benéficas ao solo, pois</a:t>
              </a:r>
            </a:p>
            <a:p>
              <a:r>
                <a:rPr lang="pt-BR" altLang="pt-BR" sz="2400"/>
                <a:t>facilitam a aeração, infiltração de água e produzem o húmus.</a:t>
              </a:r>
            </a:p>
          </p:txBody>
        </p:sp>
      </p:grpSp>
      <p:pic>
        <p:nvPicPr>
          <p:cNvPr id="6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50825" y="260350"/>
            <a:ext cx="8281615" cy="6335713"/>
            <a:chOff x="158" y="16"/>
            <a:chExt cx="5444" cy="4350"/>
          </a:xfrm>
        </p:grpSpPr>
        <p:sp>
          <p:nvSpPr>
            <p:cNvPr id="21515" name="Rectangle 11"/>
            <p:cNvSpPr>
              <a:spLocks noChangeArrowheads="1"/>
            </p:cNvSpPr>
            <p:nvPr/>
          </p:nvSpPr>
          <p:spPr bwMode="auto">
            <a:xfrm>
              <a:off x="158" y="16"/>
              <a:ext cx="5444" cy="4350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 altLang="pt-BR"/>
            </a:p>
          </p:txBody>
        </p:sp>
        <p:sp>
          <p:nvSpPr>
            <p:cNvPr id="21516" name="Text Box 4"/>
            <p:cNvSpPr txBox="1">
              <a:spLocks noChangeArrowheads="1"/>
            </p:cNvSpPr>
            <p:nvPr/>
          </p:nvSpPr>
          <p:spPr bwMode="auto">
            <a:xfrm>
              <a:off x="237" y="115"/>
              <a:ext cx="535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800" b="1" dirty="0">
                  <a:solidFill>
                    <a:srgbClr val="C00000"/>
                  </a:solidFill>
                </a:rPr>
                <a:t>CLASSE ACHAETA OU HIRUDINEA</a:t>
              </a:r>
              <a:r>
                <a:rPr lang="pt-BR" altLang="pt-BR" sz="2800" dirty="0">
                  <a:solidFill>
                    <a:srgbClr val="C00000"/>
                  </a:solidFill>
                </a:rPr>
                <a:t> </a:t>
              </a:r>
              <a:r>
                <a:rPr lang="pt-BR" altLang="pt-BR" sz="2800" b="1" dirty="0">
                  <a:solidFill>
                    <a:srgbClr val="C00000"/>
                  </a:solidFill>
                </a:rPr>
                <a:t>(sem cerdas)</a:t>
              </a:r>
            </a:p>
          </p:txBody>
        </p:sp>
      </p:grp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92138" y="1125538"/>
            <a:ext cx="5594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Terrestres e aquáticos (principalmente).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92138" y="1901825"/>
            <a:ext cx="15890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Monoicos.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592138" y="2781300"/>
            <a:ext cx="348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Desenvolvimento direto.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92138" y="3573463"/>
            <a:ext cx="1793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Com clitelo.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592139" y="4419600"/>
            <a:ext cx="41238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altLang="pt-BR" sz="2400" dirty="0"/>
              <a:t>Presença de </a:t>
            </a:r>
            <a:r>
              <a:rPr lang="pt-BR" altLang="pt-BR" sz="2400" dirty="0" smtClean="0"/>
              <a:t>ventosas, chamada mede-palmos </a:t>
            </a:r>
            <a:endParaRPr lang="pt-BR" altLang="pt-BR" sz="2400" dirty="0"/>
          </a:p>
          <a:p>
            <a:r>
              <a:rPr lang="pt-BR" altLang="pt-BR" sz="2400" dirty="0"/>
              <a:t>(locomoção e fixação).</a:t>
            </a:r>
          </a:p>
        </p:txBody>
      </p:sp>
      <p:grpSp>
        <p:nvGrpSpPr>
          <p:cNvPr id="3" name="Grupo 1"/>
          <p:cNvGrpSpPr>
            <a:grpSpLocks/>
          </p:cNvGrpSpPr>
          <p:nvPr/>
        </p:nvGrpSpPr>
        <p:grpSpPr bwMode="auto">
          <a:xfrm>
            <a:off x="539552" y="3573016"/>
            <a:ext cx="7796535" cy="2608423"/>
            <a:chOff x="592138" y="3643736"/>
            <a:chExt cx="7796297" cy="2608075"/>
          </a:xfrm>
        </p:grpSpPr>
        <p:sp>
          <p:nvSpPr>
            <p:cNvPr id="21513" name="Text Box 10"/>
            <p:cNvSpPr txBox="1">
              <a:spLocks noChangeArrowheads="1"/>
            </p:cNvSpPr>
            <p:nvPr/>
          </p:nvSpPr>
          <p:spPr bwMode="auto">
            <a:xfrm>
              <a:off x="592138" y="5790208"/>
              <a:ext cx="2871211" cy="461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Ex: sanguessugas. </a:t>
              </a:r>
            </a:p>
          </p:txBody>
        </p:sp>
        <p:pic>
          <p:nvPicPr>
            <p:cNvPr id="21514" name="Picture 16" descr="http://www.infoescola.com/wp-content/uploads/2009/08/small_sanguessug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68475" y="3643736"/>
              <a:ext cx="3619960" cy="2572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0834" name="Picture 2" descr="http://2.bp.blogspot.com/-pLdIA_4flAM/VWeqjH23ylI/AAAAAAAAAG0/wjfG3iei3Xk/s1600/ccom.jpg"/>
          <p:cNvPicPr>
            <a:picLocks noChangeAspect="1" noChangeArrowheads="1"/>
          </p:cNvPicPr>
          <p:nvPr/>
        </p:nvPicPr>
        <p:blipFill>
          <a:blip r:embed="rId3" cstate="print"/>
          <a:srcRect r="13471"/>
          <a:stretch>
            <a:fillRect/>
          </a:stretch>
        </p:blipFill>
        <p:spPr bwMode="auto">
          <a:xfrm>
            <a:off x="6948264" y="764704"/>
            <a:ext cx="1297152" cy="2736304"/>
          </a:xfrm>
          <a:prstGeom prst="rect">
            <a:avLst/>
          </a:prstGeom>
          <a:noFill/>
        </p:spPr>
      </p:pic>
      <p:pic>
        <p:nvPicPr>
          <p:cNvPr id="14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4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  <p:bldP spid="31751" grpId="0"/>
      <p:bldP spid="31752" grpId="0"/>
      <p:bldP spid="317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FILO MOLUSCO</a:t>
            </a:r>
            <a:br>
              <a:rPr lang="pt-BR" dirty="0" smtClean="0"/>
            </a:br>
            <a:r>
              <a:rPr lang="pt-BR" sz="3600" dirty="0" smtClean="0"/>
              <a:t>Moluscos (do latim </a:t>
            </a:r>
            <a:r>
              <a:rPr lang="pt-BR" sz="3600" dirty="0" err="1" smtClean="0"/>
              <a:t>mollis</a:t>
            </a:r>
            <a:r>
              <a:rPr lang="pt-BR" sz="3600" dirty="0" smtClean="0"/>
              <a:t>: “mole</a:t>
            </a:r>
            <a:r>
              <a:rPr lang="pt-BR" sz="3600" dirty="0" smtClean="0"/>
              <a:t>”)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 smtClean="0"/>
          </a:p>
        </p:txBody>
      </p:sp>
      <p:sp>
        <p:nvSpPr>
          <p:cNvPr id="24579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99592" y="1700808"/>
            <a:ext cx="3384376" cy="4525963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None/>
            </a:pPr>
            <a:r>
              <a:rPr lang="pt-BR" b="1" dirty="0" smtClean="0">
                <a:solidFill>
                  <a:srgbClr val="FF0000"/>
                </a:solidFill>
              </a:rPr>
              <a:t>Características gerais</a:t>
            </a:r>
          </a:p>
          <a:p>
            <a:pPr algn="ctr" eaLnBrk="1" hangingPunct="1">
              <a:buNone/>
            </a:pPr>
            <a:endParaRPr lang="pt-BR" dirty="0" smtClean="0"/>
          </a:p>
          <a:p>
            <a:pPr eaLnBrk="1" hangingPunct="1"/>
            <a:r>
              <a:rPr lang="pt-BR" dirty="0" smtClean="0"/>
              <a:t>Simetria bilateral, </a:t>
            </a:r>
          </a:p>
          <a:p>
            <a:pPr eaLnBrk="1" hangingPunct="1"/>
            <a:r>
              <a:rPr lang="pt-BR" dirty="0" smtClean="0"/>
              <a:t>Não segmentados,</a:t>
            </a:r>
          </a:p>
          <a:p>
            <a:pPr eaLnBrk="1" hangingPunct="1"/>
            <a:r>
              <a:rPr lang="pt-BR" dirty="0" smtClean="0"/>
              <a:t>Triblásticos, </a:t>
            </a:r>
          </a:p>
          <a:p>
            <a:pPr eaLnBrk="1" hangingPunct="1"/>
            <a:r>
              <a:rPr lang="pt-BR" dirty="0" smtClean="0"/>
              <a:t>Celomados</a:t>
            </a:r>
          </a:p>
          <a:p>
            <a:pPr eaLnBrk="1" hangingPunct="1"/>
            <a:r>
              <a:rPr lang="pt-BR" dirty="0" err="1" smtClean="0"/>
              <a:t>Protostômios</a:t>
            </a:r>
            <a:r>
              <a:rPr lang="pt-BR" dirty="0" smtClean="0"/>
              <a:t>. </a:t>
            </a:r>
          </a:p>
          <a:p>
            <a:pPr eaLnBrk="1" hangingPunct="1">
              <a:buFont typeface="Wingdings 2" pitchFamily="18" charset="2"/>
              <a:buNone/>
            </a:pPr>
            <a:endParaRPr lang="pt-BR" b="1" dirty="0" smtClean="0"/>
          </a:p>
          <a:p>
            <a:pPr eaLnBrk="1" hangingPunct="1">
              <a:buFont typeface="Wingdings 2" pitchFamily="18" charset="2"/>
              <a:buNone/>
            </a:pPr>
            <a:endParaRPr lang="pt-BR" dirty="0" smtClean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92514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pt-BR" b="1" dirty="0" smtClean="0">
                <a:solidFill>
                  <a:srgbClr val="FF0000"/>
                </a:solidFill>
              </a:rPr>
              <a:t>Corpo dividido em três </a:t>
            </a:r>
            <a:r>
              <a:rPr lang="pt-BR" b="1" dirty="0" smtClean="0">
                <a:solidFill>
                  <a:srgbClr val="FF0000"/>
                </a:solidFill>
              </a:rPr>
              <a:t>partes, sendo:</a:t>
            </a:r>
          </a:p>
          <a:p>
            <a:pPr algn="ctr">
              <a:buNone/>
            </a:pPr>
            <a:endParaRPr lang="pt-BR" dirty="0" smtClean="0"/>
          </a:p>
          <a:p>
            <a:pPr marL="514350" indent="-514350">
              <a:buFont typeface="+mj-lt"/>
              <a:buAutoNum type="arabicPeriod"/>
            </a:pPr>
            <a:r>
              <a:rPr lang="pt-BR" b="1" dirty="0" smtClean="0"/>
              <a:t>Cabeça: </a:t>
            </a:r>
            <a:r>
              <a:rPr lang="pt-BR" dirty="0" smtClean="0"/>
              <a:t>Possui órgãos sensoriais (olhos, tentáculos, </a:t>
            </a:r>
            <a:r>
              <a:rPr lang="pt-BR" dirty="0" err="1" smtClean="0"/>
              <a:t>etc</a:t>
            </a:r>
            <a:r>
              <a:rPr lang="pt-BR" dirty="0" smtClean="0"/>
              <a:t>). </a:t>
            </a:r>
            <a:endParaRPr lang="pt-BR" dirty="0" smtClean="0"/>
          </a:p>
          <a:p>
            <a:pPr marL="514350" indent="-514350">
              <a:buFont typeface="+mj-lt"/>
              <a:buAutoNum type="arabicPeriod"/>
            </a:pPr>
            <a:r>
              <a:rPr lang="pt-BR" b="1" dirty="0" smtClean="0"/>
              <a:t>Pé</a:t>
            </a:r>
            <a:r>
              <a:rPr lang="pt-BR" b="1" dirty="0" smtClean="0"/>
              <a:t>: </a:t>
            </a:r>
            <a:r>
              <a:rPr lang="pt-BR" dirty="0" smtClean="0"/>
              <a:t>estrutura muscular para fixar, cavar ou locomover. </a:t>
            </a:r>
            <a:endParaRPr lang="pt-BR" dirty="0" smtClean="0"/>
          </a:p>
          <a:p>
            <a:pPr marL="514350" indent="-514350">
              <a:buFont typeface="+mj-lt"/>
              <a:buAutoNum type="arabicPeriod"/>
            </a:pPr>
            <a:r>
              <a:rPr lang="pt-BR" b="1" dirty="0" smtClean="0"/>
              <a:t>Massa </a:t>
            </a:r>
            <a:r>
              <a:rPr lang="pt-BR" b="1" dirty="0" smtClean="0"/>
              <a:t>visceral: </a:t>
            </a:r>
            <a:r>
              <a:rPr lang="pt-BR" dirty="0" smtClean="0"/>
              <a:t>onde ficam os órgãos internos. Algumas vezes protegido por uma concha. </a:t>
            </a:r>
            <a:endParaRPr lang="pt-BR" dirty="0" smtClean="0"/>
          </a:p>
          <a:p>
            <a:endParaRPr lang="pt-BR" dirty="0"/>
          </a:p>
        </p:txBody>
      </p:sp>
      <p:pic>
        <p:nvPicPr>
          <p:cNvPr id="7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pic>
        <p:nvPicPr>
          <p:cNvPr id="105474" name="Picture 2" descr="http://biologiavillanueva.wikispaces.com/file/view/molusco.jpg/76139487/molus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581128"/>
            <a:ext cx="3096344" cy="2062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4"/>
          <p:cNvGrpSpPr>
            <a:grpSpLocks/>
          </p:cNvGrpSpPr>
          <p:nvPr/>
        </p:nvGrpSpPr>
        <p:grpSpPr bwMode="auto">
          <a:xfrm>
            <a:off x="179389" y="115888"/>
            <a:ext cx="8281044" cy="6583362"/>
            <a:chOff x="179512" y="116632"/>
            <a:chExt cx="8784976" cy="6582345"/>
          </a:xfrm>
        </p:grpSpPr>
        <p:sp>
          <p:nvSpPr>
            <p:cNvPr id="4" name="Retângulo 3"/>
            <p:cNvSpPr/>
            <p:nvPr/>
          </p:nvSpPr>
          <p:spPr>
            <a:xfrm>
              <a:off x="179512" y="116632"/>
              <a:ext cx="8784976" cy="6582345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grpSp>
          <p:nvGrpSpPr>
            <p:cNvPr id="3" name="Grupo 2"/>
            <p:cNvGrpSpPr>
              <a:grpSpLocks/>
            </p:cNvGrpSpPr>
            <p:nvPr/>
          </p:nvGrpSpPr>
          <p:grpSpPr bwMode="auto">
            <a:xfrm>
              <a:off x="762296" y="260648"/>
              <a:ext cx="7554120" cy="6294313"/>
              <a:chOff x="762296" y="404664"/>
              <a:chExt cx="7554120" cy="6294313"/>
            </a:xfrm>
          </p:grpSpPr>
          <p:pic>
            <p:nvPicPr>
              <p:cNvPr id="22533" name="Picture 2" descr="http://diariodebiologia.booger.net.br/files/2011/01/hirudoterapy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62296" y="404664"/>
                <a:ext cx="3666869" cy="2750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34" name="Picture 4" descr="http://u.jimdo.com/www27/o/sce0334a631f1e1e8/img/i2c7c4baab9685bc3/1286725933/std/tratamento-de-varizes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62296" y="3284984"/>
                <a:ext cx="3666869" cy="28632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35" name="Picture 6" descr="http://imguol.com/2013/03/21/21mar2013---homem-recebe-tratamento-com-sanguessugas-em-localidade-proxima-a-srinagar-na-india-tratamento-e-utilizado-para-doencas-de-pele-artrite-gota-dores-de-cabeca-cronica-e-sinusite-1363893811515_300x500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170884" y="764704"/>
                <a:ext cx="3145532" cy="48965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6" name="CaixaDeTexto 1"/>
              <p:cNvSpPr txBox="1">
                <a:spLocks noChangeArrowheads="1"/>
              </p:cNvSpPr>
              <p:nvPr/>
            </p:nvSpPr>
            <p:spPr bwMode="auto">
              <a:xfrm>
                <a:off x="1547664" y="6237312"/>
                <a:ext cx="585128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t-BR" altLang="pt-BR" sz="2400"/>
                  <a:t>Sanguessugas – tratamentos alternativos</a:t>
                </a:r>
              </a:p>
            </p:txBody>
          </p:sp>
        </p:grpSp>
      </p:grpSp>
      <p:pic>
        <p:nvPicPr>
          <p:cNvPr id="9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5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71488" y="2028825"/>
            <a:ext cx="4926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Epiderme com cutícula permeável.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71488" y="2909888"/>
            <a:ext cx="67421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Glândulas mucosas (manutenção da umidade). 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71488" y="3846513"/>
            <a:ext cx="5149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Células fotorreceptoras e sensitivas.</a:t>
            </a:r>
          </a:p>
        </p:txBody>
      </p:sp>
      <p:grpSp>
        <p:nvGrpSpPr>
          <p:cNvPr id="4" name="Grupo 1"/>
          <p:cNvGrpSpPr>
            <a:grpSpLocks/>
          </p:cNvGrpSpPr>
          <p:nvPr/>
        </p:nvGrpSpPr>
        <p:grpSpPr bwMode="auto">
          <a:xfrm>
            <a:off x="468313" y="4076700"/>
            <a:ext cx="7776095" cy="2260600"/>
            <a:chOff x="467544" y="4077345"/>
            <a:chExt cx="8182744" cy="2259955"/>
          </a:xfrm>
        </p:grpSpPr>
        <p:sp>
          <p:nvSpPr>
            <p:cNvPr id="9224" name="Text Box 9"/>
            <p:cNvSpPr txBox="1">
              <a:spLocks noChangeArrowheads="1"/>
            </p:cNvSpPr>
            <p:nvPr/>
          </p:nvSpPr>
          <p:spPr bwMode="auto">
            <a:xfrm>
              <a:off x="467544" y="4714875"/>
              <a:ext cx="499414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Cerdas quitinosas (locomoção e</a:t>
              </a:r>
            </a:p>
            <a:p>
              <a:r>
                <a:rPr lang="pt-BR" altLang="pt-BR" sz="2400"/>
                <a:t>fixação) -  critério de classificação.</a:t>
              </a:r>
            </a:p>
          </p:txBody>
        </p:sp>
        <p:pic>
          <p:nvPicPr>
            <p:cNvPr id="9225" name="Picture 11" descr="http://cifonauta.cebimar.usp.br/site_media/photos/aem_E9O8P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20370" y="4077345"/>
              <a:ext cx="3029918" cy="2259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Retângulo 2"/>
          <p:cNvSpPr/>
          <p:nvPr/>
        </p:nvSpPr>
        <p:spPr>
          <a:xfrm>
            <a:off x="1730781" y="116632"/>
            <a:ext cx="568245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CARACTERÍSTICAS </a:t>
            </a:r>
            <a:r>
              <a:rPr lang="pt-BR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GERAIS</a:t>
            </a:r>
            <a:endParaRPr lang="pt-BR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ítulo 11"/>
          <p:cNvSpPr txBox="1">
            <a:spLocks/>
          </p:cNvSpPr>
          <p:nvPr/>
        </p:nvSpPr>
        <p:spPr>
          <a:xfrm>
            <a:off x="467544" y="1052736"/>
            <a:ext cx="8229600" cy="8501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Tegumento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utoUpdateAnimBg="0"/>
      <p:bldP spid="22535" grpId="0" autoUpdateAnimBg="0"/>
      <p:bldP spid="2253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95288" y="1196975"/>
            <a:ext cx="5772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Tipo completo com digestão extracelular.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95288" y="2060575"/>
            <a:ext cx="35575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Papo – armazenamento.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95288" y="2708275"/>
            <a:ext cx="32321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Moela – trituração dos</a:t>
            </a:r>
          </a:p>
          <a:p>
            <a:r>
              <a:rPr lang="pt-BR" altLang="pt-BR" sz="2400"/>
              <a:t>alimentos.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95288" y="3789363"/>
            <a:ext cx="38306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Intestino – com uma dobra</a:t>
            </a:r>
          </a:p>
          <a:p>
            <a:r>
              <a:rPr lang="pt-BR" altLang="pt-BR" sz="2400"/>
              <a:t>interna para aumentar a</a:t>
            </a:r>
          </a:p>
          <a:p>
            <a:r>
              <a:rPr lang="pt-BR" altLang="pt-BR" sz="2400"/>
              <a:t>superfície de absorção</a:t>
            </a:r>
          </a:p>
          <a:p>
            <a:r>
              <a:rPr lang="pt-BR" altLang="pt-BR" sz="2400"/>
              <a:t>(tiflossole).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95288" y="5589588"/>
            <a:ext cx="81629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* Restos de alimentos não aproveitados juntamente com a</a:t>
            </a:r>
          </a:p>
          <a:p>
            <a:r>
              <a:rPr lang="pt-BR" altLang="pt-BR" sz="2400"/>
              <a:t>terra formam o </a:t>
            </a:r>
            <a:r>
              <a:rPr lang="pt-BR" altLang="pt-BR" sz="2400" b="1"/>
              <a:t>húmus.</a:t>
            </a:r>
          </a:p>
        </p:txBody>
      </p:sp>
      <p:pic>
        <p:nvPicPr>
          <p:cNvPr id="5132" name="Picture 12" descr="http://interna.coceducacao.com.br/ebook/content/pictures/2002-21-142-16-i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060848"/>
            <a:ext cx="4198938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pt-BR" b="1" dirty="0" smtClean="0">
                <a:solidFill>
                  <a:srgbClr val="FF0000"/>
                </a:solidFill>
              </a:rPr>
              <a:t>Digestão nos anelídeos</a:t>
            </a:r>
            <a:endParaRPr lang="pt-BR" b="1" dirty="0">
              <a:solidFill>
                <a:srgbClr val="FF0000"/>
              </a:solidFill>
            </a:endParaRPr>
          </a:p>
        </p:txBody>
      </p:sp>
      <p:pic>
        <p:nvPicPr>
          <p:cNvPr id="13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utoUpdateAnimBg="0"/>
      <p:bldP spid="23558" grpId="0" autoUpdateAnimBg="0"/>
      <p:bldP spid="23559" grpId="0" autoUpdateAnimBg="0"/>
      <p:bldP spid="23560" grpId="0" autoUpdateAnimBg="0"/>
      <p:bldP spid="23561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8313" y="1095375"/>
            <a:ext cx="789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1</a:t>
            </a:r>
            <a:r>
              <a:rPr lang="pt-BR" altLang="pt-BR" sz="2400" baseline="30000"/>
              <a:t>os</a:t>
            </a:r>
            <a:r>
              <a:rPr lang="pt-BR" altLang="pt-BR" sz="2400"/>
              <a:t> animais na escala evolutiva com sistema circulatório.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68313" y="3092450"/>
            <a:ext cx="3152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Tipo fechado (sangue</a:t>
            </a:r>
          </a:p>
          <a:p>
            <a:r>
              <a:rPr lang="pt-BR" altLang="pt-BR" sz="2400"/>
              <a:t>circula no interior de</a:t>
            </a:r>
          </a:p>
          <a:p>
            <a:r>
              <a:rPr lang="pt-BR" altLang="pt-BR" sz="2400"/>
              <a:t>vasos).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68313" y="5934075"/>
            <a:ext cx="79921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altLang="pt-BR" sz="2400" dirty="0"/>
              <a:t>Hemoglobina dissolvida no plasma</a:t>
            </a:r>
            <a:r>
              <a:rPr lang="pt-BR" altLang="pt-BR" sz="2400" dirty="0" smtClean="0"/>
              <a:t>.  Em </a:t>
            </a:r>
            <a:r>
              <a:rPr lang="pt-BR" altLang="pt-BR" sz="2400" dirty="0" err="1" smtClean="0"/>
              <a:t>poliquetos</a:t>
            </a:r>
            <a:r>
              <a:rPr lang="pt-BR" altLang="pt-BR" sz="2400" dirty="0" smtClean="0"/>
              <a:t> encontra-se a </a:t>
            </a:r>
            <a:r>
              <a:rPr lang="pt-BR" altLang="pt-BR" sz="2400" dirty="0" err="1" smtClean="0"/>
              <a:t>clorocruorina</a:t>
            </a:r>
            <a:r>
              <a:rPr lang="pt-BR" altLang="pt-BR" sz="2400" dirty="0" smtClean="0"/>
              <a:t> verde)</a:t>
            </a:r>
            <a:endParaRPr lang="pt-BR" altLang="pt-BR" sz="2400" dirty="0"/>
          </a:p>
        </p:txBody>
      </p:sp>
      <p:pic>
        <p:nvPicPr>
          <p:cNvPr id="11" name="Picture 6" descr="57cdfb99b6ffc226a9e1aeb0ee2e0ba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44824"/>
            <a:ext cx="4897438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Circulação nos anelídeos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95288" y="2708275"/>
            <a:ext cx="36549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 dirty="0"/>
              <a:t>*As trocas gasosas somente</a:t>
            </a:r>
          </a:p>
          <a:p>
            <a:r>
              <a:rPr lang="pt-BR" altLang="pt-BR" sz="2400" dirty="0"/>
              <a:t> são possíveis mantendo a</a:t>
            </a:r>
          </a:p>
          <a:p>
            <a:r>
              <a:rPr lang="pt-BR" altLang="pt-BR" sz="2400" dirty="0"/>
              <a:t>pele úmida</a:t>
            </a:r>
            <a:r>
              <a:rPr lang="pt-BR" altLang="pt-BR" sz="2400" dirty="0" smtClean="0"/>
              <a:t>.</a:t>
            </a:r>
          </a:p>
        </p:txBody>
      </p:sp>
      <p:grpSp>
        <p:nvGrpSpPr>
          <p:cNvPr id="3" name="Grupo 2"/>
          <p:cNvGrpSpPr>
            <a:grpSpLocks/>
          </p:cNvGrpSpPr>
          <p:nvPr/>
        </p:nvGrpSpPr>
        <p:grpSpPr bwMode="auto">
          <a:xfrm>
            <a:off x="395289" y="1196975"/>
            <a:ext cx="7921128" cy="2928938"/>
            <a:chOff x="395288" y="1196752"/>
            <a:chExt cx="8353176" cy="2928520"/>
          </a:xfrm>
        </p:grpSpPr>
        <p:sp>
          <p:nvSpPr>
            <p:cNvPr id="12296" name="Text Box 5"/>
            <p:cNvSpPr txBox="1">
              <a:spLocks noChangeArrowheads="1"/>
            </p:cNvSpPr>
            <p:nvPr/>
          </p:nvSpPr>
          <p:spPr bwMode="auto">
            <a:xfrm>
              <a:off x="395288" y="1269620"/>
              <a:ext cx="369684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Respiração cutânea (pele</a:t>
              </a:r>
            </a:p>
            <a:p>
              <a:r>
                <a:rPr lang="pt-BR" altLang="pt-BR" sz="2400"/>
                <a:t>vascularizada – difusão</a:t>
              </a:r>
            </a:p>
            <a:p>
              <a:r>
                <a:rPr lang="pt-BR" altLang="pt-BR" sz="2400"/>
                <a:t>indireta).</a:t>
              </a:r>
            </a:p>
          </p:txBody>
        </p:sp>
        <p:pic>
          <p:nvPicPr>
            <p:cNvPr id="12297" name="Picture 11" descr="https://encrypted-tbn2.gstatic.com/images?q=tbn:ANd9GcSD6eJg1U2a3ws79J43ubEV9SaUgEoZPhwKJEYKooY1SVpDMJG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0" y="1196752"/>
              <a:ext cx="4176464" cy="2928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o 3"/>
          <p:cNvGrpSpPr>
            <a:grpSpLocks/>
          </p:cNvGrpSpPr>
          <p:nvPr/>
        </p:nvGrpSpPr>
        <p:grpSpPr bwMode="auto">
          <a:xfrm>
            <a:off x="395288" y="4221163"/>
            <a:ext cx="7494587" cy="2205037"/>
            <a:chOff x="395288" y="4221088"/>
            <a:chExt cx="7494240" cy="2204390"/>
          </a:xfrm>
        </p:grpSpPr>
        <p:sp>
          <p:nvSpPr>
            <p:cNvPr id="12294" name="Text Box 6"/>
            <p:cNvSpPr txBox="1">
              <a:spLocks noChangeArrowheads="1"/>
            </p:cNvSpPr>
            <p:nvPr/>
          </p:nvSpPr>
          <p:spPr bwMode="auto">
            <a:xfrm>
              <a:off x="395288" y="5157192"/>
              <a:ext cx="48606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Poliquetos - respiração branquial. </a:t>
              </a:r>
            </a:p>
          </p:txBody>
        </p:sp>
        <p:pic>
          <p:nvPicPr>
            <p:cNvPr id="12295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8144" y="4221088"/>
              <a:ext cx="2021384" cy="2204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ítulo 1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Respiração nos anelídeos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4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68313" y="1268413"/>
            <a:ext cx="7493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Formado por um par de nefrídeos presentes em cada</a:t>
            </a:r>
          </a:p>
          <a:p>
            <a:r>
              <a:rPr lang="pt-BR" altLang="pt-BR" sz="2400"/>
              <a:t>segmento do corpo.</a:t>
            </a:r>
          </a:p>
        </p:txBody>
      </p:sp>
      <p:sp>
        <p:nvSpPr>
          <p:cNvPr id="13316" name="Text Box 12"/>
          <p:cNvSpPr txBox="1">
            <a:spLocks noChangeArrowheads="1"/>
          </p:cNvSpPr>
          <p:nvPr/>
        </p:nvSpPr>
        <p:spPr bwMode="auto">
          <a:xfrm>
            <a:off x="3892550" y="4283075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altLang="pt-BR"/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68313" y="3028950"/>
            <a:ext cx="3703637" cy="1768475"/>
            <a:chOff x="438" y="1686"/>
            <a:chExt cx="2333" cy="1114"/>
          </a:xfrm>
        </p:grpSpPr>
        <p:sp>
          <p:nvSpPr>
            <p:cNvPr id="13320" name="Text Box 6"/>
            <p:cNvSpPr txBox="1">
              <a:spLocks noChangeArrowheads="1"/>
            </p:cNvSpPr>
            <p:nvPr/>
          </p:nvSpPr>
          <p:spPr bwMode="auto">
            <a:xfrm>
              <a:off x="438" y="2101"/>
              <a:ext cx="95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Nefrídeos</a:t>
              </a:r>
            </a:p>
          </p:txBody>
        </p:sp>
        <p:sp>
          <p:nvSpPr>
            <p:cNvPr id="13321" name="Text Box 7"/>
            <p:cNvSpPr txBox="1">
              <a:spLocks noChangeArrowheads="1"/>
            </p:cNvSpPr>
            <p:nvPr/>
          </p:nvSpPr>
          <p:spPr bwMode="auto">
            <a:xfrm>
              <a:off x="1617" y="1686"/>
              <a:ext cx="108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nefróstoma</a:t>
              </a:r>
            </a:p>
          </p:txBody>
        </p:sp>
        <p:sp>
          <p:nvSpPr>
            <p:cNvPr id="13322" name="Text Box 8"/>
            <p:cNvSpPr txBox="1">
              <a:spLocks noChangeArrowheads="1"/>
            </p:cNvSpPr>
            <p:nvPr/>
          </p:nvSpPr>
          <p:spPr bwMode="auto">
            <a:xfrm>
              <a:off x="1629" y="2100"/>
              <a:ext cx="103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nefroducto</a:t>
              </a:r>
            </a:p>
          </p:txBody>
        </p:sp>
        <p:sp>
          <p:nvSpPr>
            <p:cNvPr id="13323" name="Text Box 9"/>
            <p:cNvSpPr txBox="1">
              <a:spLocks noChangeArrowheads="1"/>
            </p:cNvSpPr>
            <p:nvPr/>
          </p:nvSpPr>
          <p:spPr bwMode="auto">
            <a:xfrm>
              <a:off x="1629" y="2509"/>
              <a:ext cx="114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nefridióporo</a:t>
              </a:r>
            </a:p>
          </p:txBody>
        </p:sp>
        <p:sp>
          <p:nvSpPr>
            <p:cNvPr id="13324" name="AutoShape 23"/>
            <p:cNvSpPr>
              <a:spLocks/>
            </p:cNvSpPr>
            <p:nvPr/>
          </p:nvSpPr>
          <p:spPr bwMode="auto">
            <a:xfrm>
              <a:off x="1481" y="1706"/>
              <a:ext cx="136" cy="1089"/>
            </a:xfrm>
            <a:prstGeom prst="leftBrace">
              <a:avLst>
                <a:gd name="adj1" fmla="val 66728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 altLang="pt-BR"/>
            </a:p>
          </p:txBody>
        </p:sp>
      </p:grp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468313" y="5789613"/>
            <a:ext cx="4464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Produto de excreção – amônia.</a:t>
            </a:r>
          </a:p>
        </p:txBody>
      </p:sp>
      <p:pic>
        <p:nvPicPr>
          <p:cNvPr id="16" name="Picture 6" descr="excrecao-nos-anelide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1" y="2465389"/>
            <a:ext cx="3875246" cy="269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ítulo 1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Excreção nos anelídeos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4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760413" y="1268413"/>
            <a:ext cx="7196137" cy="1311275"/>
            <a:chOff x="429" y="799"/>
            <a:chExt cx="4533" cy="826"/>
          </a:xfrm>
        </p:grpSpPr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429" y="957"/>
              <a:ext cx="144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Tipo ganglionar</a:t>
              </a:r>
            </a:p>
            <a:p>
              <a:r>
                <a:rPr lang="pt-BR" altLang="pt-BR" sz="2400"/>
                <a:t>ventral</a:t>
              </a:r>
            </a:p>
          </p:txBody>
        </p:sp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2109" y="826"/>
              <a:ext cx="195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Gânglios cerebroides</a:t>
              </a:r>
            </a:p>
          </p:txBody>
        </p:sp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2116" y="1217"/>
              <a:ext cx="284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altLang="pt-BR" sz="2400"/>
                <a:t>1 par de gânglios por segmento</a:t>
              </a:r>
            </a:p>
          </p:txBody>
        </p:sp>
        <p:sp>
          <p:nvSpPr>
            <p:cNvPr id="14344" name="AutoShape 8"/>
            <p:cNvSpPr>
              <a:spLocks/>
            </p:cNvSpPr>
            <p:nvPr/>
          </p:nvSpPr>
          <p:spPr bwMode="auto">
            <a:xfrm>
              <a:off x="1973" y="799"/>
              <a:ext cx="136" cy="826"/>
            </a:xfrm>
            <a:prstGeom prst="leftBrace">
              <a:avLst>
                <a:gd name="adj1" fmla="val 47239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 altLang="pt-BR"/>
            </a:p>
          </p:txBody>
        </p:sp>
      </p:grpSp>
      <p:pic>
        <p:nvPicPr>
          <p:cNvPr id="27666" name="Picture 18" descr="163-Cbfc02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2997200"/>
            <a:ext cx="6461125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ítulo 1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Sistema nervoso dos anelídeos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39750" y="1773238"/>
            <a:ext cx="30781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Fecundação externa.</a:t>
            </a:r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611188" y="2924175"/>
            <a:ext cx="34718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altLang="pt-BR" sz="2400"/>
              <a:t>* Em minhocas e</a:t>
            </a:r>
          </a:p>
          <a:p>
            <a:r>
              <a:rPr lang="pt-BR" altLang="pt-BR" sz="2400"/>
              <a:t>sanguessugas, a</a:t>
            </a:r>
          </a:p>
          <a:p>
            <a:r>
              <a:rPr lang="pt-BR" altLang="pt-BR" sz="2400"/>
              <a:t>fecundação ocorre</a:t>
            </a:r>
          </a:p>
          <a:p>
            <a:r>
              <a:rPr lang="pt-BR" altLang="pt-BR" sz="2400"/>
              <a:t>no interior de um casulo</a:t>
            </a:r>
          </a:p>
          <a:p>
            <a:r>
              <a:rPr lang="pt-BR" altLang="pt-BR" sz="2400"/>
              <a:t>formado pelo </a:t>
            </a:r>
            <a:r>
              <a:rPr lang="pt-BR" altLang="pt-BR" sz="2400" b="1"/>
              <a:t>clitelo.</a:t>
            </a:r>
          </a:p>
        </p:txBody>
      </p:sp>
      <p:pic>
        <p:nvPicPr>
          <p:cNvPr id="1536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24744"/>
            <a:ext cx="4248150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/>
          <p:cNvSpPr/>
          <p:nvPr/>
        </p:nvSpPr>
        <p:spPr>
          <a:xfrm>
            <a:off x="251520" y="128826"/>
            <a:ext cx="723659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ASPECTOS REPRODUTIVOS</a:t>
            </a:r>
          </a:p>
        </p:txBody>
      </p:sp>
      <p:pic>
        <p:nvPicPr>
          <p:cNvPr id="7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1127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>
            <a:grpSpLocks/>
          </p:cNvGrpSpPr>
          <p:nvPr/>
        </p:nvGrpSpPr>
        <p:grpSpPr bwMode="auto">
          <a:xfrm>
            <a:off x="179389" y="333375"/>
            <a:ext cx="8209035" cy="6048375"/>
            <a:chOff x="179512" y="332656"/>
            <a:chExt cx="8784976" cy="6048672"/>
          </a:xfrm>
        </p:grpSpPr>
        <p:sp>
          <p:nvSpPr>
            <p:cNvPr id="2" name="Retângulo 1"/>
            <p:cNvSpPr/>
            <p:nvPr/>
          </p:nvSpPr>
          <p:spPr>
            <a:xfrm>
              <a:off x="179512" y="332656"/>
              <a:ext cx="8784976" cy="6048672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pic>
          <p:nvPicPr>
            <p:cNvPr id="16388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988" y="928688"/>
              <a:ext cx="8582025" cy="500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Picture 2" descr="http://www.estudokids.com.br/wp-content/uploads/2014/03/Anel%C3%ADdeos.jpg"/>
          <p:cNvPicPr>
            <a:picLocks noChangeAspect="1" noChangeArrowheads="1"/>
          </p:cNvPicPr>
          <p:nvPr/>
        </p:nvPicPr>
        <p:blipFill>
          <a:blip r:embed="rId3" cstate="print"/>
          <a:srcRect t="36508" b="44444"/>
          <a:stretch>
            <a:fillRect/>
          </a:stretch>
        </p:blipFill>
        <p:spPr bwMode="auto">
          <a:xfrm rot="5400000">
            <a:off x="5406947" y="3120947"/>
            <a:ext cx="6862546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 cstate="print"/>
          <a:srcRect l="22410" t="11438" r="20586" b="18672"/>
          <a:stretch>
            <a:fillRect/>
          </a:stretch>
        </p:blipFill>
        <p:spPr bwMode="auto">
          <a:xfrm>
            <a:off x="0" y="188640"/>
            <a:ext cx="9144000" cy="6303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dirty="0" smtClean="0"/>
              <a:t>PARTES DO CORPO </a:t>
            </a:r>
            <a:r>
              <a:rPr lang="pt-BR" dirty="0" smtClean="0"/>
              <a:t>DE UM MOLUSCO</a:t>
            </a: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4283" y="1916832"/>
            <a:ext cx="7983121" cy="3312368"/>
          </a:xfrm>
          <a:noFill/>
        </p:spPr>
      </p:pic>
      <p:sp>
        <p:nvSpPr>
          <p:cNvPr id="5" name="Retângulo 4"/>
          <p:cNvSpPr/>
          <p:nvPr/>
        </p:nvSpPr>
        <p:spPr>
          <a:xfrm>
            <a:off x="4572000" y="4725144"/>
            <a:ext cx="576262" cy="3603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971600" y="4365104"/>
            <a:ext cx="865188" cy="358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3851920" y="3068960"/>
            <a:ext cx="2016125" cy="5762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627784" y="1916832"/>
            <a:ext cx="6264696" cy="2677656"/>
          </a:xfrm>
          <a:prstGeom prst="rect">
            <a:avLst/>
          </a:prstGeom>
          <a:solidFill>
            <a:schemeClr val="lt1">
              <a:alpha val="5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dirty="0"/>
              <a:t>Fim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dirty="0"/>
              <a:t>Próxima aula </a:t>
            </a:r>
            <a:r>
              <a:rPr lang="pt-BR" sz="2800" dirty="0" smtClean="0"/>
              <a:t>de zoologia Artrópodes </a:t>
            </a:r>
            <a:endParaRPr lang="pt-BR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dirty="0"/>
              <a:t>Baixe esta aula no </a:t>
            </a:r>
            <a:r>
              <a:rPr lang="pt-BR" sz="2800" dirty="0" err="1"/>
              <a:t>omelhordabiologia</a:t>
            </a:r>
            <a:r>
              <a:rPr lang="pt-BR" sz="2800" dirty="0"/>
              <a:t>.blogspot.com</a:t>
            </a:r>
          </a:p>
        </p:txBody>
      </p:sp>
      <p:pic>
        <p:nvPicPr>
          <p:cNvPr id="118786" name="Picture 2" descr="http://www.gpdesenhos.com.br/imagens/looneytunes/minhocaintelectu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212407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A concha dos Moluscos</a:t>
            </a:r>
            <a:endParaRPr lang="pt-BR" dirty="0" smtClean="0"/>
          </a:p>
        </p:txBody>
      </p:sp>
      <p:sp>
        <p:nvSpPr>
          <p:cNvPr id="24579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971600" y="1556792"/>
            <a:ext cx="5832648" cy="4941887"/>
          </a:xfrm>
        </p:spPr>
        <p:txBody>
          <a:bodyPr>
            <a:normAutofit fontScale="70000" lnSpcReduction="20000"/>
          </a:bodyPr>
          <a:lstStyle/>
          <a:p>
            <a:pPr algn="ctr" eaLnBrk="1" hangingPunct="1">
              <a:buNone/>
            </a:pPr>
            <a:r>
              <a:rPr lang="pt-BR" b="1" dirty="0" smtClean="0"/>
              <a:t>A concha é uma estrutura calcária resistente que atua como esqueleto, dando sustentação ao corpo do animal. </a:t>
            </a:r>
          </a:p>
          <a:p>
            <a:pPr eaLnBrk="1" hangingPunct="1"/>
            <a:endParaRPr lang="pt-BR" dirty="0" smtClean="0"/>
          </a:p>
          <a:p>
            <a:r>
              <a:rPr lang="pt-BR" dirty="0" smtClean="0"/>
              <a:t>Lesma e polvo </a:t>
            </a:r>
            <a:r>
              <a:rPr lang="pt-BR" u="sng" dirty="0" smtClean="0"/>
              <a:t>não possuem concha</a:t>
            </a:r>
            <a:r>
              <a:rPr lang="pt-BR" dirty="0" smtClean="0"/>
              <a:t>. Podem ter perdido-a ao longo da </a:t>
            </a:r>
            <a:r>
              <a:rPr lang="pt-BR" dirty="0" smtClean="0"/>
              <a:t>evolução.</a:t>
            </a:r>
          </a:p>
          <a:p>
            <a:endParaRPr lang="pt-BR" dirty="0" smtClean="0"/>
          </a:p>
          <a:p>
            <a:r>
              <a:rPr lang="pt-BR" dirty="0" smtClean="0"/>
              <a:t>Em caracóis e caramujos: </a:t>
            </a:r>
            <a:r>
              <a:rPr lang="pt-BR" u="sng" dirty="0" smtClean="0"/>
              <a:t>concha externa </a:t>
            </a:r>
            <a:r>
              <a:rPr lang="pt-BR" dirty="0" smtClean="0"/>
              <a:t>e formado por uma só peça (</a:t>
            </a:r>
            <a:r>
              <a:rPr lang="pt-BR" dirty="0" smtClean="0"/>
              <a:t>univalves</a:t>
            </a:r>
            <a:r>
              <a:rPr lang="pt-BR" dirty="0" smtClean="0"/>
              <a:t>).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Em mexilhões e ostras: </a:t>
            </a:r>
            <a:r>
              <a:rPr lang="pt-BR" u="sng" dirty="0" smtClean="0"/>
              <a:t>concha é externa </a:t>
            </a:r>
            <a:r>
              <a:rPr lang="pt-BR" dirty="0" smtClean="0"/>
              <a:t>e formado por duas peças (bivalves). 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Em lulas a </a:t>
            </a:r>
            <a:r>
              <a:rPr lang="pt-BR" u="sng" dirty="0" smtClean="0"/>
              <a:t>concha é interna</a:t>
            </a:r>
            <a:r>
              <a:rPr lang="pt-BR" dirty="0" smtClean="0"/>
              <a:t>. </a:t>
            </a:r>
          </a:p>
          <a:p>
            <a:pPr eaLnBrk="1" hangingPunct="1">
              <a:buFont typeface="Wingdings 2" pitchFamily="18" charset="2"/>
              <a:buNone/>
            </a:pPr>
            <a:endParaRPr lang="pt-BR" dirty="0" smtClean="0"/>
          </a:p>
        </p:txBody>
      </p:sp>
      <p:pic>
        <p:nvPicPr>
          <p:cNvPr id="5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pic>
        <p:nvPicPr>
          <p:cNvPr id="94210" name="Picture 2" descr="5. Tipos de conchas&#10; A concha pode&#10;ser univalve –&#10;formada por uma&#10;peça única.&#10; A concha pode ser&#10;bivalve – formada&#10;por d..."/>
          <p:cNvPicPr>
            <a:picLocks noChangeAspect="1" noChangeArrowheads="1"/>
          </p:cNvPicPr>
          <p:nvPr/>
        </p:nvPicPr>
        <p:blipFill>
          <a:blip r:embed="rId3" cstate="print"/>
          <a:srcRect l="8739" t="50504" r="63267" b="19509"/>
          <a:stretch>
            <a:fillRect/>
          </a:stretch>
        </p:blipFill>
        <p:spPr bwMode="auto">
          <a:xfrm>
            <a:off x="6300192" y="3789040"/>
            <a:ext cx="1432580" cy="1152128"/>
          </a:xfrm>
          <a:prstGeom prst="rect">
            <a:avLst/>
          </a:prstGeom>
          <a:noFill/>
        </p:spPr>
      </p:pic>
      <p:pic>
        <p:nvPicPr>
          <p:cNvPr id="7" name="Picture 2" descr="5. Tipos de conchas&#10; A concha pode&#10;ser univalve –&#10;formada por uma&#10;peça única.&#10; A concha pode ser&#10;bivalve – formada&#10;por d..."/>
          <p:cNvPicPr>
            <a:picLocks noChangeAspect="1" noChangeArrowheads="1"/>
          </p:cNvPicPr>
          <p:nvPr/>
        </p:nvPicPr>
        <p:blipFill>
          <a:blip r:embed="rId3" cstate="print"/>
          <a:srcRect l="46213" t="50504" r="24164" b="14774"/>
          <a:stretch>
            <a:fillRect/>
          </a:stretch>
        </p:blipFill>
        <p:spPr bwMode="auto">
          <a:xfrm>
            <a:off x="7847856" y="3789040"/>
            <a:ext cx="1296144" cy="1140607"/>
          </a:xfrm>
          <a:prstGeom prst="rect">
            <a:avLst/>
          </a:prstGeom>
          <a:noFill/>
        </p:spPr>
      </p:pic>
      <p:sp>
        <p:nvSpPr>
          <p:cNvPr id="8" name="Retângulo 7"/>
          <p:cNvSpPr/>
          <p:nvPr/>
        </p:nvSpPr>
        <p:spPr>
          <a:xfrm>
            <a:off x="6444208" y="4941168"/>
            <a:ext cx="1052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univalves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7884368" y="4869160"/>
            <a:ext cx="930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bivalves</a:t>
            </a:r>
            <a:endParaRPr lang="pt-BR" dirty="0"/>
          </a:p>
        </p:txBody>
      </p:sp>
      <p:pic>
        <p:nvPicPr>
          <p:cNvPr id="94212" name="Picture 4" descr="http://www.pesqueirapioneira.com.br/wp-content/uploads/Lula-Tub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229200"/>
            <a:ext cx="5772150" cy="1628800"/>
          </a:xfrm>
          <a:prstGeom prst="rect">
            <a:avLst/>
          </a:prstGeom>
          <a:noFill/>
        </p:spPr>
      </p:pic>
      <p:pic>
        <p:nvPicPr>
          <p:cNvPr id="94214" name="Picture 6" descr="http://3.bp.blogspot.com/-3p19EEDzgRY/VNe2vVP2ZGI/AAAAAAAAzB4/Blcqx0y2NTE/s1600/NT-26-06-2014-Polvo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8589" y="2204864"/>
            <a:ext cx="1715411" cy="1083941"/>
          </a:xfrm>
          <a:prstGeom prst="rect">
            <a:avLst/>
          </a:prstGeom>
          <a:noFill/>
        </p:spPr>
      </p:pic>
      <p:pic>
        <p:nvPicPr>
          <p:cNvPr id="94216" name="Picture 8" descr="http://www.mundogump.com.br/wp-content/uploads/2012/11/mn0159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472393">
            <a:off x="6347964" y="2375438"/>
            <a:ext cx="1267140" cy="688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b="1" dirty="0" smtClean="0"/>
              <a:t>A concha dos Moluscos</a:t>
            </a:r>
            <a:endParaRPr lang="pt-BR" b="1" dirty="0" smtClean="0"/>
          </a:p>
        </p:txBody>
      </p:sp>
      <p:pic>
        <p:nvPicPr>
          <p:cNvPr id="5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2" name="Espaço Reservado para Conteúdo 11"/>
          <p:cNvSpPr>
            <a:spLocks noGrp="1"/>
          </p:cNvSpPr>
          <p:nvPr>
            <p:ph idx="1"/>
          </p:nvPr>
        </p:nvSpPr>
        <p:spPr>
          <a:xfrm>
            <a:off x="899592" y="1052736"/>
            <a:ext cx="7992888" cy="2232247"/>
          </a:xfrm>
        </p:spPr>
        <p:txBody>
          <a:bodyPr>
            <a:normAutofit fontScale="85000" lnSpcReduction="10000"/>
          </a:bodyPr>
          <a:lstStyle/>
          <a:p>
            <a:r>
              <a:rPr lang="pt-BR" dirty="0" smtClean="0"/>
              <a:t>A concha é fabricada pelo manto ou prega </a:t>
            </a:r>
            <a:r>
              <a:rPr lang="pt-BR" dirty="0" err="1" smtClean="0"/>
              <a:t>paleal</a:t>
            </a:r>
            <a:r>
              <a:rPr lang="pt-BR" dirty="0" smtClean="0"/>
              <a:t>. </a:t>
            </a:r>
          </a:p>
          <a:p>
            <a:r>
              <a:rPr lang="pt-BR" dirty="0" smtClean="0"/>
              <a:t>Cavidade </a:t>
            </a:r>
            <a:r>
              <a:rPr lang="pt-BR" dirty="0" smtClean="0"/>
              <a:t>do manto ou cavidade </a:t>
            </a:r>
            <a:r>
              <a:rPr lang="pt-BR" dirty="0" err="1" smtClean="0"/>
              <a:t>paleal</a:t>
            </a:r>
            <a:r>
              <a:rPr lang="pt-BR" dirty="0" smtClean="0"/>
              <a:t>: Espaço entre o manto e a concha, sendo muito vascularizado e com funções respiratórias “pulmões” de moluscos terrestres. </a:t>
            </a:r>
            <a:endParaRPr lang="pt-BR" dirty="0"/>
          </a:p>
        </p:txBody>
      </p:sp>
      <p:pic>
        <p:nvPicPr>
          <p:cNvPr id="107522" name="Picture 2" descr="http://image.slidesharecdn.com/fisiologiaanimalcomparada-versoparaaula-140204150722-phpapp02/95/fisiologia-animal-comparada-verso-para-aula-20-638.jpg?cb=1391526875"/>
          <p:cNvPicPr>
            <a:picLocks noChangeAspect="1" noChangeArrowheads="1"/>
          </p:cNvPicPr>
          <p:nvPr/>
        </p:nvPicPr>
        <p:blipFill>
          <a:blip r:embed="rId3" cstate="print"/>
          <a:srcRect t="18530" b="26231"/>
          <a:stretch>
            <a:fillRect/>
          </a:stretch>
        </p:blipFill>
        <p:spPr bwMode="auto">
          <a:xfrm>
            <a:off x="1230021" y="3429000"/>
            <a:ext cx="7813221" cy="3240360"/>
          </a:xfrm>
          <a:prstGeom prst="rect">
            <a:avLst/>
          </a:prstGeom>
          <a:noFill/>
        </p:spPr>
      </p:pic>
      <p:pic>
        <p:nvPicPr>
          <p:cNvPr id="14" name="Picture 2" descr="http://image.slidesharecdn.com/fisiologiaanimalcomparada-versoparaaula-140204150722-phpapp02/95/fisiologia-animal-comparada-verso-para-aula-20-638.jpg?cb=1391526875"/>
          <p:cNvPicPr>
            <a:picLocks noChangeAspect="1" noChangeArrowheads="1"/>
          </p:cNvPicPr>
          <p:nvPr/>
        </p:nvPicPr>
        <p:blipFill>
          <a:blip r:embed="rId3" cstate="print"/>
          <a:srcRect l="2747" t="78320" r="29042" b="12210"/>
          <a:stretch>
            <a:fillRect/>
          </a:stretch>
        </p:blipFill>
        <p:spPr bwMode="auto">
          <a:xfrm>
            <a:off x="3275856" y="2852936"/>
            <a:ext cx="5364088" cy="559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b="1" dirty="0" smtClean="0"/>
              <a:t>Diversidade dos Moluscos</a:t>
            </a:r>
            <a:endParaRPr lang="pt-BR" b="1" dirty="0" smtClean="0"/>
          </a:p>
        </p:txBody>
      </p:sp>
      <p:pic>
        <p:nvPicPr>
          <p:cNvPr id="5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sp>
        <p:nvSpPr>
          <p:cNvPr id="12" name="Espaço Reservado para Conteúdo 11"/>
          <p:cNvSpPr>
            <a:spLocks noGrp="1"/>
          </p:cNvSpPr>
          <p:nvPr>
            <p:ph idx="1"/>
          </p:nvPr>
        </p:nvSpPr>
        <p:spPr>
          <a:xfrm>
            <a:off x="899592" y="1052737"/>
            <a:ext cx="7992888" cy="1008112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Compreende cerca de 100.000 </a:t>
            </a:r>
            <a:r>
              <a:rPr lang="pt-BR" dirty="0" err="1" smtClean="0"/>
              <a:t>sp</a:t>
            </a:r>
            <a:r>
              <a:rPr lang="pt-BR" dirty="0" smtClean="0"/>
              <a:t>. </a:t>
            </a:r>
          </a:p>
          <a:p>
            <a:r>
              <a:rPr lang="pt-BR" dirty="0" smtClean="0"/>
              <a:t>Diversificado em morfologia e tamanho. 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108546" name="AutoShape 2" descr="data:image/jpeg;base64,/9j/4AAQSkZJRgABAQAAAQABAAD/2wCEAAkGBxAQEBIQERQREBUQGBAREBATEBITFRUTFxgWFxUXGBcYKCggGhsmHBYXIjEhJSkrLi4uGB8zRDMsNyg5MCsBCgoKDg0OGhAQGC0kHyQyLDcsNCw2KywtNywsNzctLywsKzQuLDAuLCwsLC8sLCwsLCwsNS0sLCwsLC4sLCwsNP/AABEIAMIBAwMBIgACEQEDEQH/xAAcAAEAAgMBAQEAAAAAAAAAAAAAAwQCBQYBBwj/xAA9EAACAgEDAgIHBQcDAwUAAAABAgADEQQSIQUTIjEGFDJBUVJhIzNxkZJCYnKBobHRB5PBQ7LCFRYkNIL/xAAZAQEBAQEBAQAAAAAAAAAAAAAAAQIDBAX/xAAhEQEBAQEAAgIBBQAAAAAAAAAAARECEiEDMQQTUcHR8P/aAAwDAQACEQMRAD8A+4xE8JgexMUcMMggg+RByJlAREQERPCR+flA9iIgIiICInikEZHIPIMD2JiXAzkgY5PPkPj/AEM87g4GRzyOfMfSBnEx3jOMjPnjPOPjPBavByPF7PI5/D4wM4iICIiAiIgIiICIiAiIgIiICIiAmq9J9G1+ktqWqvUlgPsLbXqSwAglS6gkcfTB8jwczaxA4XoPRdVQE26YaOph/wDT0urGEuHbAusY4DKQHBVQ3ABIYt4bKdO6g2wM16gBe+RqAO5cKtQGevacpUbDSQuV9keEAHd2MQOK1em1y2dpW1Dl01T0kXgBbdmiCO7E42C1rjs54JwpXiWren68NWVe05e57PtN21jaO2SC6jtisY2gMPPwljmdXEDj9F03qDFRfZaF3A37LdgYirUBmRg7MENhpIA2eyPCPFnDUaDqDbW+07qgE2d1DXtKVh0SsMNtnFo3Dbyc7sY29nEDk9L0vWsw7tl4UClQov2EJ3NR3QdrMSe21I3FmPAwcgmbG2jU+qadW7juop9aVLFS1wEIYLZlQDv2kkMMgN8Zu4gch6j1FnIL2qG7IyLV4r+yDLuDD7QeMlhWM8+LkCS36TWAWKovYlmG/wBZ8Jq7gNWxN6tuWsYY7qyTuOXyJ1UQOfajV+q6VX7jMjL62tdqpY6BLANr7h/1DUx8QyFPJ8jS9Fena6lqUuLBK6qayNysmFprXZw/tCwMcisZ58WMCdbEDQ63pjd251TeH9SYruGXNVtjOPEflK4BwPIcSvpel2q6k14y1divlPsUWy1+1559l9nhyPEfd59NEx4TXon5Pcmf79v4cxr+mXWtYVr2mwvYHZk9htL2uyxBJB38nGVwM5zPLemWsWYVbRb3BUpNWdOSafHgHHtVl/CSc49546iI8Is/K7mep6c56RLqlNllXc2im7BVuFYV2EFQDy27bxsPu8Qxg7HpItUsHWwKzM1e+xHZFC1jaxySSzdxhjIAHmOBNlEs596x181vE5yERE04kREBERAREQEREBERAREQEREBERAREQEREBERAREQEREBERAhfUqHSsnxWB2UYPITbu58h7Q/OVn6xpxUbi4Cit7/AH7u2oJZgntHAB9086h0mu+2p7ArrULRsZdwJfZg/TG0/nOd1noQ1lYqFyKq1vUo7B8m09un5AYBgO6W8QJ425AgdPb1OlduXUByqo2cqzFtoUEcZzxie/8AqFO5U7iFrGZEUMCSyjcy8e8CaZPR1u49ndr3tZXYwFJCKV7XCruyMpWPefExPlxMekejL0WV2G1H2doECllBVK7KztG4hM71OFG0BcAc5AdLERAREQEREBERAREQEREBERAREQEREBERAREq9hHdyyhsbQMjPGBAtRIPUqvkX9Ij1Kr5F/SIE8SD1Kr5F/SI9Sq+Rf0iBPEg9Sq+Rf0iPUqvkX9IgTxIPUqvkX9Ij1Kr5F/SIE8SD1Kr5F/SI9Sq+Rf0iBlT7Vn8Q/7VksrjQ1fInPn4RPfUqvkX9IgTxIPUqvkX9Ij1Kr5F/SIE8SD1Kr5F/SI9Sq+Rf0iBPEg9Sq+Rf0iPUqvkX9IgTxIPUqvkX9Ij1Kr5F/SIE8SD1Kr5F/SJ5pKwpsCgAbhwP4EgWIiICIiAiIgIiICIiAmKpgk/Nj+2JpuuJqzYnYexFAXdsWo5Y21A53g+VfcPH+Jqrr+pBgq91ijEZxSQ6d+5AzALwe0KmzuGcjC8NA7CJW6bW601ixmsfaN7uEDFjychAF+nA90swEREBERAREQEREBE5zr/AF+yhyiLXivss+63a7hhY21E2nIPbxuz83Hh5h1XpQReVQI6purx3BhrHPT+2zNg7QPWznz45+AgdTE5qz0gsD4ApJbagB1AWkMq6h3PcCZJ+yx5e7OBg5js9KGLKAqIrPYA3cDNspvSm3euPCDuyCCeMeRMDqYnJVemRPtVVrtINh7znahWlt2woLOO75lABhSSu4Y62AiIgIiaH0jr1Pcrs0/cytepXC7Cu9u0VJDcZCq+3PG7APBgb6YomCx+Y5P5Af8AE5RU6i277S5QPVVrPboBKvqXF7EMpOVpC4yBwRlSZ47dSDWAtYAGs9mmthsFy9kqRzlqc7sByCScKQAQ66Jx2ip6jusbNyM+24I5pdC40unVaywUYU2rbu2hfLPGZlXb1EGs5vZd/iU10oWH2Gdz4OAPtv2ADlvEMKSHXxEQEREBESHV+zjkZascEg4LKDyIE0Sv6on7/wDu2f5j1RP3/wDds/zAsSCr7yz8K/8Aynnqifv/AO7Z/mBokznx5OMnuWf5gWIlf1RP3/8Ads/zHqifv/7tn+YFiJT1WmUI5BcEKxB7tnnj8ZcgIiICIiAiIgYNSpIYqpK8BiASPwPu8hMF0tYG0IgGCNoUAYOMjHwOB+UmiBVsqTctZRCpUnBUY8BTaMeWBukwoTJbauW27m2jJx7OT78SN/vk/gt/vXLECBdHUAAK6wFIZRsXgjOCPgeTz9ZPEQEREBERASKk+Kz6MMfoWSylotUrW6isbs1Mm7KOq+KtCNrEYbjzwTiBdiIgIiICVNT1KmtxWzEMQGChHY4JwCdoOBkHz+EtzV39IFmqGoZnAVK1VUuur8SuzeMIQHXkcNkefHPIbKtwwyPLn3Y+k8tTcMfVT+RB/wCJyeo9Fb2YNvrIG0Gol9j4c2Fm4xuZc0nj7t35bhRP070dur1FN32KhO5uVSWCKzWstVYZchV7gAKsg45Q8AB1EjW9C7Vgjeqo7L7wrlgpP0JRv0mc51D0eufU3WoawtoXcGJJcKKwaz4dyo3bwcPtwx8G4ljVHord3C//AMdNwo2lS+dOK7rrWrq8PKMtgQ+zwW4IwsDsYnL6P0Zaq+l0KBKlrGFwpUqrbwo25IdmLE71ySSQxnUQETVeku8UAoLCVu0TsK1Zm7a6iprMKvJGwNkDzGZQ1ur1RdrNMjlbBVWu+lkKs/dXuFXAbCP2yRx4WY88QOhtTcpX5gR+fEznJvf1FGq8TuHaxiTWoA+0CrWwSs4TYN24lclidwGALfR9bq+zqGuV2esFqy1ewM20kqqbVIAIHHjHiGLH9wdDE0NvUdUucV9wbvARU7ZQNaOSD5lURgwGBv8AKR6fqGtJSsoM9tS9raexVFmK93G7kHc4xkYKe8GB0UTnF6lrhwa18rWy1V3Hjs2jCg52qK/gW38YxibXpmpewMXBBHb4IwVLVozIRzyCfifPHugXoiICIiBA/wB6n8Fv965PIH+9T+C3+9cngIiICIiAiIgVF1y9y2s+HsrW7OSAuG3/AJY2GVl9INMceJssSNppuDADaSzKVyqDenjIC+Ic8zzWdMqe5i1rr6wmyzT5q221pkHhlLYxZglSPMSJuh1ITc11wYBle82IrGo7MoSAAq+BeRhhyd2Schnd6R6ZTguV2k79yWJhQl1m5cjxqRS+CODtPPx2Wm1C2KHXdg59pGRuCQcqwBHI94mhp9FNIlhIZ+4QD7aBsBb6wxAALHGos8bZJOMk4m36V05NNUKa87VLEcKPaJJwqgKoyfIACBciIgJousa3VJY/aA2ImlP3LOSbbmS1gQee3Wu/aBmb2IHFdS6rrX0+pA3o3Z1Qo7elv324GoCWK4P2beCogeeT++uLPU+s6ylnQLvNbWbWGms22AJp3AyCcHNti4AOdhOV2nPWSp1OzagOGbx1cKu4+2vu/p/P4cwKPQdfda9y2jHbK7WFTohy1gwC2CSAq5UrxuHLA8bmIgIiICIiAlfQ27lJyG8VgyDnjccf0xLEwppVBtQBRknAAAySSTgfEkn+cDOIiAiIgIiICIiBA/3qfwW/3rk8rOlneU+HYFcE87txK4GPhx5/Ty54swEREBERAREQND1XQ6p7W7RQI+w7jc6spCWqwCgEck1nz+PwGaJ9H9Qos2WEFmYJu1NxxWdKiEc5we+C/wDXOeJ1kqam3FtS4Y5LYIXIHhOcn3fzgc4Oharuiw7WAP2o9ZtzqF3XEZ4xXy9bYHHg2+QBlroPSdVTcHtfuDthHY32WEuEpA2ggcZRyS2485BG9hOkiAiIgJS6o7hV2l1BbFj1oHdV2sRhcNnxbR7J4J8vMXZR6tbeqA0BWbLZDKWGAjsBwRglgoz9fKBq31+tHHbztCt9y5LeA+FiDgMXK+zkLg5mdnUdWLCvb3KrVKW7Ng3DxB9vJHOFIYkAAnOSJ767re4E7aY9lnNT4+9VQ48WNpr3nGcgge7GfNLr9acB6wPu8kUuc5XlT4gAc/tDwrkeZyFDYaXU3NfajIFrXGxsPk8L7yNpzlvI5G3nzl+aXQa7VtYi2VqEbduYVOpyFB95IUBsrzy3BAwcjdQEREBKfVu72j2chy1QBBA8JsUPyVYDw7v2TLkp9We1amNI3ONpVcA55GQc+6BrTqtardvaHKAHdsOGO1Ty/CnJLLwBjZnADATHUdU1gDFav2QyqarWODsIB2nBbxMu3jBTJIBi3qOsyClRIZyAGrYYr7m0HOQVOw7/ABfAjg8Ta9LusepWtAVzu3AKyjgkAgNyARg84PPkPKBDZqrxqUrCDtFcs5353ePIBA2jBVOCed/Hs87GIgIiICIiBqtbqLUsYjunaM11pUGRxtJO5iOGz7tw8l88ykOqazt7+1zuKhBTZlgDZyfFlAyqnuOC3OZN1O/VC/FO7aFGF2ZUtiwkliuMZ7YwGB8+Jims1zDhEX47qXJHKZUDeN2B3PHwGIGAAckM6dfqhg2Vjb4chKrNwyKSfec47jjy/wCmT9B70jqV9pXcoAJsDYRuNrOM7/Z4K7NntftZxIKtdrbOVVF2ls/ZNtJXuIV3FvEC3bbcMYHzcgRP1LqG12WkAgutaGt8EFUZN3OdwIdCR4csD5cwOmiaKzW60OgFasrumfs3Gysv4snJ8QRgcnAyjD4A72AiIgJW6izislM5ymSq7mC7hvKjnJC7iBg8jyPlLMwttVAWYhQPNmIAH4kwNG2v1QZErR3DbQbLaGBGXI3naQOFGSuFPkePKKtfrXJxWqAMQC9NmdpNQHG7zBawkg4IT3ZzNu+uqBALoNwUqSwAO7O3BPBzgyN+q6ZeTdSM7uTag9n2vf7oGqfrGo8K9soxxlTW7cbn3EDzfamxiF95x58S90jV32M4uTt4FRXCsOWXLKS3tEH4cDIGSfK16/Tu29yvdnZt7i53H9nHx48pZgIiICIiBjmN01XXeu06Rc2HxMCUQeZxjJ+g5HJ+Moeil9+qRdZccB93aqHs7c4D/kOB/P8ACauOkzPRMZksqPYiICInhOOTxiB7E0nTerHUnvqRXpkLBHbANxGVLc+zWDnHvJHuA5w1vpbo0Vilou2EK5pVrgjEhfGawQuMjg8/STYuVvolNOp0tSNQrhqiAyuuWyDwMAck54x554k+m1C2LuXOORyCpBBIIIP1BlRLERAREQEREBEp9W6pRpKmv1DrVWmMsfifIADkk/AczQaX0901jcV6gKTgWlawpP4bs/0kvUhjq4kGj1ddyCytgyt5EZ/mCDyD9DJ5QiIgJX1+jS+s1uMglT5A4ZWDKcHIOGUHBBHEsTFjA12o6Fp3WtSoxUERFwpAVQVxtIxjDEcD8MT2nolSggbvESfMADIIwABgDn+Z5OSST71HrOn04JtsVSP2c5b4+yOZD0f0i0urLLRZuZPaQqyMB8cNjI+oyJnz53NXLmvU6BSLO5ly25GyWBPhZmVQcZAy59+ccZxxNtMMz1TNIyiIgIiIHxn0y6g2t6r6kCAqsqOeAVRSd5Hx8/LHmABknE72/wBMNBQprret+zhDWlieDHAUjOR8PKcJ/qZ6JC7UtqdKO1c33pydrMBgOoHsv5ZI88fznznVdM6ii9t8lN2/aVrcbsEZG4fXy+pmMrWv0d0Xq9mo3lqxWAfs/HksvxPwm5pfIzPnX+mKV2ULZYz94eCxCEXhCdniGXK+IkDdgZIx8fotXlLErOIiaRhbYFUsckKCSAMnjnge8zleo+lFd9T06dLrbLq7EVau3YUZhgF2RiteM5O4jynWzRdS6+yO1Om09ursTh9pVK0YgEK1jcbsEHAB+uJmrI+D+lfVdZbTTobwiJoiUVVR1bwgLusySrcD6ckzXdF1t+mffWVWzDKDsDHYylWBVgQQRn3T6J6d9O1txr1Osq02mRrKqQFCuV3ft32jlkUA+8DOPD74v0m3V6CrSeq9QOlZr2GipWphXhQwtdnNZ3YHLMCcDieey2vfz3z45n9Mv9Nl1F7JWuxaa+0LFW1iM1OtqsUZj9oWUAlQowTx8PryKAMAAD4AYnK/+16NT9pbo6dN7wF2d8H3tvqOEI920n459x2fS9VbVVVVqEuZk21Nee2yuc7VfIOfFwfL384nbj19vH3Z1djcxETo5kREBNb1XXLo6rNRYfsqwXs58Sj93Pnz+z5/DPlNlNH6ZdEXXaU6csUJapkYc+JWBGR8Pj+fukv0R829M+snqetoroLGivYvKlftnbxNg48l2gH6tOlOlpp0aMibi52jaFXYAOGb3t5fmZPV/p4FZHW/BUAMez549/tf3z/KbtfRhc5a65854IpUc88bVH9cmcPHu267eXMzFH0N1LtZYhyQEUtn3HOFz9SM/wAlE6yVtDoq6V2VjaPM8kkn4knzlmduZZPblfsiImkJifOZT5/6aWWjVkJbq6wUQFajfs53e5fDn6+cz1ciyOctsW21kd0R0LiwORu3Z2eXJJzn3eZmr6Z0TqFGsp1Vaudt1bMQcqaSxFo/DYTNzprnrwRYcjgtdShP4szJuaZ2+nFtKnKVWZ24CMUPPmTkf0GP+J83njvjrcen9TZj6rVarjcpDA+8SRZ8p1fpgr0NdpXahxhbc4BHwBB4I+o+s3P+lnpHdrjqu7b3hWNMU8uN/ez7gf2B+U9nxfP53MceuMm67+IiehzIiIGs1XRxY24tjP7uf+Z4Oh1YwQp/FZtIgaujodNZygC/gJsq0wMTKICIiAlA6FlfdW7IGbe6eAqScbuCM8/xDHnL8QMLqldSrAMDwVYAgj6g+ci0ehppXbVXXUvntrRUGfjhZYiAmJQEg4GRnBmUQEREBERATB0yVPynP48Ef8zOICIiAiIgIiICYtMogRkTA0qfNVP/AORJ4gUH0SmxW2JtUPxgcs2B5fgD+cs0UImdqqucZ2qBnGcZx+Mm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8548" name="AutoShape 4" descr="data:image/jpeg;base64,/9j/4AAQSkZJRgABAQAAAQABAAD/2wCEAAkGBxAQEBIQERQREBUQGBAREBATEBITFRUTFxgWFxUXGBcYKCggGhsmHBYXIjEhJSkrLi4uGB8zRDMsNyg5MCsBCgoKDg0OGhAQGC0kHyQyLDcsNCw2KywtNywsNzctLywsKzQuLDAuLCwsLC8sLCwsLCwsNS0sLCwsLC4sLCwsNP/AABEIAMIBAwMBIgACEQEDEQH/xAAcAAEAAgMBAQEAAAAAAAAAAAAAAwQCBQYBBwj/xAA9EAACAgEDAgIHBQcDAwUAAAABAgADEQQSIQUTIjEGFDJBUVJhIzNxkZJCYnKBobHRB5PBQ7LCFRYkNIL/xAAZAQEBAQEBAQAAAAAAAAAAAAAAAQIDBAX/xAAhEQEBAQEAAgIBBQAAAAAAAAAAARECEiEDMQQTUcHR8P/aAAwDAQACEQMRAD8A+4xE8JgexMUcMMggg+RByJlAREQERPCR+flA9iIgIiICInikEZHIPIMD2JiXAzkgY5PPkPj/AEM87g4GRzyOfMfSBnEx3jOMjPnjPOPjPBavByPF7PI5/D4wM4iICIiAiIgIiICIiAiIgIiICIiAmq9J9G1+ktqWqvUlgPsLbXqSwAglS6gkcfTB8jwczaxA4XoPRdVQE26YaOph/wDT0urGEuHbAusY4DKQHBVQ3ABIYt4bKdO6g2wM16gBe+RqAO5cKtQGevacpUbDSQuV9keEAHd2MQOK1em1y2dpW1Dl01T0kXgBbdmiCO7E42C1rjs54JwpXiWren68NWVe05e57PtN21jaO2SC6jtisY2gMPPwljmdXEDj9F03qDFRfZaF3A37LdgYirUBmRg7MENhpIA2eyPCPFnDUaDqDbW+07qgE2d1DXtKVh0SsMNtnFo3Dbyc7sY29nEDk9L0vWsw7tl4UClQov2EJ3NR3QdrMSe21I3FmPAwcgmbG2jU+qadW7juop9aVLFS1wEIYLZlQDv2kkMMgN8Zu4gch6j1FnIL2qG7IyLV4r+yDLuDD7QeMlhWM8+LkCS36TWAWKovYlmG/wBZ8Jq7gNWxN6tuWsYY7qyTuOXyJ1UQOfajV+q6VX7jMjL62tdqpY6BLANr7h/1DUx8QyFPJ8jS9Fena6lqUuLBK6qayNysmFprXZw/tCwMcisZ58WMCdbEDQ63pjd251TeH9SYruGXNVtjOPEflK4BwPIcSvpel2q6k14y1divlPsUWy1+1559l9nhyPEfd59NEx4TXon5Pcmf79v4cxr+mXWtYVr2mwvYHZk9htL2uyxBJB38nGVwM5zPLemWsWYVbRb3BUpNWdOSafHgHHtVl/CSc49546iI8Is/K7mep6c56RLqlNllXc2im7BVuFYV2EFQDy27bxsPu8Qxg7HpItUsHWwKzM1e+xHZFC1jaxySSzdxhjIAHmOBNlEs596x181vE5yERE04kREBERAREQEREBERAREQEREBERAREQEREBERAREQEREBERAhfUqHSsnxWB2UYPITbu58h7Q/OVn6xpxUbi4Cit7/AH7u2oJZgntHAB9086h0mu+2p7ArrULRsZdwJfZg/TG0/nOd1noQ1lYqFyKq1vUo7B8m09un5AYBgO6W8QJ425AgdPb1OlduXUByqo2cqzFtoUEcZzxie/8AqFO5U7iFrGZEUMCSyjcy8e8CaZPR1u49ndr3tZXYwFJCKV7XCruyMpWPefExPlxMekejL0WV2G1H2doECllBVK7KztG4hM71OFG0BcAc5AdLERAREQEREBERAREQEREBERAREQEREBERAREq9hHdyyhsbQMjPGBAtRIPUqvkX9Ij1Kr5F/SIE8SD1Kr5F/SI9Sq+Rf0iBPEg9Sq+Rf0iPUqvkX9IgTxIPUqvkX9Ij1Kr5F/SIE8SD1Kr5F/SI9Sq+Rf0iBlT7Vn8Q/7VksrjQ1fInPn4RPfUqvkX9IgTxIPUqvkX9Ij1Kr5F/SIE8SD1Kr5F/SI9Sq+Rf0iBPEg9Sq+Rf0iPUqvkX9IgTxIPUqvkX9Ij1Kr5F/SIE8SD1Kr5F/SJ5pKwpsCgAbhwP4EgWIiICIiAiIgIiICIiAmKpgk/Nj+2JpuuJqzYnYexFAXdsWo5Y21A53g+VfcPH+Jqrr+pBgq91ijEZxSQ6d+5AzALwe0KmzuGcjC8NA7CJW6bW601ixmsfaN7uEDFjychAF+nA90swEREBERAREQEREBE5zr/AF+yhyiLXivss+63a7hhY21E2nIPbxuz83Hh5h1XpQReVQI6purx3BhrHPT+2zNg7QPWznz45+AgdTE5qz0gsD4ApJbagB1AWkMq6h3PcCZJ+yx5e7OBg5js9KGLKAqIrPYA3cDNspvSm3euPCDuyCCeMeRMDqYnJVemRPtVVrtINh7znahWlt2woLOO75lABhSSu4Y62AiIgIiaH0jr1Pcrs0/cytepXC7Cu9u0VJDcZCq+3PG7APBgb6YomCx+Y5P5Af8AE5RU6i277S5QPVVrPboBKvqXF7EMpOVpC4yBwRlSZ47dSDWAtYAGs9mmthsFy9kqRzlqc7sByCScKQAQ66Jx2ip6jusbNyM+24I5pdC40unVaywUYU2rbu2hfLPGZlXb1EGs5vZd/iU10oWH2Gdz4OAPtv2ADlvEMKSHXxEQEREBESHV+zjkZascEg4LKDyIE0Sv6on7/wDu2f5j1RP3/wDds/zAsSCr7yz8K/8Aynnqifv/AO7Z/mBokznx5OMnuWf5gWIlf1RP3/8Ads/zHqifv/7tn+YFiJT1WmUI5BcEKxB7tnnj8ZcgIiICIiAiIgYNSpIYqpK8BiASPwPu8hMF0tYG0IgGCNoUAYOMjHwOB+UmiBVsqTctZRCpUnBUY8BTaMeWBukwoTJbauW27m2jJx7OT78SN/vk/gt/vXLECBdHUAAK6wFIZRsXgjOCPgeTz9ZPEQEREBERASKk+Kz6MMfoWSylotUrW6isbs1Mm7KOq+KtCNrEYbjzwTiBdiIgIiICVNT1KmtxWzEMQGChHY4JwCdoOBkHz+EtzV39IFmqGoZnAVK1VUuur8SuzeMIQHXkcNkefHPIbKtwwyPLn3Y+k8tTcMfVT+RB/wCJyeo9Fb2YNvrIG0Gol9j4c2Fm4xuZc0nj7t35bhRP070dur1FN32KhO5uVSWCKzWstVYZchV7gAKsg45Q8AB1EjW9C7Vgjeqo7L7wrlgpP0JRv0mc51D0eufU3WoawtoXcGJJcKKwaz4dyo3bwcPtwx8G4ljVHord3C//AMdNwo2lS+dOK7rrWrq8PKMtgQ+zwW4IwsDsYnL6P0Zaq+l0KBKlrGFwpUqrbwo25IdmLE71ySSQxnUQETVeku8UAoLCVu0TsK1Zm7a6iprMKvJGwNkDzGZQ1ur1RdrNMjlbBVWu+lkKs/dXuFXAbCP2yRx4WY88QOhtTcpX5gR+fEznJvf1FGq8TuHaxiTWoA+0CrWwSs4TYN24lclidwGALfR9bq+zqGuV2esFqy1ewM20kqqbVIAIHHjHiGLH9wdDE0NvUdUucV9wbvARU7ZQNaOSD5lURgwGBv8AKR6fqGtJSsoM9tS9raexVFmK93G7kHc4xkYKe8GB0UTnF6lrhwa18rWy1V3Hjs2jCg52qK/gW38YxibXpmpewMXBBHb4IwVLVozIRzyCfifPHugXoiICIiBA/wB6n8Fv965PIH+9T+C3+9cngIiICIiAiIgVF1y9y2s+HsrW7OSAuG3/AJY2GVl9INMceJssSNppuDADaSzKVyqDenjIC+Ic8zzWdMqe5i1rr6wmyzT5q221pkHhlLYxZglSPMSJuh1ITc11wYBle82IrGo7MoSAAq+BeRhhyd2Schnd6R6ZTguV2k79yWJhQl1m5cjxqRS+CODtPPx2Wm1C2KHXdg59pGRuCQcqwBHI94mhp9FNIlhIZ+4QD7aBsBb6wxAALHGos8bZJOMk4m36V05NNUKa87VLEcKPaJJwqgKoyfIACBciIgJousa3VJY/aA2ImlP3LOSbbmS1gQee3Wu/aBmb2IHFdS6rrX0+pA3o3Z1Qo7elv324GoCWK4P2beCogeeT++uLPU+s6ylnQLvNbWbWGms22AJp3AyCcHNti4AOdhOV2nPWSp1OzagOGbx1cKu4+2vu/p/P4cwKPQdfda9y2jHbK7WFTohy1gwC2CSAq5UrxuHLA8bmIgIiICIiAlfQ27lJyG8VgyDnjccf0xLEwppVBtQBRknAAAySSTgfEkn+cDOIiAiIgIiICIiBA/3qfwW/3rk8rOlneU+HYFcE87txK4GPhx5/Ty54swEREBERAREQND1XQ6p7W7RQI+w7jc6spCWqwCgEck1nz+PwGaJ9H9Qos2WEFmYJu1NxxWdKiEc5we+C/wDXOeJ1kqam3FtS4Y5LYIXIHhOcn3fzgc4Oharuiw7WAP2o9ZtzqF3XEZ4xXy9bYHHg2+QBlroPSdVTcHtfuDthHY32WEuEpA2ggcZRyS2485BG9hOkiAiIgJS6o7hV2l1BbFj1oHdV2sRhcNnxbR7J4J8vMXZR6tbeqA0BWbLZDKWGAjsBwRglgoz9fKBq31+tHHbztCt9y5LeA+FiDgMXK+zkLg5mdnUdWLCvb3KrVKW7Ng3DxB9vJHOFIYkAAnOSJ767re4E7aY9lnNT4+9VQ48WNpr3nGcgge7GfNLr9acB6wPu8kUuc5XlT4gAc/tDwrkeZyFDYaXU3NfajIFrXGxsPk8L7yNpzlvI5G3nzl+aXQa7VtYi2VqEbduYVOpyFB95IUBsrzy3BAwcjdQEREBKfVu72j2chy1QBBA8JsUPyVYDw7v2TLkp9We1amNI3ONpVcA55GQc+6BrTqtardvaHKAHdsOGO1Ty/CnJLLwBjZnADATHUdU1gDFav2QyqarWODsIB2nBbxMu3jBTJIBi3qOsyClRIZyAGrYYr7m0HOQVOw7/ABfAjg8Ta9LusepWtAVzu3AKyjgkAgNyARg84PPkPKBDZqrxqUrCDtFcs5353ePIBA2jBVOCed/Hs87GIgIiICIiBqtbqLUsYjunaM11pUGRxtJO5iOGz7tw8l88ykOqazt7+1zuKhBTZlgDZyfFlAyqnuOC3OZN1O/VC/FO7aFGF2ZUtiwkliuMZ7YwGB8+Jims1zDhEX47qXJHKZUDeN2B3PHwGIGAAckM6dfqhg2Vjb4chKrNwyKSfec47jjy/wCmT9B70jqV9pXcoAJsDYRuNrOM7/Z4K7NntftZxIKtdrbOVVF2ls/ZNtJXuIV3FvEC3bbcMYHzcgRP1LqG12WkAgutaGt8EFUZN3OdwIdCR4csD5cwOmiaKzW60OgFasrumfs3Gysv4snJ8QRgcnAyjD4A72AiIgJW6izislM5ymSq7mC7hvKjnJC7iBg8jyPlLMwttVAWYhQPNmIAH4kwNG2v1QZErR3DbQbLaGBGXI3naQOFGSuFPkePKKtfrXJxWqAMQC9NmdpNQHG7zBawkg4IT3ZzNu+uqBALoNwUqSwAO7O3BPBzgyN+q6ZeTdSM7uTag9n2vf7oGqfrGo8K9soxxlTW7cbn3EDzfamxiF95x58S90jV32M4uTt4FRXCsOWXLKS3tEH4cDIGSfK16/Tu29yvdnZt7i53H9nHx48pZgIiICIiBjmN01XXeu06Rc2HxMCUQeZxjJ+g5HJ+Moeil9+qRdZccB93aqHs7c4D/kOB/P8ACauOkzPRMZksqPYiICInhOOTxiB7E0nTerHUnvqRXpkLBHbANxGVLc+zWDnHvJHuA5w1vpbo0Vilou2EK5pVrgjEhfGawQuMjg8/STYuVvolNOp0tSNQrhqiAyuuWyDwMAck54x554k+m1C2LuXOORyCpBBIIIP1BlRLERAREQEREBEp9W6pRpKmv1DrVWmMsfifIADkk/AczQaX0901jcV6gKTgWlawpP4bs/0kvUhjq4kGj1ddyCytgyt5EZ/mCDyD9DJ5QiIgJX1+jS+s1uMglT5A4ZWDKcHIOGUHBBHEsTFjA12o6Fp3WtSoxUERFwpAVQVxtIxjDEcD8MT2nolSggbvESfMADIIwABgDn+Z5OSST71HrOn04JtsVSP2c5b4+yOZD0f0i0urLLRZuZPaQqyMB8cNjI+oyJnz53NXLmvU6BSLO5ly25GyWBPhZmVQcZAy59+ccZxxNtMMz1TNIyiIgIiIHxn0y6g2t6r6kCAqsqOeAVRSd5Hx8/LHmABknE72/wBMNBQprret+zhDWlieDHAUjOR8PKcJ/qZ6JC7UtqdKO1c33pydrMBgOoHsv5ZI88fznznVdM6ii9t8lN2/aVrcbsEZG4fXy+pmMrWv0d0Xq9mo3lqxWAfs/HksvxPwm5pfIzPnX+mKV2ULZYz94eCxCEXhCdniGXK+IkDdgZIx8fotXlLErOIiaRhbYFUsckKCSAMnjnge8zleo+lFd9T06dLrbLq7EVau3YUZhgF2RiteM5O4jynWzRdS6+yO1Om09ursTh9pVK0YgEK1jcbsEHAB+uJmrI+D+lfVdZbTTobwiJoiUVVR1bwgLusySrcD6ckzXdF1t+mffWVWzDKDsDHYylWBVgQQRn3T6J6d9O1txr1Osq02mRrKqQFCuV3ft32jlkUA+8DOPD74v0m3V6CrSeq9QOlZr2GipWphXhQwtdnNZ3YHLMCcDieey2vfz3z45n9Mv9Nl1F7JWuxaa+0LFW1iM1OtqsUZj9oWUAlQowTx8PryKAMAAD4AYnK/+16NT9pbo6dN7wF2d8H3tvqOEI920n459x2fS9VbVVVVqEuZk21Nee2yuc7VfIOfFwfL384nbj19vH3Z1djcxETo5kREBNb1XXLo6rNRYfsqwXs58Sj93Pnz+z5/DPlNlNH6ZdEXXaU6csUJapkYc+JWBGR8Pj+fukv0R829M+snqetoroLGivYvKlftnbxNg48l2gH6tOlOlpp0aMibi52jaFXYAOGb3t5fmZPV/p4FZHW/BUAMez549/tf3z/KbtfRhc5a65854IpUc88bVH9cmcPHu267eXMzFH0N1LtZYhyQEUtn3HOFz9SM/wAlE6yVtDoq6V2VjaPM8kkn4knzlmduZZPblfsiImkJifOZT5/6aWWjVkJbq6wUQFajfs53e5fDn6+cz1ciyOctsW21kd0R0LiwORu3Z2eXJJzn3eZmr6Z0TqFGsp1Vaudt1bMQcqaSxFo/DYTNzprnrwRYcjgtdShP4szJuaZ2+nFtKnKVWZ24CMUPPmTkf0GP+J83njvjrcen9TZj6rVarjcpDA+8SRZ8p1fpgr0NdpXahxhbc4BHwBB4I+o+s3P+lnpHdrjqu7b3hWNMU8uN/ez7gf2B+U9nxfP53MceuMm67+IiehzIiIGs1XRxY24tjP7uf+Z4Oh1YwQp/FZtIgaujodNZygC/gJsq0wMTKICIiAlA6FlfdW7IGbe6eAqScbuCM8/xDHnL8QMLqldSrAMDwVYAgj6g+ci0ehppXbVXXUvntrRUGfjhZYiAmJQEg4GRnBmUQEREBERATB0yVPynP48Ef8zOICIiAiIgIiICYtMogRkTA0qfNVP/AORJ4gUH0SmxW2JtUPxgcs2B5fgD+cs0UImdqqucZ2qBnGcZx+Mm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8551" name="Picture 7"/>
          <p:cNvPicPr>
            <a:picLocks noChangeAspect="1" noChangeArrowheads="1"/>
          </p:cNvPicPr>
          <p:nvPr/>
        </p:nvPicPr>
        <p:blipFill>
          <a:blip r:embed="rId3" cstate="print"/>
          <a:srcRect l="22410" t="16360" r="20033" b="22610"/>
          <a:stretch>
            <a:fillRect/>
          </a:stretch>
        </p:blipFill>
        <p:spPr bwMode="auto">
          <a:xfrm>
            <a:off x="971600" y="2221793"/>
            <a:ext cx="7776864" cy="463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FILO  MOLUSCOS</a:t>
            </a:r>
            <a:b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</a:p>
        </p:txBody>
      </p:sp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2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3" cstate="print"/>
          <a:srcRect l="22410" t="16360" r="21693" b="30485"/>
          <a:stretch>
            <a:fillRect/>
          </a:stretch>
        </p:blipFill>
        <p:spPr bwMode="auto">
          <a:xfrm>
            <a:off x="827584" y="1628800"/>
            <a:ext cx="821558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ixaDeTexto 12"/>
          <p:cNvSpPr txBox="1"/>
          <p:nvPr/>
        </p:nvSpPr>
        <p:spPr>
          <a:xfrm>
            <a:off x="2627784" y="2996952"/>
            <a:ext cx="144016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pt-BR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Amphineur</a:t>
            </a:r>
            <a:r>
              <a:rPr lang="pt-BR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pt-B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 bIns="4572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FILO  MOLUSCOS</a:t>
            </a:r>
            <a:b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REPRESENTANTES</a:t>
            </a:r>
          </a:p>
        </p:txBody>
      </p:sp>
      <p:sp>
        <p:nvSpPr>
          <p:cNvPr id="2662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1115616" y="1700808"/>
            <a:ext cx="7818437" cy="1765176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None/>
            </a:pPr>
            <a:r>
              <a:rPr lang="pt-BR" b="1" dirty="0" smtClean="0">
                <a:solidFill>
                  <a:srgbClr val="FF0000"/>
                </a:solidFill>
              </a:rPr>
              <a:t>Classe Gastrópodes</a:t>
            </a:r>
            <a:endParaRPr lang="pt-BR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pt-BR" dirty="0" smtClean="0"/>
              <a:t>Marinhos, dulcícolas ou terrestres. Concha univalve ou ausente. </a:t>
            </a:r>
          </a:p>
          <a:p>
            <a:pPr eaLnBrk="1" hangingPunct="1"/>
            <a:r>
              <a:rPr lang="pt-BR" dirty="0" smtClean="0"/>
              <a:t>Pé achatado em forma de palmilha. </a:t>
            </a:r>
          </a:p>
          <a:p>
            <a:pPr eaLnBrk="1" hangingPunct="1">
              <a:buNone/>
            </a:pPr>
            <a:endParaRPr lang="pt-BR" dirty="0" smtClean="0"/>
          </a:p>
          <a:p>
            <a:pPr eaLnBrk="1" hangingPunct="1"/>
            <a:endParaRPr lang="pt-BR" dirty="0" smtClean="0"/>
          </a:p>
        </p:txBody>
      </p:sp>
      <p:pic>
        <p:nvPicPr>
          <p:cNvPr id="4" name="il_fi" descr="http://www.cienciavivasintra.pt/images/destaques/carac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05064"/>
            <a:ext cx="2376264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l_fi" descr="http://4.bp.blogspot.com/__sP9KKHDcsc/RuKqFU_q9rI/AAAAAAAAACk/i5SXYgTR4Tw/s320/300px-Lesma_106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573016"/>
            <a:ext cx="2520280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187624" y="6093296"/>
            <a:ext cx="20949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smtClean="0"/>
              <a:t>CARACOL - terrestre</a:t>
            </a:r>
            <a:endParaRPr lang="pt-BR" b="1" dirty="0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516216" y="5661248"/>
            <a:ext cx="2292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smtClean="0"/>
              <a:t>LESMA – sem concha </a:t>
            </a:r>
            <a:endParaRPr lang="pt-BR" b="1" dirty="0"/>
          </a:p>
        </p:txBody>
      </p:sp>
      <p:pic>
        <p:nvPicPr>
          <p:cNvPr id="8" name="Picture 2" descr="http://websmed.portoalegre.rs.gov.br/escolas/obino/revista/c11_matelmintos/moluscos1.jpg"/>
          <p:cNvPicPr>
            <a:picLocks noChangeAspect="1" noChangeArrowheads="1"/>
          </p:cNvPicPr>
          <p:nvPr/>
        </p:nvPicPr>
        <p:blipFill>
          <a:blip r:embed="rId4" cstate="print"/>
          <a:srcRect t="22727" b="54546"/>
          <a:stretch>
            <a:fillRect/>
          </a:stretch>
        </p:blipFill>
        <p:spPr bwMode="auto">
          <a:xfrm rot="5400000">
            <a:off x="-3068960" y="3068960"/>
            <a:ext cx="6858000" cy="720080"/>
          </a:xfrm>
          <a:prstGeom prst="rect">
            <a:avLst/>
          </a:prstGeom>
          <a:noFill/>
        </p:spPr>
      </p:pic>
      <p:pic>
        <p:nvPicPr>
          <p:cNvPr id="103426" name="Picture 2" descr="http://www.infobibos.com/Artigos/2009_1/Caracois/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789040"/>
            <a:ext cx="2674267" cy="20059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779912" y="5877272"/>
            <a:ext cx="23001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dirty="0" smtClean="0"/>
              <a:t>CARAMUJO - aquático</a:t>
            </a:r>
            <a:endParaRPr lang="pt-B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a 10">
      <a:dk1>
        <a:sysClr val="windowText" lastClr="000000"/>
      </a:dk1>
      <a:lt1>
        <a:sysClr val="window" lastClr="FFFFFF"/>
      </a:lt1>
      <a:dk2>
        <a:srgbClr val="FFFFF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1071</Words>
  <Application>Microsoft Office PowerPoint</Application>
  <PresentationFormat>Apresentação na tela (4:3)</PresentationFormat>
  <Paragraphs>217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40</vt:i4>
      </vt:variant>
    </vt:vector>
  </HeadingPairs>
  <TitlesOfParts>
    <vt:vector size="41" baseType="lpstr">
      <vt:lpstr>Tema do Office</vt:lpstr>
      <vt:lpstr>Moluscos e Anelídeos</vt:lpstr>
      <vt:lpstr>Slide 2</vt:lpstr>
      <vt:lpstr>FILO MOLUSCO Moluscos (do latim mollis: “mole”) </vt:lpstr>
      <vt:lpstr>PARTES DO CORPO DE UM MOLUSCO</vt:lpstr>
      <vt:lpstr>A concha dos Moluscos</vt:lpstr>
      <vt:lpstr>A concha dos Moluscos</vt:lpstr>
      <vt:lpstr>Diversidade dos Moluscos</vt:lpstr>
      <vt:lpstr>FILO  MOLUSCOS REPRESENTANTES</vt:lpstr>
      <vt:lpstr>FILO  MOLUSCOS REPRESENTANTES</vt:lpstr>
      <vt:lpstr>FILO  MOLUSCOS REPRESENTANTES</vt:lpstr>
      <vt:lpstr>FILO DOS MOLUSCOS REPRESENTANTES</vt:lpstr>
      <vt:lpstr>FILO DOS MOLUSCOS</vt:lpstr>
      <vt:lpstr>FILO DOS MOLUSCOS REPRESENTANTES</vt:lpstr>
      <vt:lpstr>FILO DOS MOLUSCOS REPRESENTANTES</vt:lpstr>
      <vt:lpstr>FILO DOS MOLUSCOS REPRESENTANTES</vt:lpstr>
      <vt:lpstr>Digestão dos moluscos</vt:lpstr>
      <vt:lpstr>Respiração dos moluscos</vt:lpstr>
      <vt:lpstr>Circulação nos moluscos</vt:lpstr>
      <vt:lpstr>Excreção nos moluscos</vt:lpstr>
      <vt:lpstr>Sistema nervoso  dos moluscos</vt:lpstr>
      <vt:lpstr>Reprodução dos moluscos</vt:lpstr>
      <vt:lpstr>Formação de pérolas nos bivalves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Digestão nos anelídeos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 poríferos e os cnidários</dc:title>
  <dc:creator>Fernanda</dc:creator>
  <cp:lastModifiedBy>Fernanda</cp:lastModifiedBy>
  <cp:revision>36</cp:revision>
  <dcterms:created xsi:type="dcterms:W3CDTF">2016-05-10T00:41:10Z</dcterms:created>
  <dcterms:modified xsi:type="dcterms:W3CDTF">2016-06-06T00:09:16Z</dcterms:modified>
</cp:coreProperties>
</file>