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p:cViewPr varScale="1">
        <p:scale>
          <a:sx n="69" d="100"/>
          <a:sy n="69" d="100"/>
        </p:scale>
        <p:origin x="-762" y="-96"/>
      </p:cViewPr>
      <p:guideLst>
        <p:guide orient="horz" pos="2160"/>
        <p:guide pos="383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A166EE-F776-4828-BC0C-D834BBB7E450}" type="datetimeFigureOut">
              <a:rPr lang="en-US" smtClean="0"/>
              <a:t>7/16/2018</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60A9D7-D1F6-4CE9-928F-7B89F407AC81}" type="slidenum">
              <a:rPr lang="en-US" smtClean="0"/>
              <a:t>‹#›</a:t>
            </a:fld>
            <a:endParaRPr lang="en-US"/>
          </a:p>
        </p:txBody>
      </p:sp>
    </p:spTree>
    <p:extLst>
      <p:ext uri="{BB962C8B-B14F-4D97-AF65-F5344CB8AC3E}">
        <p14:creationId xmlns:p14="http://schemas.microsoft.com/office/powerpoint/2010/main" val="2813782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26"/>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000FED-F847-4DBB-8674-224268C1F310}" type="datetimeFigureOut">
              <a:rPr lang="en-US" smtClean="0"/>
              <a:t>7/16/2018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3642657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000FED-F847-4DBB-8674-224268C1F310}" type="datetimeFigureOut">
              <a:rPr lang="en-US" smtClean="0"/>
              <a:t>7/16/2018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3558554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39"/>
            <a:ext cx="2742486"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274639"/>
            <a:ext cx="802431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000FED-F847-4DBB-8674-224268C1F310}" type="datetimeFigureOut">
              <a:rPr lang="en-US" smtClean="0"/>
              <a:t>7/16/2018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029677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000FED-F847-4DBB-8674-224268C1F310}" type="datetimeFigureOut">
              <a:rPr lang="en-US" smtClean="0"/>
              <a:t>7/16/2018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3546322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000FED-F847-4DBB-8674-224268C1F310}" type="datetimeFigureOut">
              <a:rPr lang="en-US" smtClean="0"/>
              <a:t>7/16/2018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537377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600201"/>
            <a:ext cx="538339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000FED-F847-4DBB-8674-224268C1F310}" type="datetimeFigureOut">
              <a:rPr lang="en-US" smtClean="0"/>
              <a:t>7/16/2018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47321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54" y="1535113"/>
            <a:ext cx="538763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4" y="2174875"/>
            <a:ext cx="538763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000FED-F847-4DBB-8674-224268C1F310}" type="datetimeFigureOut">
              <a:rPr lang="en-US" smtClean="0"/>
              <a:t>7/16/2018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2243948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000FED-F847-4DBB-8674-224268C1F310}" type="datetimeFigureOut">
              <a:rPr lang="en-US" smtClean="0"/>
              <a:t>7/16/2018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48904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000FED-F847-4DBB-8674-224268C1F310}" type="datetimeFigureOut">
              <a:rPr lang="en-US" smtClean="0"/>
              <a:t>7/16/2018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966086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42" y="273050"/>
            <a:ext cx="4010039"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5492" y="273051"/>
            <a:ext cx="681389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42" y="1435101"/>
            <a:ext cx="401003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00FED-F847-4DBB-8674-224268C1F310}" type="datetimeFigureOut">
              <a:rPr lang="en-US" smtClean="0"/>
              <a:t>7/16/2018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152551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0"/>
            <a:ext cx="7313295"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095" y="5367338"/>
            <a:ext cx="731329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000FED-F847-4DBB-8674-224268C1F310}" type="datetimeFigureOut">
              <a:rPr lang="en-US" smtClean="0"/>
              <a:t>7/16/2018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BEA306-2070-49F7-88B8-5F877F708979}" type="slidenum">
              <a:rPr lang="en-US" smtClean="0"/>
              <a:t>‹#›</a:t>
            </a:fld>
            <a:endParaRPr lang="en-US"/>
          </a:p>
        </p:txBody>
      </p:sp>
    </p:spTree>
    <p:extLst>
      <p:ext uri="{BB962C8B-B14F-4D97-AF65-F5344CB8AC3E}">
        <p14:creationId xmlns:p14="http://schemas.microsoft.com/office/powerpoint/2010/main" val="4135684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8"/>
            <a:ext cx="10969943"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000FED-F847-4DBB-8674-224268C1F310}" type="datetimeFigureOut">
              <a:rPr lang="en-US" smtClean="0"/>
              <a:t>7/16/2018</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BEA306-2070-49F7-88B8-5F877F708979}" type="slidenum">
              <a:rPr lang="en-US" smtClean="0"/>
              <a:t>‹#›</a:t>
            </a:fld>
            <a:endParaRPr lang="en-US"/>
          </a:p>
        </p:txBody>
      </p:sp>
    </p:spTree>
    <p:extLst>
      <p:ext uri="{BB962C8B-B14F-4D97-AF65-F5344CB8AC3E}">
        <p14:creationId xmlns:p14="http://schemas.microsoft.com/office/powerpoint/2010/main" val="1196636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antokhhospital.com/GynaecologyandObstetrics/" TargetMode="External"/><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mailto:info@santokhhospital.com" TargetMode="External"/><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hyperlink" Target="http://santokhhospital.com/"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ntokhhospital.com/blog/how-to-deal-with-a-high-risk-pregnancy/" TargetMode="External"/><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155310" y="5257800"/>
            <a:ext cx="5937651" cy="830997"/>
          </a:xfrm>
          <a:prstGeom prst="rect">
            <a:avLst/>
          </a:prstGeom>
        </p:spPr>
        <p:txBody>
          <a:bodyPr wrap="none">
            <a:spAutoFit/>
          </a:bodyPr>
          <a:lstStyle/>
          <a:p>
            <a:r>
              <a:rPr lang="en-US" sz="4800" b="1" dirty="0" smtClean="0">
                <a:solidFill>
                  <a:srgbClr val="FF0000"/>
                </a:solidFill>
                <a:latin typeface="+mj-lt"/>
              </a:rPr>
              <a:t> </a:t>
            </a:r>
            <a:r>
              <a:rPr lang="en-US" sz="4800" b="1" dirty="0" smtClean="0">
                <a:solidFill>
                  <a:srgbClr val="FF0000"/>
                </a:solidFill>
                <a:latin typeface="+mj-lt"/>
                <a:cs typeface="Iskoola Pota" pitchFamily="34" charset="0"/>
              </a:rPr>
              <a:t>Book an Appointment</a:t>
            </a:r>
            <a:endParaRPr lang="en-US" sz="4800" b="1" dirty="0">
              <a:solidFill>
                <a:srgbClr val="FF0000"/>
              </a:solidFill>
              <a:latin typeface="+mj-lt"/>
              <a:cs typeface="Iskoola Pota" pitchFamily="34" charset="0"/>
            </a:endParaRPr>
          </a:p>
        </p:txBody>
      </p:sp>
      <p:sp>
        <p:nvSpPr>
          <p:cNvPr id="5" name="Rectangle 4"/>
          <p:cNvSpPr/>
          <p:nvPr/>
        </p:nvSpPr>
        <p:spPr>
          <a:xfrm>
            <a:off x="837654" y="6096000"/>
            <a:ext cx="3812262" cy="830997"/>
          </a:xfrm>
          <a:prstGeom prst="rect">
            <a:avLst/>
          </a:prstGeom>
        </p:spPr>
        <p:txBody>
          <a:bodyPr wrap="none">
            <a:spAutoFit/>
          </a:bodyPr>
          <a:lstStyle/>
          <a:p>
            <a:r>
              <a:rPr lang="en-US" sz="4800" b="1" dirty="0">
                <a:solidFill>
                  <a:srgbClr val="00B0F0"/>
                </a:solidFill>
              </a:rPr>
              <a:t>0172-2691846</a:t>
            </a:r>
          </a:p>
        </p:txBody>
      </p:sp>
      <p:pic>
        <p:nvPicPr>
          <p:cNvPr id="1026" name="Picture 2" descr="C:\Users\seo\Desktop\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6275" y="-6927"/>
            <a:ext cx="1352550" cy="771525"/>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Users\seo\Desktop\babyDoctor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212" y="-609601"/>
            <a:ext cx="3810000" cy="3810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9500356"/>
      </p:ext>
    </p:extLst>
  </p:cSld>
  <p:clrMapOvr>
    <a:masterClrMapping/>
  </p:clrMapOvr>
  <mc:AlternateContent xmlns:mc="http://schemas.openxmlformats.org/markup-compatibility/2006" xmlns:p14="http://schemas.microsoft.com/office/powerpoint/2010/main">
    <mc:Choice Requires="p14">
      <p:transition spd="slow" p14:dur="4000" advTm="4000">
        <p14:prism/>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2" presetClass="emph" presetSubtype="0" fill="hold" nodeType="clickEffect">
                                  <p:stCondLst>
                                    <p:cond delay="0"/>
                                  </p:stCondLst>
                                  <p:childTnLst>
                                    <p:animRot by="120000">
                                      <p:cBhvr>
                                        <p:cTn id="10" dur="100" fill="hold">
                                          <p:stCondLst>
                                            <p:cond delay="0"/>
                                          </p:stCondLst>
                                        </p:cTn>
                                        <p:tgtEl>
                                          <p:spTgt spid="2"/>
                                        </p:tgtEl>
                                        <p:attrNameLst>
                                          <p:attrName>r</p:attrName>
                                        </p:attrNameLst>
                                      </p:cBhvr>
                                    </p:animRot>
                                    <p:animRot by="-240000">
                                      <p:cBhvr>
                                        <p:cTn id="11" dur="200" fill="hold">
                                          <p:stCondLst>
                                            <p:cond delay="200"/>
                                          </p:stCondLst>
                                        </p:cTn>
                                        <p:tgtEl>
                                          <p:spTgt spid="2"/>
                                        </p:tgtEl>
                                        <p:attrNameLst>
                                          <p:attrName>r</p:attrName>
                                        </p:attrNameLst>
                                      </p:cBhvr>
                                    </p:animRot>
                                    <p:animRot by="240000">
                                      <p:cBhvr>
                                        <p:cTn id="12" dur="200" fill="hold">
                                          <p:stCondLst>
                                            <p:cond delay="400"/>
                                          </p:stCondLst>
                                        </p:cTn>
                                        <p:tgtEl>
                                          <p:spTgt spid="2"/>
                                        </p:tgtEl>
                                        <p:attrNameLst>
                                          <p:attrName>r</p:attrName>
                                        </p:attrNameLst>
                                      </p:cBhvr>
                                    </p:animRot>
                                    <p:animRot by="-240000">
                                      <p:cBhvr>
                                        <p:cTn id="13" dur="200" fill="hold">
                                          <p:stCondLst>
                                            <p:cond delay="600"/>
                                          </p:stCondLst>
                                        </p:cTn>
                                        <p:tgtEl>
                                          <p:spTgt spid="2"/>
                                        </p:tgtEl>
                                        <p:attrNameLst>
                                          <p:attrName>r</p:attrName>
                                        </p:attrNameLst>
                                      </p:cBhvr>
                                    </p:animRot>
                                    <p:animRot by="120000">
                                      <p:cBhvr>
                                        <p:cTn id="14"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1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4646612" y="30079"/>
            <a:ext cx="2792880" cy="784830"/>
          </a:xfrm>
          <a:prstGeom prst="rect">
            <a:avLst/>
          </a:prstGeom>
        </p:spPr>
        <p:txBody>
          <a:bodyPr wrap="none">
            <a:spAutoFit/>
          </a:bodyPr>
          <a:lstStyle/>
          <a:p>
            <a:r>
              <a:rPr lang="en-US" sz="4500" b="1" dirty="0">
                <a:solidFill>
                  <a:srgbClr val="00B0F0"/>
                </a:solidFill>
              </a:rPr>
              <a:t>Awareness</a:t>
            </a:r>
            <a:endParaRPr lang="en-US" sz="4500" dirty="0">
              <a:solidFill>
                <a:srgbClr val="00B0F0"/>
              </a:solidFill>
            </a:endParaRPr>
          </a:p>
        </p:txBody>
      </p:sp>
      <p:sp>
        <p:nvSpPr>
          <p:cNvPr id="3" name="Rectangle 2"/>
          <p:cNvSpPr/>
          <p:nvPr/>
        </p:nvSpPr>
        <p:spPr>
          <a:xfrm>
            <a:off x="3275012" y="1792879"/>
            <a:ext cx="6629400" cy="3785652"/>
          </a:xfrm>
          <a:prstGeom prst="rect">
            <a:avLst/>
          </a:prstGeom>
        </p:spPr>
        <p:txBody>
          <a:bodyPr wrap="square">
            <a:spAutoFit/>
          </a:bodyPr>
          <a:lstStyle/>
          <a:p>
            <a:pPr>
              <a:lnSpc>
                <a:spcPct val="200000"/>
              </a:lnSpc>
            </a:pPr>
            <a:r>
              <a:rPr lang="en-US" sz="2400" b="1" dirty="0">
                <a:solidFill>
                  <a:srgbClr val="002060"/>
                </a:solidFill>
              </a:rPr>
              <a:t>Despite having the family and loved ones around to take due care of you in this stage of pregnancy, it is very essential that you yourself are aware of the signs or symptoms so that you can seek right care in case of any emergency.</a:t>
            </a:r>
          </a:p>
        </p:txBody>
      </p:sp>
    </p:spTree>
    <p:extLst>
      <p:ext uri="{BB962C8B-B14F-4D97-AF65-F5344CB8AC3E}">
        <p14:creationId xmlns:p14="http://schemas.microsoft.com/office/powerpoint/2010/main" val="3059214855"/>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7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0" y="43934"/>
            <a:ext cx="4985019" cy="784830"/>
          </a:xfrm>
          <a:prstGeom prst="rect">
            <a:avLst/>
          </a:prstGeom>
        </p:spPr>
        <p:txBody>
          <a:bodyPr wrap="none">
            <a:spAutoFit/>
          </a:bodyPr>
          <a:lstStyle/>
          <a:p>
            <a:r>
              <a:rPr lang="en-US" sz="4500" b="1" dirty="0">
                <a:solidFill>
                  <a:srgbClr val="00B0F0"/>
                </a:solidFill>
              </a:rPr>
              <a:t>Exercise </a:t>
            </a:r>
            <a:r>
              <a:rPr lang="en-US" sz="4500" b="1" dirty="0" smtClean="0">
                <a:solidFill>
                  <a:srgbClr val="00B0F0"/>
                </a:solidFill>
              </a:rPr>
              <a:t>Adequately</a:t>
            </a:r>
            <a:endParaRPr lang="en-US" sz="4500" dirty="0">
              <a:solidFill>
                <a:srgbClr val="00B0F0"/>
              </a:solidFill>
            </a:endParaRPr>
          </a:p>
        </p:txBody>
      </p:sp>
      <p:sp>
        <p:nvSpPr>
          <p:cNvPr id="3" name="Rectangle 2"/>
          <p:cNvSpPr/>
          <p:nvPr/>
        </p:nvSpPr>
        <p:spPr>
          <a:xfrm>
            <a:off x="0" y="4209633"/>
            <a:ext cx="12188826" cy="2800767"/>
          </a:xfrm>
          <a:prstGeom prst="rect">
            <a:avLst/>
          </a:prstGeom>
        </p:spPr>
        <p:txBody>
          <a:bodyPr wrap="square">
            <a:spAutoFit/>
          </a:bodyPr>
          <a:lstStyle/>
          <a:p>
            <a:pPr>
              <a:lnSpc>
                <a:spcPct val="200000"/>
              </a:lnSpc>
            </a:pPr>
            <a:r>
              <a:rPr lang="en-US" sz="2200" b="1" dirty="0">
                <a:solidFill>
                  <a:srgbClr val="002060"/>
                </a:solidFill>
              </a:rPr>
              <a:t>There are times when your doctor may advise you not to do any exercise. Otherwise, it is very important to do regular exercise during pregnancy. Walking remains an extremely efficient way of exercising. You may seek your doctor’s consultation to know the types of exercises which are safe and appropriate for you.</a:t>
            </a:r>
          </a:p>
        </p:txBody>
      </p:sp>
    </p:spTree>
    <p:extLst>
      <p:ext uri="{BB962C8B-B14F-4D97-AF65-F5344CB8AC3E}">
        <p14:creationId xmlns:p14="http://schemas.microsoft.com/office/powerpoint/2010/main" val="367233734"/>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lum/>
          </a:blip>
          <a:srcRect/>
          <a:stretch>
            <a:fillRect l="-4000" r="-4000"/>
          </a:stretch>
        </a:blipFill>
        <a:effectLst/>
      </p:bgPr>
    </p:bg>
    <p:spTree>
      <p:nvGrpSpPr>
        <p:cNvPr id="1" name=""/>
        <p:cNvGrpSpPr/>
        <p:nvPr/>
      </p:nvGrpSpPr>
      <p:grpSpPr>
        <a:xfrm>
          <a:off x="0" y="0"/>
          <a:ext cx="0" cy="0"/>
          <a:chOff x="0" y="0"/>
          <a:chExt cx="0" cy="0"/>
        </a:xfrm>
      </p:grpSpPr>
      <p:sp>
        <p:nvSpPr>
          <p:cNvPr id="2" name="Rectangle 1"/>
          <p:cNvSpPr/>
          <p:nvPr/>
        </p:nvSpPr>
        <p:spPr>
          <a:xfrm>
            <a:off x="150812" y="152400"/>
            <a:ext cx="4455066" cy="784830"/>
          </a:xfrm>
          <a:prstGeom prst="rect">
            <a:avLst/>
          </a:prstGeom>
        </p:spPr>
        <p:txBody>
          <a:bodyPr wrap="none">
            <a:spAutoFit/>
          </a:bodyPr>
          <a:lstStyle/>
          <a:p>
            <a:r>
              <a:rPr lang="en-US" sz="4500" b="1" dirty="0">
                <a:solidFill>
                  <a:schemeClr val="bg1"/>
                </a:solidFill>
              </a:rPr>
              <a:t>Join Some Classes</a:t>
            </a:r>
            <a:endParaRPr lang="en-US" sz="4500" dirty="0">
              <a:solidFill>
                <a:schemeClr val="bg1"/>
              </a:solidFill>
            </a:endParaRPr>
          </a:p>
        </p:txBody>
      </p:sp>
      <p:sp>
        <p:nvSpPr>
          <p:cNvPr id="3" name="Rectangle 2"/>
          <p:cNvSpPr/>
          <p:nvPr/>
        </p:nvSpPr>
        <p:spPr>
          <a:xfrm>
            <a:off x="-1" y="4688175"/>
            <a:ext cx="12188825" cy="2169825"/>
          </a:xfrm>
          <a:prstGeom prst="rect">
            <a:avLst/>
          </a:prstGeom>
        </p:spPr>
        <p:txBody>
          <a:bodyPr wrap="square">
            <a:spAutoFit/>
          </a:bodyPr>
          <a:lstStyle/>
          <a:p>
            <a:pPr>
              <a:lnSpc>
                <a:spcPct val="150000"/>
              </a:lnSpc>
            </a:pPr>
            <a:r>
              <a:rPr lang="en-US" sz="3000" b="1" dirty="0">
                <a:solidFill>
                  <a:srgbClr val="C00000"/>
                </a:solidFill>
              </a:rPr>
              <a:t>Knowing that you have a high-risk pregnancy, you can enroll yourself into special classes where you get adequate information about dealing with the risks and the kind of caution that can be observed.</a:t>
            </a:r>
          </a:p>
        </p:txBody>
      </p:sp>
    </p:spTree>
    <p:extLst>
      <p:ext uri="{BB962C8B-B14F-4D97-AF65-F5344CB8AC3E}">
        <p14:creationId xmlns:p14="http://schemas.microsoft.com/office/powerpoint/2010/main" val="730349308"/>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4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27012" y="30079"/>
            <a:ext cx="3791679" cy="784830"/>
          </a:xfrm>
          <a:prstGeom prst="rect">
            <a:avLst/>
          </a:prstGeom>
        </p:spPr>
        <p:txBody>
          <a:bodyPr wrap="none">
            <a:spAutoFit/>
          </a:bodyPr>
          <a:lstStyle/>
          <a:p>
            <a:r>
              <a:rPr lang="en-US" sz="4500" b="1" dirty="0">
                <a:solidFill>
                  <a:srgbClr val="00B050"/>
                </a:solidFill>
              </a:rPr>
              <a:t>Family Support</a:t>
            </a:r>
            <a:endParaRPr lang="en-US" sz="4500" dirty="0">
              <a:solidFill>
                <a:srgbClr val="00B050"/>
              </a:solidFill>
            </a:endParaRPr>
          </a:p>
        </p:txBody>
      </p:sp>
      <p:sp>
        <p:nvSpPr>
          <p:cNvPr id="3" name="Rectangle 2"/>
          <p:cNvSpPr/>
          <p:nvPr/>
        </p:nvSpPr>
        <p:spPr>
          <a:xfrm>
            <a:off x="0" y="3226237"/>
            <a:ext cx="8074024" cy="3631763"/>
          </a:xfrm>
          <a:prstGeom prst="rect">
            <a:avLst/>
          </a:prstGeom>
        </p:spPr>
        <p:txBody>
          <a:bodyPr wrap="square">
            <a:spAutoFit/>
          </a:bodyPr>
          <a:lstStyle/>
          <a:p>
            <a:pPr>
              <a:lnSpc>
                <a:spcPct val="200000"/>
              </a:lnSpc>
            </a:pPr>
            <a:r>
              <a:rPr lang="en-US" sz="2300" b="1" dirty="0">
                <a:solidFill>
                  <a:schemeClr val="accent6">
                    <a:lumMod val="50000"/>
                  </a:schemeClr>
                </a:solidFill>
              </a:rPr>
              <a:t>Share with your partner, family and friends about the risk you are concerned with in the context of your pregnancy. They should be aware that you presume this period to be a stressful time and why you don’t find this to be easy. Clearly explain to them the kind of support you are expecting from them.</a:t>
            </a:r>
          </a:p>
        </p:txBody>
      </p:sp>
    </p:spTree>
    <p:extLst>
      <p:ext uri="{BB962C8B-B14F-4D97-AF65-F5344CB8AC3E}">
        <p14:creationId xmlns:p14="http://schemas.microsoft.com/office/powerpoint/2010/main" val="34932015"/>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5339" y="221673"/>
            <a:ext cx="4339521" cy="784830"/>
          </a:xfrm>
          <a:prstGeom prst="rect">
            <a:avLst/>
          </a:prstGeom>
        </p:spPr>
        <p:txBody>
          <a:bodyPr wrap="none">
            <a:spAutoFit/>
          </a:bodyPr>
          <a:lstStyle/>
          <a:p>
            <a:r>
              <a:rPr lang="en-US" sz="4500" b="1" dirty="0">
                <a:solidFill>
                  <a:schemeClr val="accent3"/>
                </a:solidFill>
              </a:rPr>
              <a:t>Living </a:t>
            </a:r>
            <a:r>
              <a:rPr lang="en-US" sz="4500" b="1" dirty="0" smtClean="0">
                <a:solidFill>
                  <a:schemeClr val="accent3"/>
                </a:solidFill>
              </a:rPr>
              <a:t>Stress-Free</a:t>
            </a:r>
            <a:endParaRPr lang="en-US" sz="4500" dirty="0">
              <a:solidFill>
                <a:schemeClr val="accent3"/>
              </a:solidFill>
            </a:endParaRPr>
          </a:p>
        </p:txBody>
      </p:sp>
      <p:sp>
        <p:nvSpPr>
          <p:cNvPr id="3" name="Rectangle 2"/>
          <p:cNvSpPr/>
          <p:nvPr/>
        </p:nvSpPr>
        <p:spPr>
          <a:xfrm>
            <a:off x="5339" y="4953000"/>
            <a:ext cx="12183485" cy="1938992"/>
          </a:xfrm>
          <a:prstGeom prst="rect">
            <a:avLst/>
          </a:prstGeom>
        </p:spPr>
        <p:txBody>
          <a:bodyPr wrap="square">
            <a:spAutoFit/>
          </a:bodyPr>
          <a:lstStyle/>
          <a:p>
            <a:pPr>
              <a:lnSpc>
                <a:spcPct val="200000"/>
              </a:lnSpc>
            </a:pPr>
            <a:r>
              <a:rPr lang="en-US" sz="2000" b="1" dirty="0"/>
              <a:t>Pregnancy is usually associated with hormonal changes as well. And, when you are having a high-risk pregnancy, you should definitely take certain actions which give you ways to release your stress and be stress-free. Taking time out for oneself and spending time relaxing and meditating are some great stress busters.</a:t>
            </a:r>
          </a:p>
        </p:txBody>
      </p:sp>
    </p:spTree>
    <p:extLst>
      <p:ext uri="{BB962C8B-B14F-4D97-AF65-F5344CB8AC3E}">
        <p14:creationId xmlns:p14="http://schemas.microsoft.com/office/powerpoint/2010/main" val="195236988"/>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0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150812" y="152400"/>
            <a:ext cx="11325473" cy="769441"/>
          </a:xfrm>
          <a:prstGeom prst="rect">
            <a:avLst/>
          </a:prstGeom>
        </p:spPr>
        <p:txBody>
          <a:bodyPr wrap="none">
            <a:spAutoFit/>
          </a:bodyPr>
          <a:lstStyle/>
          <a:p>
            <a:r>
              <a:rPr lang="en-US" sz="4400" b="1" dirty="0" smtClean="0"/>
              <a:t>Interact </a:t>
            </a:r>
            <a:r>
              <a:rPr lang="en-US" sz="4400" b="1" dirty="0"/>
              <a:t>with </a:t>
            </a:r>
            <a:r>
              <a:rPr lang="en-US" sz="4400" b="1" dirty="0" smtClean="0"/>
              <a:t>Women Having Similar Experience</a:t>
            </a:r>
            <a:endParaRPr lang="en-US" sz="4400" dirty="0"/>
          </a:p>
        </p:txBody>
      </p:sp>
      <p:sp>
        <p:nvSpPr>
          <p:cNvPr id="3" name="Rectangle 2"/>
          <p:cNvSpPr/>
          <p:nvPr/>
        </p:nvSpPr>
        <p:spPr>
          <a:xfrm>
            <a:off x="-22370" y="4033252"/>
            <a:ext cx="12188825" cy="2824748"/>
          </a:xfrm>
          <a:prstGeom prst="rect">
            <a:avLst/>
          </a:prstGeom>
        </p:spPr>
        <p:txBody>
          <a:bodyPr wrap="square">
            <a:spAutoFit/>
          </a:bodyPr>
          <a:lstStyle/>
          <a:p>
            <a:pPr>
              <a:lnSpc>
                <a:spcPct val="200000"/>
              </a:lnSpc>
            </a:pPr>
            <a:r>
              <a:rPr lang="en-US" sz="2300" b="1" dirty="0">
                <a:solidFill>
                  <a:srgbClr val="002060"/>
                </a:solidFill>
              </a:rPr>
              <a:t> You may join a group of high-risk pregnancy women in your area. You may also like to get in touch with those women who had faced some complications or had dealt with high-risk pregnancy. Their personal sharing will give you courage and confidence to pass this face with reduced stress. This will also serve like pre-preparation of getting ways to handle the child birth.</a:t>
            </a:r>
          </a:p>
        </p:txBody>
      </p:sp>
    </p:spTree>
    <p:extLst>
      <p:ext uri="{BB962C8B-B14F-4D97-AF65-F5344CB8AC3E}">
        <p14:creationId xmlns:p14="http://schemas.microsoft.com/office/powerpoint/2010/main" val="2284486406"/>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150812" y="152400"/>
            <a:ext cx="5081904" cy="784830"/>
          </a:xfrm>
          <a:prstGeom prst="rect">
            <a:avLst/>
          </a:prstGeom>
        </p:spPr>
        <p:txBody>
          <a:bodyPr wrap="none">
            <a:spAutoFit/>
          </a:bodyPr>
          <a:lstStyle/>
          <a:p>
            <a:r>
              <a:rPr lang="en-US" sz="4500" b="1" dirty="0"/>
              <a:t>Know the </a:t>
            </a:r>
            <a:r>
              <a:rPr lang="en-US" sz="4500" b="1" dirty="0" smtClean="0"/>
              <a:t>Symptoms</a:t>
            </a:r>
            <a:endParaRPr lang="en-US" sz="4500" dirty="0"/>
          </a:p>
        </p:txBody>
      </p:sp>
      <p:sp>
        <p:nvSpPr>
          <p:cNvPr id="3" name="Rectangle 2"/>
          <p:cNvSpPr/>
          <p:nvPr/>
        </p:nvSpPr>
        <p:spPr>
          <a:xfrm>
            <a:off x="-36224" y="3658612"/>
            <a:ext cx="7008813" cy="3046988"/>
          </a:xfrm>
          <a:prstGeom prst="rect">
            <a:avLst/>
          </a:prstGeom>
        </p:spPr>
        <p:txBody>
          <a:bodyPr wrap="square">
            <a:spAutoFit/>
          </a:bodyPr>
          <a:lstStyle/>
          <a:p>
            <a:pPr>
              <a:lnSpc>
                <a:spcPct val="200000"/>
              </a:lnSpc>
            </a:pPr>
            <a:r>
              <a:rPr lang="en-US" sz="2400" b="1" dirty="0">
                <a:solidFill>
                  <a:srgbClr val="002060"/>
                </a:solidFill>
              </a:rPr>
              <a:t>During meetings with your </a:t>
            </a:r>
            <a:r>
              <a:rPr lang="en-US" sz="2400" b="1" i="1" dirty="0">
                <a:solidFill>
                  <a:srgbClr val="002060"/>
                </a:solidFill>
                <a:hlinkClick r:id="rId3"/>
              </a:rPr>
              <a:t>gynecologist specialist</a:t>
            </a:r>
            <a:r>
              <a:rPr lang="en-US" sz="2400" b="1" dirty="0">
                <a:solidFill>
                  <a:srgbClr val="002060"/>
                </a:solidFill>
              </a:rPr>
              <a:t>, you should seek guidance on your medical conditions and the specific signs which can be looked for in your case to know that it’s time for doctor’s consultation.</a:t>
            </a:r>
          </a:p>
        </p:txBody>
      </p:sp>
    </p:spTree>
    <p:extLst>
      <p:ext uri="{BB962C8B-B14F-4D97-AF65-F5344CB8AC3E}">
        <p14:creationId xmlns:p14="http://schemas.microsoft.com/office/powerpoint/2010/main" val="1497954137"/>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6000"/>
            <a:lum/>
          </a:blip>
          <a:srcRect/>
          <a:stretch>
            <a:fillRect t="-9000" b="-9000"/>
          </a:stretch>
        </a:blipFill>
        <a:effectLst/>
      </p:bgPr>
    </p:bg>
    <p:spTree>
      <p:nvGrpSpPr>
        <p:cNvPr id="1" name=""/>
        <p:cNvGrpSpPr/>
        <p:nvPr/>
      </p:nvGrpSpPr>
      <p:grpSpPr>
        <a:xfrm>
          <a:off x="0" y="0"/>
          <a:ext cx="0" cy="0"/>
          <a:chOff x="0" y="0"/>
          <a:chExt cx="0" cy="0"/>
        </a:xfrm>
      </p:grpSpPr>
      <p:sp>
        <p:nvSpPr>
          <p:cNvPr id="2" name="Rectangle 1"/>
          <p:cNvSpPr/>
          <p:nvPr/>
        </p:nvSpPr>
        <p:spPr>
          <a:xfrm>
            <a:off x="-1" y="511314"/>
            <a:ext cx="12188825" cy="707886"/>
          </a:xfrm>
          <a:prstGeom prst="rect">
            <a:avLst/>
          </a:prstGeom>
        </p:spPr>
        <p:txBody>
          <a:bodyPr wrap="square">
            <a:spAutoFit/>
          </a:bodyPr>
          <a:lstStyle/>
          <a:p>
            <a:pPr algn="ctr"/>
            <a:r>
              <a:rPr lang="en-US" sz="4000" b="1" dirty="0" smtClean="0">
                <a:solidFill>
                  <a:srgbClr val="0070C0"/>
                </a:solidFill>
              </a:rPr>
              <a:t>Contact</a:t>
            </a:r>
            <a:r>
              <a:rPr lang="en-US" sz="4000" b="1" dirty="0" smtClean="0">
                <a:solidFill>
                  <a:srgbClr val="00B0F0"/>
                </a:solidFill>
              </a:rPr>
              <a:t> </a:t>
            </a:r>
            <a:r>
              <a:rPr lang="en-US" sz="4000" b="1" dirty="0" smtClean="0">
                <a:solidFill>
                  <a:srgbClr val="C00000"/>
                </a:solidFill>
              </a:rPr>
              <a:t>Us</a:t>
            </a:r>
            <a:endParaRPr lang="en-US" sz="4000" dirty="0">
              <a:solidFill>
                <a:srgbClr val="C00000"/>
              </a:solidFill>
            </a:endParaRPr>
          </a:p>
        </p:txBody>
      </p:sp>
      <p:pic>
        <p:nvPicPr>
          <p:cNvPr id="3" name="Picture 2" descr="C:\Users\hp\Desktop\solution\NSG\NSG img\house-logo-hi.png"/>
          <p:cNvPicPr>
            <a:picLocks noChangeAspect="1" noChangeArrowheads="1"/>
          </p:cNvPicPr>
          <p:nvPr/>
        </p:nvPicPr>
        <p:blipFill>
          <a:blip r:embed="rId3" cstate="print"/>
          <a:srcRect/>
          <a:stretch>
            <a:fillRect/>
          </a:stretch>
        </p:blipFill>
        <p:spPr bwMode="auto">
          <a:xfrm>
            <a:off x="2176037" y="1773790"/>
            <a:ext cx="1044043" cy="759326"/>
          </a:xfrm>
          <a:prstGeom prst="rect">
            <a:avLst/>
          </a:prstGeom>
          <a:noFill/>
        </p:spPr>
      </p:pic>
      <p:pic>
        <p:nvPicPr>
          <p:cNvPr id="4" name="Picture 3" descr="C:\Users\hp\Desktop\solution\CSS-TREE\css-tree image\png-tel-free-icons-png-office-phone-icon-3333.png"/>
          <p:cNvPicPr>
            <a:picLocks noChangeAspect="1" noChangeArrowheads="1"/>
          </p:cNvPicPr>
          <p:nvPr/>
        </p:nvPicPr>
        <p:blipFill>
          <a:blip r:embed="rId4" cstate="print"/>
          <a:srcRect/>
          <a:stretch>
            <a:fillRect/>
          </a:stretch>
        </p:blipFill>
        <p:spPr bwMode="auto">
          <a:xfrm>
            <a:off x="2458575" y="3048340"/>
            <a:ext cx="734481" cy="761658"/>
          </a:xfrm>
          <a:prstGeom prst="rect">
            <a:avLst/>
          </a:prstGeom>
          <a:noFill/>
        </p:spPr>
      </p:pic>
      <p:pic>
        <p:nvPicPr>
          <p:cNvPr id="5" name="Picture 4" descr="C:\Users\hp\Desktop\solution\CSS-TREE\css-tree image\www-1632431_960_720.png"/>
          <p:cNvPicPr>
            <a:picLocks noChangeAspect="1" noChangeArrowheads="1"/>
          </p:cNvPicPr>
          <p:nvPr/>
        </p:nvPicPr>
        <p:blipFill>
          <a:blip r:embed="rId5" cstate="print"/>
          <a:srcRect/>
          <a:stretch>
            <a:fillRect/>
          </a:stretch>
        </p:blipFill>
        <p:spPr bwMode="auto">
          <a:xfrm>
            <a:off x="2248072" y="4243357"/>
            <a:ext cx="1049972" cy="785841"/>
          </a:xfrm>
          <a:prstGeom prst="rect">
            <a:avLst/>
          </a:prstGeom>
          <a:noFill/>
        </p:spPr>
      </p:pic>
      <p:sp>
        <p:nvSpPr>
          <p:cNvPr id="6" name="Rectangle 5"/>
          <p:cNvSpPr/>
          <p:nvPr/>
        </p:nvSpPr>
        <p:spPr>
          <a:xfrm>
            <a:off x="4060044" y="1676400"/>
            <a:ext cx="8130368" cy="954107"/>
          </a:xfrm>
          <a:prstGeom prst="rect">
            <a:avLst/>
          </a:prstGeom>
        </p:spPr>
        <p:txBody>
          <a:bodyPr wrap="square">
            <a:spAutoFit/>
          </a:bodyPr>
          <a:lstStyle/>
          <a:p>
            <a:r>
              <a:rPr lang="en-US" sz="2800" b="1" dirty="0">
                <a:solidFill>
                  <a:srgbClr val="C00000"/>
                </a:solidFill>
              </a:rPr>
              <a:t>Santokh Hospital</a:t>
            </a:r>
          </a:p>
          <a:p>
            <a:r>
              <a:rPr lang="en-US" sz="2800" b="1" dirty="0" smtClean="0">
                <a:latin typeface="Calibri" pitchFamily="34" charset="0"/>
                <a:cs typeface="Calibri" pitchFamily="34" charset="0"/>
              </a:rPr>
              <a:t>H.No. 846, Sector 38-A    </a:t>
            </a:r>
            <a:r>
              <a:rPr lang="en-US" sz="2800" b="1" dirty="0" smtClean="0">
                <a:solidFill>
                  <a:srgbClr val="C00000"/>
                </a:solidFill>
                <a:latin typeface="Calibri" pitchFamily="34" charset="0"/>
                <a:cs typeface="Calibri" pitchFamily="34" charset="0"/>
              </a:rPr>
              <a:t>Chandigarh </a:t>
            </a:r>
            <a:r>
              <a:rPr lang="en-US" sz="2800" b="1" dirty="0" smtClean="0">
                <a:latin typeface="Calibri" pitchFamily="34" charset="0"/>
                <a:cs typeface="Calibri" pitchFamily="34" charset="0"/>
              </a:rPr>
              <a:t>160036</a:t>
            </a:r>
            <a:endParaRPr lang="en-US" sz="2800" b="1" dirty="0">
              <a:latin typeface="Calibri" pitchFamily="34" charset="0"/>
              <a:cs typeface="Calibri" pitchFamily="34" charset="0"/>
            </a:endParaRPr>
          </a:p>
        </p:txBody>
      </p:sp>
      <p:sp>
        <p:nvSpPr>
          <p:cNvPr id="7" name="Rectangle 6"/>
          <p:cNvSpPr/>
          <p:nvPr/>
        </p:nvSpPr>
        <p:spPr>
          <a:xfrm>
            <a:off x="4136244" y="3163666"/>
            <a:ext cx="2900153" cy="646331"/>
          </a:xfrm>
          <a:prstGeom prst="rect">
            <a:avLst/>
          </a:prstGeom>
        </p:spPr>
        <p:txBody>
          <a:bodyPr wrap="none">
            <a:spAutoFit/>
          </a:bodyPr>
          <a:lstStyle/>
          <a:p>
            <a:r>
              <a:rPr lang="en-US" sz="3600" b="1" dirty="0" smtClean="0">
                <a:solidFill>
                  <a:srgbClr val="C00000"/>
                </a:solidFill>
                <a:latin typeface="Calibri" pitchFamily="34" charset="0"/>
                <a:cs typeface="Calibri" pitchFamily="34" charset="0"/>
              </a:rPr>
              <a:t>0172</a:t>
            </a:r>
            <a:r>
              <a:rPr lang="en-US" sz="3600" b="1" dirty="0" smtClean="0">
                <a:latin typeface="Calibri" pitchFamily="34" charset="0"/>
                <a:cs typeface="Calibri" pitchFamily="34" charset="0"/>
              </a:rPr>
              <a:t>-2691846</a:t>
            </a:r>
            <a:endParaRPr lang="en-US" sz="3600" b="1" dirty="0">
              <a:latin typeface="Calibri" pitchFamily="34" charset="0"/>
              <a:cs typeface="Calibri" pitchFamily="34" charset="0"/>
            </a:endParaRPr>
          </a:p>
        </p:txBody>
      </p:sp>
      <p:sp>
        <p:nvSpPr>
          <p:cNvPr id="8" name="Rectangle 7"/>
          <p:cNvSpPr/>
          <p:nvPr/>
        </p:nvSpPr>
        <p:spPr>
          <a:xfrm>
            <a:off x="4136244" y="4358685"/>
            <a:ext cx="5369355" cy="523220"/>
          </a:xfrm>
          <a:prstGeom prst="rect">
            <a:avLst/>
          </a:prstGeom>
        </p:spPr>
        <p:txBody>
          <a:bodyPr wrap="none">
            <a:spAutoFit/>
          </a:bodyPr>
          <a:lstStyle/>
          <a:p>
            <a:r>
              <a:rPr lang="en-US" sz="2800" b="1" dirty="0" smtClean="0">
                <a:latin typeface="Calibri" pitchFamily="34" charset="0"/>
                <a:cs typeface="Calibri" pitchFamily="34" charset="0"/>
                <a:hlinkClick r:id="rId6"/>
              </a:rPr>
              <a:t>http://www.santokhhospital.com/</a:t>
            </a:r>
            <a:endParaRPr lang="en-US" sz="2800" b="1" dirty="0">
              <a:latin typeface="Calibri" pitchFamily="34" charset="0"/>
              <a:cs typeface="Calibri" pitchFamily="34" charset="0"/>
            </a:endParaRPr>
          </a:p>
        </p:txBody>
      </p:sp>
      <p:pic>
        <p:nvPicPr>
          <p:cNvPr id="9" name="Picture 3" descr="C:\Users\seo\Desktop\email.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48072" y="5333998"/>
            <a:ext cx="1049972" cy="104997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197959" y="5638798"/>
            <a:ext cx="4281685" cy="523220"/>
          </a:xfrm>
          <a:prstGeom prst="rect">
            <a:avLst/>
          </a:prstGeom>
        </p:spPr>
        <p:txBody>
          <a:bodyPr wrap="none">
            <a:spAutoFit/>
          </a:bodyPr>
          <a:lstStyle/>
          <a:p>
            <a:r>
              <a:rPr lang="en-US" sz="2800" b="1" dirty="0" smtClean="0">
                <a:hlinkClick r:id="rId8"/>
              </a:rPr>
              <a:t>info@santokhhospital.com</a:t>
            </a:r>
            <a:r>
              <a:rPr lang="en-US" sz="2800" b="1" dirty="0" smtClean="0"/>
              <a:t> </a:t>
            </a:r>
            <a:endParaRPr lang="en-US" sz="2800" b="1" dirty="0"/>
          </a:p>
        </p:txBody>
      </p:sp>
    </p:spTree>
    <p:extLst>
      <p:ext uri="{BB962C8B-B14F-4D97-AF65-F5344CB8AC3E}">
        <p14:creationId xmlns:p14="http://schemas.microsoft.com/office/powerpoint/2010/main" val="294748530"/>
      </p:ext>
    </p:extLst>
  </p:cSld>
  <p:clrMapOvr>
    <a:masterClrMapping/>
  </p:clrMapOvr>
  <mc:AlternateContent xmlns:mc="http://schemas.openxmlformats.org/markup-compatibility/2006" xmlns:p14="http://schemas.microsoft.com/office/powerpoint/2010/main">
    <mc:Choice Requires="p14">
      <p:transition spd="slow" p14:dur="4000" advTm="4000">
        <p:push/>
      </p:transition>
    </mc:Choice>
    <mc:Fallback xmlns="">
      <p:transition spd="slow" advTm="4000">
        <p:push/>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style.rotation</p:attrName>
                                        </p:attrNameLst>
                                      </p:cBhvr>
                                      <p:tavLst>
                                        <p:tav tm="0">
                                          <p:val>
                                            <p:fltVal val="90"/>
                                          </p:val>
                                        </p:tav>
                                        <p:tav tm="100000">
                                          <p:val>
                                            <p:fltVal val="0"/>
                                          </p:val>
                                        </p:tav>
                                      </p:tavLst>
                                    </p:anim>
                                    <p:animEffect transition="in" filter="fade">
                                      <p:cBhvr>
                                        <p:cTn id="24" dur="1000"/>
                                        <p:tgtEl>
                                          <p:spTgt spid="4"/>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style.rotation</p:attrName>
                                        </p:attrNameLst>
                                      </p:cBhvr>
                                      <p:tavLst>
                                        <p:tav tm="0">
                                          <p:val>
                                            <p:fltVal val="90"/>
                                          </p:val>
                                        </p:tav>
                                        <p:tav tm="100000">
                                          <p:val>
                                            <p:fltVal val="0"/>
                                          </p:val>
                                        </p:tav>
                                      </p:tavLst>
                                    </p:anim>
                                    <p:animEffect transition="in" filter="fade">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fltVal val="0"/>
                                          </p:val>
                                        </p:tav>
                                        <p:tav tm="100000">
                                          <p:val>
                                            <p:strVal val="#ppt_w"/>
                                          </p:val>
                                        </p:tav>
                                      </p:tavLst>
                                    </p:anim>
                                    <p:anim calcmode="lin" valueType="num">
                                      <p:cBhvr>
                                        <p:cTn id="36" dur="1000" fill="hold"/>
                                        <p:tgtEl>
                                          <p:spTgt spid="5"/>
                                        </p:tgtEl>
                                        <p:attrNameLst>
                                          <p:attrName>ppt_h</p:attrName>
                                        </p:attrNameLst>
                                      </p:cBhvr>
                                      <p:tavLst>
                                        <p:tav tm="0">
                                          <p:val>
                                            <p:fltVal val="0"/>
                                          </p:val>
                                        </p:tav>
                                        <p:tav tm="100000">
                                          <p:val>
                                            <p:strVal val="#ppt_h"/>
                                          </p:val>
                                        </p:tav>
                                      </p:tavLst>
                                    </p:anim>
                                    <p:anim calcmode="lin" valueType="num">
                                      <p:cBhvr>
                                        <p:cTn id="37" dur="1000" fill="hold"/>
                                        <p:tgtEl>
                                          <p:spTgt spid="5"/>
                                        </p:tgtEl>
                                        <p:attrNameLst>
                                          <p:attrName>style.rotation</p:attrName>
                                        </p:attrNameLst>
                                      </p:cBhvr>
                                      <p:tavLst>
                                        <p:tav tm="0">
                                          <p:val>
                                            <p:fltVal val="90"/>
                                          </p:val>
                                        </p:tav>
                                        <p:tav tm="100000">
                                          <p:val>
                                            <p:fltVal val="0"/>
                                          </p:val>
                                        </p:tav>
                                      </p:tavLst>
                                    </p:anim>
                                    <p:animEffect transition="in" filter="fade">
                                      <p:cBhvr>
                                        <p:cTn id="38" dur="1000"/>
                                        <p:tgtEl>
                                          <p:spTgt spid="5"/>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1000" fill="hold"/>
                                        <p:tgtEl>
                                          <p:spTgt spid="8"/>
                                        </p:tgtEl>
                                        <p:attrNameLst>
                                          <p:attrName>ppt_w</p:attrName>
                                        </p:attrNameLst>
                                      </p:cBhvr>
                                      <p:tavLst>
                                        <p:tav tm="0">
                                          <p:val>
                                            <p:fltVal val="0"/>
                                          </p:val>
                                        </p:tav>
                                        <p:tav tm="100000">
                                          <p:val>
                                            <p:strVal val="#ppt_w"/>
                                          </p:val>
                                        </p:tav>
                                      </p:tavLst>
                                    </p:anim>
                                    <p:anim calcmode="lin" valueType="num">
                                      <p:cBhvr>
                                        <p:cTn id="42" dur="1000" fill="hold"/>
                                        <p:tgtEl>
                                          <p:spTgt spid="8"/>
                                        </p:tgtEl>
                                        <p:attrNameLst>
                                          <p:attrName>ppt_h</p:attrName>
                                        </p:attrNameLst>
                                      </p:cBhvr>
                                      <p:tavLst>
                                        <p:tav tm="0">
                                          <p:val>
                                            <p:fltVal val="0"/>
                                          </p:val>
                                        </p:tav>
                                        <p:tav tm="100000">
                                          <p:val>
                                            <p:strVal val="#ppt_h"/>
                                          </p:val>
                                        </p:tav>
                                      </p:tavLst>
                                    </p:anim>
                                    <p:anim calcmode="lin" valueType="num">
                                      <p:cBhvr>
                                        <p:cTn id="43" dur="1000" fill="hold"/>
                                        <p:tgtEl>
                                          <p:spTgt spid="8"/>
                                        </p:tgtEl>
                                        <p:attrNameLst>
                                          <p:attrName>style.rotation</p:attrName>
                                        </p:attrNameLst>
                                      </p:cBhvr>
                                      <p:tavLst>
                                        <p:tav tm="0">
                                          <p:val>
                                            <p:fltVal val="90"/>
                                          </p:val>
                                        </p:tav>
                                        <p:tav tm="100000">
                                          <p:val>
                                            <p:fltVal val="0"/>
                                          </p:val>
                                        </p:tav>
                                      </p:tavLst>
                                    </p:anim>
                                    <p:animEffect transition="in" filter="fade">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fltVal val="0"/>
                                          </p:val>
                                        </p:tav>
                                        <p:tav tm="100000">
                                          <p:val>
                                            <p:strVal val="#ppt_w"/>
                                          </p:val>
                                        </p:tav>
                                      </p:tavLst>
                                    </p:anim>
                                    <p:anim calcmode="lin" valueType="num">
                                      <p:cBhvr>
                                        <p:cTn id="50" dur="1000" fill="hold"/>
                                        <p:tgtEl>
                                          <p:spTgt spid="10"/>
                                        </p:tgtEl>
                                        <p:attrNameLst>
                                          <p:attrName>ppt_h</p:attrName>
                                        </p:attrNameLst>
                                      </p:cBhvr>
                                      <p:tavLst>
                                        <p:tav tm="0">
                                          <p:val>
                                            <p:fltVal val="0"/>
                                          </p:val>
                                        </p:tav>
                                        <p:tav tm="100000">
                                          <p:val>
                                            <p:strVal val="#ppt_h"/>
                                          </p:val>
                                        </p:tav>
                                      </p:tavLst>
                                    </p:anim>
                                    <p:anim calcmode="lin" valueType="num">
                                      <p:cBhvr>
                                        <p:cTn id="51" dur="1000" fill="hold"/>
                                        <p:tgtEl>
                                          <p:spTgt spid="10"/>
                                        </p:tgtEl>
                                        <p:attrNameLst>
                                          <p:attrName>style.rotation</p:attrName>
                                        </p:attrNameLst>
                                      </p:cBhvr>
                                      <p:tavLst>
                                        <p:tav tm="0">
                                          <p:val>
                                            <p:fltVal val="90"/>
                                          </p:val>
                                        </p:tav>
                                        <p:tav tm="100000">
                                          <p:val>
                                            <p:fltVal val="0"/>
                                          </p:val>
                                        </p:tav>
                                      </p:tavLst>
                                    </p:anim>
                                    <p:animEffect transition="in" filter="fade">
                                      <p:cBhvr>
                                        <p:cTn id="52" dur="1000"/>
                                        <p:tgtEl>
                                          <p:spTgt spid="10"/>
                                        </p:tgtEl>
                                      </p:cBhvr>
                                    </p:animEffect>
                                  </p:childTnLst>
                                </p:cTn>
                              </p:par>
                              <p:par>
                                <p:cTn id="53" presetID="31" presetClass="entr" presetSubtype="0"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1000" fill="hold"/>
                                        <p:tgtEl>
                                          <p:spTgt spid="9"/>
                                        </p:tgtEl>
                                        <p:attrNameLst>
                                          <p:attrName>ppt_w</p:attrName>
                                        </p:attrNameLst>
                                      </p:cBhvr>
                                      <p:tavLst>
                                        <p:tav tm="0">
                                          <p:val>
                                            <p:fltVal val="0"/>
                                          </p:val>
                                        </p:tav>
                                        <p:tav tm="100000">
                                          <p:val>
                                            <p:strVal val="#ppt_w"/>
                                          </p:val>
                                        </p:tav>
                                      </p:tavLst>
                                    </p:anim>
                                    <p:anim calcmode="lin" valueType="num">
                                      <p:cBhvr>
                                        <p:cTn id="56" dur="1000" fill="hold"/>
                                        <p:tgtEl>
                                          <p:spTgt spid="9"/>
                                        </p:tgtEl>
                                        <p:attrNameLst>
                                          <p:attrName>ppt_h</p:attrName>
                                        </p:attrNameLst>
                                      </p:cBhvr>
                                      <p:tavLst>
                                        <p:tav tm="0">
                                          <p:val>
                                            <p:fltVal val="0"/>
                                          </p:val>
                                        </p:tav>
                                        <p:tav tm="100000">
                                          <p:val>
                                            <p:strVal val="#ppt_h"/>
                                          </p:val>
                                        </p:tav>
                                      </p:tavLst>
                                    </p:anim>
                                    <p:anim calcmode="lin" valueType="num">
                                      <p:cBhvr>
                                        <p:cTn id="57" dur="1000" fill="hold"/>
                                        <p:tgtEl>
                                          <p:spTgt spid="9"/>
                                        </p:tgtEl>
                                        <p:attrNameLst>
                                          <p:attrName>style.rotation</p:attrName>
                                        </p:attrNameLst>
                                      </p:cBhvr>
                                      <p:tavLst>
                                        <p:tav tm="0">
                                          <p:val>
                                            <p:fltVal val="90"/>
                                          </p:val>
                                        </p:tav>
                                        <p:tav tm="100000">
                                          <p:val>
                                            <p:fltVal val="0"/>
                                          </p:val>
                                        </p:tav>
                                      </p:tavLst>
                                    </p:anim>
                                    <p:animEffect transition="in" filter="fade">
                                      <p:cBhvr>
                                        <p:cTn id="5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4000"/>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446212" y="3015496"/>
            <a:ext cx="4957191" cy="1785104"/>
          </a:xfrm>
          <a:prstGeom prst="rect">
            <a:avLst/>
          </a:prstGeom>
          <a:noFill/>
        </p:spPr>
        <p:txBody>
          <a:bodyPr wrap="none" rtlCol="0">
            <a:spAutoFit/>
          </a:bodyPr>
          <a:lstStyle/>
          <a:p>
            <a:r>
              <a:rPr lang="en-US" sz="11000" b="1" dirty="0" smtClean="0"/>
              <a:t>Santokh</a:t>
            </a:r>
            <a:endParaRPr lang="en-US" sz="11000" b="1" dirty="0"/>
          </a:p>
        </p:txBody>
      </p:sp>
      <p:sp>
        <p:nvSpPr>
          <p:cNvPr id="3" name="Rectangle 2"/>
          <p:cNvSpPr/>
          <p:nvPr/>
        </p:nvSpPr>
        <p:spPr>
          <a:xfrm>
            <a:off x="5723264" y="1600200"/>
            <a:ext cx="2276148" cy="1569660"/>
          </a:xfrm>
          <a:prstGeom prst="rect">
            <a:avLst/>
          </a:prstGeom>
        </p:spPr>
        <p:txBody>
          <a:bodyPr wrap="square">
            <a:spAutoFit/>
          </a:bodyPr>
          <a:lstStyle/>
          <a:p>
            <a:r>
              <a:rPr lang="en-US" sz="9600" b="1" dirty="0" smtClean="0">
                <a:solidFill>
                  <a:srgbClr val="FF0000"/>
                </a:solidFill>
              </a:rPr>
              <a:t>You</a:t>
            </a:r>
            <a:endParaRPr lang="en-US" sz="9600" b="1" dirty="0">
              <a:solidFill>
                <a:srgbClr val="FF0000"/>
              </a:solidFill>
            </a:endParaRPr>
          </a:p>
        </p:txBody>
      </p:sp>
      <p:sp>
        <p:nvSpPr>
          <p:cNvPr id="4" name="Rectangle 3"/>
          <p:cNvSpPr/>
          <p:nvPr/>
        </p:nvSpPr>
        <p:spPr>
          <a:xfrm>
            <a:off x="8854712" y="685800"/>
            <a:ext cx="2108168" cy="1785104"/>
          </a:xfrm>
          <a:prstGeom prst="rect">
            <a:avLst/>
          </a:prstGeom>
        </p:spPr>
        <p:txBody>
          <a:bodyPr wrap="square">
            <a:spAutoFit/>
          </a:bodyPr>
          <a:lstStyle/>
          <a:p>
            <a:r>
              <a:rPr lang="en-US" sz="11000" b="1" dirty="0" smtClean="0">
                <a:solidFill>
                  <a:schemeClr val="accent6">
                    <a:lumMod val="75000"/>
                  </a:schemeClr>
                </a:solidFill>
              </a:rPr>
              <a:t>BY</a:t>
            </a:r>
            <a:endParaRPr lang="en-US" sz="11000" b="1" dirty="0">
              <a:solidFill>
                <a:schemeClr val="accent6">
                  <a:lumMod val="75000"/>
                </a:schemeClr>
              </a:solidFill>
            </a:endParaRPr>
          </a:p>
        </p:txBody>
      </p:sp>
      <p:sp>
        <p:nvSpPr>
          <p:cNvPr id="5" name="TextBox 4"/>
          <p:cNvSpPr txBox="1"/>
          <p:nvPr/>
        </p:nvSpPr>
        <p:spPr>
          <a:xfrm>
            <a:off x="455612" y="0"/>
            <a:ext cx="3768980" cy="1785104"/>
          </a:xfrm>
          <a:prstGeom prst="rect">
            <a:avLst/>
          </a:prstGeom>
          <a:noFill/>
        </p:spPr>
        <p:txBody>
          <a:bodyPr wrap="none" rtlCol="0">
            <a:spAutoFit/>
          </a:bodyPr>
          <a:lstStyle/>
          <a:p>
            <a:r>
              <a:rPr lang="en-US" sz="11000" b="1" dirty="0" smtClean="0">
                <a:solidFill>
                  <a:srgbClr val="0070C0"/>
                </a:solidFill>
              </a:rPr>
              <a:t>Thank</a:t>
            </a:r>
            <a:endParaRPr lang="en-US" sz="11000" b="1" dirty="0">
              <a:solidFill>
                <a:srgbClr val="0070C0"/>
              </a:solidFill>
            </a:endParaRPr>
          </a:p>
        </p:txBody>
      </p:sp>
      <p:sp>
        <p:nvSpPr>
          <p:cNvPr id="6" name="Rectangle 5"/>
          <p:cNvSpPr/>
          <p:nvPr/>
        </p:nvSpPr>
        <p:spPr>
          <a:xfrm>
            <a:off x="6559943" y="4451122"/>
            <a:ext cx="4402937" cy="1569660"/>
          </a:xfrm>
          <a:prstGeom prst="rect">
            <a:avLst/>
          </a:prstGeom>
        </p:spPr>
        <p:txBody>
          <a:bodyPr wrap="none">
            <a:spAutoFit/>
          </a:bodyPr>
          <a:lstStyle/>
          <a:p>
            <a:r>
              <a:rPr lang="en-US" sz="9600" b="1" dirty="0">
                <a:solidFill>
                  <a:srgbClr val="00B0F0"/>
                </a:solidFill>
              </a:rPr>
              <a:t>Hospital</a:t>
            </a:r>
          </a:p>
        </p:txBody>
      </p:sp>
    </p:spTree>
    <p:extLst>
      <p:ext uri="{BB962C8B-B14F-4D97-AF65-F5344CB8AC3E}">
        <p14:creationId xmlns:p14="http://schemas.microsoft.com/office/powerpoint/2010/main" val="1783785557"/>
      </p:ext>
    </p:extLst>
  </p:cSld>
  <p:clrMapOvr>
    <a:masterClrMapping/>
  </p:clrMapOvr>
  <mc:AlternateContent xmlns:mc="http://schemas.openxmlformats.org/markup-compatibility/2006" xmlns:p14="http://schemas.microsoft.com/office/powerpoint/2010/main">
    <mc:Choice Requires="p14">
      <p:transition spd="slow" p14:dur="4000" advTm="4000">
        <p14:prism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200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80">
                                          <p:stCondLst>
                                            <p:cond delay="0"/>
                                          </p:stCondLst>
                                        </p:cTn>
                                        <p:tgtEl>
                                          <p:spTgt spid="3"/>
                                        </p:tgtEl>
                                      </p:cBhvr>
                                    </p:animEffect>
                                    <p:anim calcmode="lin" valueType="num">
                                      <p:cBhvr>
                                        <p:cTn id="26"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gtEl>
                                      </p:cBhvr>
                                      <p:to x="100000" y="60000"/>
                                    </p:animScale>
                                    <p:animScale>
                                      <p:cBhvr>
                                        <p:cTn id="32" dur="166" decel="50000">
                                          <p:stCondLst>
                                            <p:cond delay="676"/>
                                          </p:stCondLst>
                                        </p:cTn>
                                        <p:tgtEl>
                                          <p:spTgt spid="3"/>
                                        </p:tgtEl>
                                      </p:cBhvr>
                                      <p:to x="100000" y="100000"/>
                                    </p:animScale>
                                    <p:animScale>
                                      <p:cBhvr>
                                        <p:cTn id="33" dur="26">
                                          <p:stCondLst>
                                            <p:cond delay="1312"/>
                                          </p:stCondLst>
                                        </p:cTn>
                                        <p:tgtEl>
                                          <p:spTgt spid="3"/>
                                        </p:tgtEl>
                                      </p:cBhvr>
                                      <p:to x="100000" y="80000"/>
                                    </p:animScale>
                                    <p:animScale>
                                      <p:cBhvr>
                                        <p:cTn id="34" dur="166" decel="50000">
                                          <p:stCondLst>
                                            <p:cond delay="1338"/>
                                          </p:stCondLst>
                                        </p:cTn>
                                        <p:tgtEl>
                                          <p:spTgt spid="3"/>
                                        </p:tgtEl>
                                      </p:cBhvr>
                                      <p:to x="100000" y="100000"/>
                                    </p:animScale>
                                    <p:animScale>
                                      <p:cBhvr>
                                        <p:cTn id="35" dur="26">
                                          <p:stCondLst>
                                            <p:cond delay="1642"/>
                                          </p:stCondLst>
                                        </p:cTn>
                                        <p:tgtEl>
                                          <p:spTgt spid="3"/>
                                        </p:tgtEl>
                                      </p:cBhvr>
                                      <p:to x="100000" y="90000"/>
                                    </p:animScale>
                                    <p:animScale>
                                      <p:cBhvr>
                                        <p:cTn id="36" dur="166" decel="50000">
                                          <p:stCondLst>
                                            <p:cond delay="1668"/>
                                          </p:stCondLst>
                                        </p:cTn>
                                        <p:tgtEl>
                                          <p:spTgt spid="3"/>
                                        </p:tgtEl>
                                      </p:cBhvr>
                                      <p:to x="100000" y="100000"/>
                                    </p:animScale>
                                    <p:animScale>
                                      <p:cBhvr>
                                        <p:cTn id="37" dur="26">
                                          <p:stCondLst>
                                            <p:cond delay="1808"/>
                                          </p:stCondLst>
                                        </p:cTn>
                                        <p:tgtEl>
                                          <p:spTgt spid="3"/>
                                        </p:tgtEl>
                                      </p:cBhvr>
                                      <p:to x="100000" y="95000"/>
                                    </p:animScale>
                                    <p:animScale>
                                      <p:cBhvr>
                                        <p:cTn id="38" dur="166" decel="50000">
                                          <p:stCondLst>
                                            <p:cond delay="1834"/>
                                          </p:stCondLst>
                                        </p:cTn>
                                        <p:tgtEl>
                                          <p:spTgt spid="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200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2000"/>
                                  </p:stCondLst>
                                  <p:childTnLst>
                                    <p:set>
                                      <p:cBhvr>
                                        <p:cTn id="60" dur="1" fill="hold">
                                          <p:stCondLst>
                                            <p:cond delay="0"/>
                                          </p:stCondLst>
                                        </p:cTn>
                                        <p:tgtEl>
                                          <p:spTgt spid="2"/>
                                        </p:tgtEl>
                                        <p:attrNameLst>
                                          <p:attrName>style.visibility</p:attrName>
                                        </p:attrNameLst>
                                      </p:cBhvr>
                                      <p:to>
                                        <p:strVal val="visible"/>
                                      </p:to>
                                    </p:set>
                                    <p:animEffect transition="in" filter="wipe(down)">
                                      <p:cBhvr>
                                        <p:cTn id="61" dur="580">
                                          <p:stCondLst>
                                            <p:cond delay="0"/>
                                          </p:stCondLst>
                                        </p:cTn>
                                        <p:tgtEl>
                                          <p:spTgt spid="2"/>
                                        </p:tgtEl>
                                      </p:cBhvr>
                                    </p:animEffect>
                                    <p:anim calcmode="lin" valueType="num">
                                      <p:cBhvr>
                                        <p:cTn id="6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gtEl>
                                      </p:cBhvr>
                                      <p:to x="100000" y="60000"/>
                                    </p:animScale>
                                    <p:animScale>
                                      <p:cBhvr>
                                        <p:cTn id="68" dur="166" decel="50000">
                                          <p:stCondLst>
                                            <p:cond delay="676"/>
                                          </p:stCondLst>
                                        </p:cTn>
                                        <p:tgtEl>
                                          <p:spTgt spid="2"/>
                                        </p:tgtEl>
                                      </p:cBhvr>
                                      <p:to x="100000" y="100000"/>
                                    </p:animScale>
                                    <p:animScale>
                                      <p:cBhvr>
                                        <p:cTn id="69" dur="26">
                                          <p:stCondLst>
                                            <p:cond delay="1312"/>
                                          </p:stCondLst>
                                        </p:cTn>
                                        <p:tgtEl>
                                          <p:spTgt spid="2"/>
                                        </p:tgtEl>
                                      </p:cBhvr>
                                      <p:to x="100000" y="80000"/>
                                    </p:animScale>
                                    <p:animScale>
                                      <p:cBhvr>
                                        <p:cTn id="70" dur="166" decel="50000">
                                          <p:stCondLst>
                                            <p:cond delay="1338"/>
                                          </p:stCondLst>
                                        </p:cTn>
                                        <p:tgtEl>
                                          <p:spTgt spid="2"/>
                                        </p:tgtEl>
                                      </p:cBhvr>
                                      <p:to x="100000" y="100000"/>
                                    </p:animScale>
                                    <p:animScale>
                                      <p:cBhvr>
                                        <p:cTn id="71" dur="26">
                                          <p:stCondLst>
                                            <p:cond delay="1642"/>
                                          </p:stCondLst>
                                        </p:cTn>
                                        <p:tgtEl>
                                          <p:spTgt spid="2"/>
                                        </p:tgtEl>
                                      </p:cBhvr>
                                      <p:to x="100000" y="90000"/>
                                    </p:animScale>
                                    <p:animScale>
                                      <p:cBhvr>
                                        <p:cTn id="72" dur="166" decel="50000">
                                          <p:stCondLst>
                                            <p:cond delay="1668"/>
                                          </p:stCondLst>
                                        </p:cTn>
                                        <p:tgtEl>
                                          <p:spTgt spid="2"/>
                                        </p:tgtEl>
                                      </p:cBhvr>
                                      <p:to x="100000" y="100000"/>
                                    </p:animScale>
                                    <p:animScale>
                                      <p:cBhvr>
                                        <p:cTn id="73" dur="26">
                                          <p:stCondLst>
                                            <p:cond delay="1808"/>
                                          </p:stCondLst>
                                        </p:cTn>
                                        <p:tgtEl>
                                          <p:spTgt spid="2"/>
                                        </p:tgtEl>
                                      </p:cBhvr>
                                      <p:to x="100000" y="95000"/>
                                    </p:animScale>
                                    <p:animScale>
                                      <p:cBhvr>
                                        <p:cTn id="74" dur="166" decel="50000">
                                          <p:stCondLst>
                                            <p:cond delay="1834"/>
                                          </p:stCondLst>
                                        </p:cTn>
                                        <p:tgtEl>
                                          <p:spTgt spid="2"/>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wipe(down)">
                                      <p:cBhvr>
                                        <p:cTn id="79" dur="580">
                                          <p:stCondLst>
                                            <p:cond delay="0"/>
                                          </p:stCondLst>
                                        </p:cTn>
                                        <p:tgtEl>
                                          <p:spTgt spid="6"/>
                                        </p:tgtEl>
                                      </p:cBhvr>
                                    </p:animEffect>
                                    <p:anim calcmode="lin" valueType="num">
                                      <p:cBhvr>
                                        <p:cTn id="8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85" dur="26">
                                          <p:stCondLst>
                                            <p:cond delay="650"/>
                                          </p:stCondLst>
                                        </p:cTn>
                                        <p:tgtEl>
                                          <p:spTgt spid="6"/>
                                        </p:tgtEl>
                                      </p:cBhvr>
                                      <p:to x="100000" y="60000"/>
                                    </p:animScale>
                                    <p:animScale>
                                      <p:cBhvr>
                                        <p:cTn id="86" dur="166" decel="50000">
                                          <p:stCondLst>
                                            <p:cond delay="676"/>
                                          </p:stCondLst>
                                        </p:cTn>
                                        <p:tgtEl>
                                          <p:spTgt spid="6"/>
                                        </p:tgtEl>
                                      </p:cBhvr>
                                      <p:to x="100000" y="100000"/>
                                    </p:animScale>
                                    <p:animScale>
                                      <p:cBhvr>
                                        <p:cTn id="87" dur="26">
                                          <p:stCondLst>
                                            <p:cond delay="1312"/>
                                          </p:stCondLst>
                                        </p:cTn>
                                        <p:tgtEl>
                                          <p:spTgt spid="6"/>
                                        </p:tgtEl>
                                      </p:cBhvr>
                                      <p:to x="100000" y="80000"/>
                                    </p:animScale>
                                    <p:animScale>
                                      <p:cBhvr>
                                        <p:cTn id="88" dur="166" decel="50000">
                                          <p:stCondLst>
                                            <p:cond delay="1338"/>
                                          </p:stCondLst>
                                        </p:cTn>
                                        <p:tgtEl>
                                          <p:spTgt spid="6"/>
                                        </p:tgtEl>
                                      </p:cBhvr>
                                      <p:to x="100000" y="100000"/>
                                    </p:animScale>
                                    <p:animScale>
                                      <p:cBhvr>
                                        <p:cTn id="89" dur="26">
                                          <p:stCondLst>
                                            <p:cond delay="1642"/>
                                          </p:stCondLst>
                                        </p:cTn>
                                        <p:tgtEl>
                                          <p:spTgt spid="6"/>
                                        </p:tgtEl>
                                      </p:cBhvr>
                                      <p:to x="100000" y="90000"/>
                                    </p:animScale>
                                    <p:animScale>
                                      <p:cBhvr>
                                        <p:cTn id="90" dur="166" decel="50000">
                                          <p:stCondLst>
                                            <p:cond delay="1668"/>
                                          </p:stCondLst>
                                        </p:cTn>
                                        <p:tgtEl>
                                          <p:spTgt spid="6"/>
                                        </p:tgtEl>
                                      </p:cBhvr>
                                      <p:to x="100000" y="100000"/>
                                    </p:animScale>
                                    <p:animScale>
                                      <p:cBhvr>
                                        <p:cTn id="91" dur="26">
                                          <p:stCondLst>
                                            <p:cond delay="1808"/>
                                          </p:stCondLst>
                                        </p:cTn>
                                        <p:tgtEl>
                                          <p:spTgt spid="6"/>
                                        </p:tgtEl>
                                      </p:cBhvr>
                                      <p:to x="100000" y="95000"/>
                                    </p:animScale>
                                    <p:animScale>
                                      <p:cBhvr>
                                        <p:cTn id="92"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8000"/>
            <a:lum/>
          </a:blip>
          <a:srcRect/>
          <a:stretch>
            <a:fillRect l="-1000" t="-1000" r="-1000" b="-1000"/>
          </a:stretch>
        </a:blipFill>
        <a:effectLst/>
      </p:bgPr>
    </p:bg>
    <p:spTree>
      <p:nvGrpSpPr>
        <p:cNvPr id="1" name=""/>
        <p:cNvGrpSpPr/>
        <p:nvPr/>
      </p:nvGrpSpPr>
      <p:grpSpPr>
        <a:xfrm>
          <a:off x="0" y="0"/>
          <a:ext cx="0" cy="0"/>
          <a:chOff x="0" y="0"/>
          <a:chExt cx="0" cy="0"/>
        </a:xfrm>
      </p:grpSpPr>
      <p:sp>
        <p:nvSpPr>
          <p:cNvPr id="2" name="Rectangle 1"/>
          <p:cNvSpPr/>
          <p:nvPr/>
        </p:nvSpPr>
        <p:spPr>
          <a:xfrm>
            <a:off x="3414243" y="6927"/>
            <a:ext cx="8774582" cy="707886"/>
          </a:xfrm>
          <a:prstGeom prst="rect">
            <a:avLst/>
          </a:prstGeom>
        </p:spPr>
        <p:txBody>
          <a:bodyPr wrap="none">
            <a:spAutoFit/>
          </a:bodyPr>
          <a:lstStyle/>
          <a:p>
            <a:pPr fontAlgn="base"/>
            <a:r>
              <a:rPr lang="en-US" sz="4000" b="1" dirty="0">
                <a:solidFill>
                  <a:schemeClr val="tx2">
                    <a:lumMod val="50000"/>
                  </a:schemeClr>
                </a:solidFill>
              </a:rPr>
              <a:t>How to Deal With a High-Risk Pregnancy</a:t>
            </a:r>
          </a:p>
        </p:txBody>
      </p:sp>
      <p:sp>
        <p:nvSpPr>
          <p:cNvPr id="3" name="Rectangle 2"/>
          <p:cNvSpPr/>
          <p:nvPr/>
        </p:nvSpPr>
        <p:spPr>
          <a:xfrm>
            <a:off x="5332411" y="990600"/>
            <a:ext cx="6856413" cy="5509200"/>
          </a:xfrm>
          <a:prstGeom prst="rect">
            <a:avLst/>
          </a:prstGeom>
        </p:spPr>
        <p:txBody>
          <a:bodyPr wrap="square">
            <a:spAutoFit/>
          </a:bodyPr>
          <a:lstStyle/>
          <a:p>
            <a:r>
              <a:rPr lang="en-US" sz="3200" b="1" u="sng" dirty="0">
                <a:solidFill>
                  <a:srgbClr val="C00000"/>
                </a:solidFill>
                <a:hlinkClick r:id="rId3"/>
              </a:rPr>
              <a:t>High Risk Pregnancy</a:t>
            </a:r>
            <a:r>
              <a:rPr lang="en-US" sz="3200" dirty="0"/>
              <a:t> </a:t>
            </a:r>
            <a:r>
              <a:rPr lang="en-US" sz="3200" b="1" dirty="0">
                <a:solidFill>
                  <a:srgbClr val="00B050"/>
                </a:solidFill>
              </a:rPr>
              <a:t>sounds quite critical and it may be life threatening for both the baby and the mother. If you are having a high-risk pregnancy, it connotes that you and your baby are more prone to health issues during the time of pregnancy and delivery and these effects may even be seen beyond that in life. The health issues may vary from minor problems to high risk conditions.</a:t>
            </a:r>
          </a:p>
        </p:txBody>
      </p:sp>
    </p:spTree>
    <p:extLst>
      <p:ext uri="{BB962C8B-B14F-4D97-AF65-F5344CB8AC3E}">
        <p14:creationId xmlns:p14="http://schemas.microsoft.com/office/powerpoint/2010/main" val="2777753893"/>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4107929" y="358170"/>
            <a:ext cx="8234883" cy="784830"/>
          </a:xfrm>
          <a:prstGeom prst="rect">
            <a:avLst/>
          </a:prstGeom>
        </p:spPr>
        <p:txBody>
          <a:bodyPr wrap="none">
            <a:spAutoFit/>
          </a:bodyPr>
          <a:lstStyle/>
          <a:p>
            <a:r>
              <a:rPr lang="en-US" sz="4500" b="1" dirty="0">
                <a:solidFill>
                  <a:srgbClr val="0070C0"/>
                </a:solidFill>
              </a:rPr>
              <a:t>The Cause of High-Risk Pregnancy</a:t>
            </a:r>
            <a:endParaRPr lang="en-US" sz="4500" dirty="0">
              <a:solidFill>
                <a:srgbClr val="0070C0"/>
              </a:solidFill>
            </a:endParaRPr>
          </a:p>
        </p:txBody>
      </p:sp>
      <p:sp>
        <p:nvSpPr>
          <p:cNvPr id="3" name="Rectangle 2"/>
          <p:cNvSpPr/>
          <p:nvPr/>
        </p:nvSpPr>
        <p:spPr>
          <a:xfrm>
            <a:off x="4265612" y="1371600"/>
            <a:ext cx="7923213" cy="3170099"/>
          </a:xfrm>
          <a:prstGeom prst="rect">
            <a:avLst/>
          </a:prstGeom>
        </p:spPr>
        <p:txBody>
          <a:bodyPr wrap="square">
            <a:spAutoFit/>
          </a:bodyPr>
          <a:lstStyle/>
          <a:p>
            <a:pPr>
              <a:lnSpc>
                <a:spcPct val="200000"/>
              </a:lnSpc>
            </a:pPr>
            <a:r>
              <a:rPr lang="en-US" sz="2000" b="1" dirty="0"/>
              <a:t>Complications can arise at any point before or during the pregnancy. Good nutrition, healthy lifestyle and proper medical treatment are the measures which help in avoiding the risk during pregnancy. Yet, there are some conditions which may occur before you becoming pregnant leading to high-risk pregnancy. Some of those causes are:</a:t>
            </a:r>
          </a:p>
        </p:txBody>
      </p:sp>
      <p:sp>
        <p:nvSpPr>
          <p:cNvPr id="4" name="Rectangle 3"/>
          <p:cNvSpPr/>
          <p:nvPr/>
        </p:nvSpPr>
        <p:spPr>
          <a:xfrm>
            <a:off x="5027612" y="4780002"/>
            <a:ext cx="3285258" cy="553998"/>
          </a:xfrm>
          <a:prstGeom prst="rect">
            <a:avLst/>
          </a:prstGeom>
        </p:spPr>
        <p:txBody>
          <a:bodyPr wrap="none">
            <a:spAutoFit/>
          </a:bodyPr>
          <a:lstStyle/>
          <a:p>
            <a:r>
              <a:rPr lang="en-US" sz="3000" b="1" dirty="0" smtClean="0">
                <a:solidFill>
                  <a:srgbClr val="00B0F0"/>
                </a:solidFill>
              </a:rPr>
              <a:t>1.Before Pregnancy</a:t>
            </a:r>
            <a:endParaRPr lang="en-US" sz="3000" dirty="0">
              <a:solidFill>
                <a:srgbClr val="00B0F0"/>
              </a:solidFill>
            </a:endParaRPr>
          </a:p>
        </p:txBody>
      </p:sp>
      <p:sp>
        <p:nvSpPr>
          <p:cNvPr id="5" name="Rectangle 4"/>
          <p:cNvSpPr/>
          <p:nvPr/>
        </p:nvSpPr>
        <p:spPr>
          <a:xfrm>
            <a:off x="5027612" y="5618202"/>
            <a:ext cx="3298211" cy="553998"/>
          </a:xfrm>
          <a:prstGeom prst="rect">
            <a:avLst/>
          </a:prstGeom>
        </p:spPr>
        <p:txBody>
          <a:bodyPr wrap="none">
            <a:spAutoFit/>
          </a:bodyPr>
          <a:lstStyle/>
          <a:p>
            <a:r>
              <a:rPr lang="en-US" sz="3000" b="1" dirty="0" smtClean="0">
                <a:solidFill>
                  <a:srgbClr val="C00000"/>
                </a:solidFill>
              </a:rPr>
              <a:t>2.During </a:t>
            </a:r>
            <a:r>
              <a:rPr lang="en-US" sz="3000" b="1" dirty="0">
                <a:solidFill>
                  <a:srgbClr val="C00000"/>
                </a:solidFill>
              </a:rPr>
              <a:t>Pregnancy</a:t>
            </a:r>
            <a:endParaRPr lang="en-US" sz="3000" dirty="0">
              <a:solidFill>
                <a:srgbClr val="C00000"/>
              </a:solidFill>
            </a:endParaRPr>
          </a:p>
        </p:txBody>
      </p:sp>
    </p:spTree>
    <p:extLst>
      <p:ext uri="{BB962C8B-B14F-4D97-AF65-F5344CB8AC3E}">
        <p14:creationId xmlns:p14="http://schemas.microsoft.com/office/powerpoint/2010/main" val="3938969703"/>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303212" y="152400"/>
            <a:ext cx="4389087" cy="784830"/>
          </a:xfrm>
          <a:prstGeom prst="rect">
            <a:avLst/>
          </a:prstGeom>
        </p:spPr>
        <p:txBody>
          <a:bodyPr wrap="none">
            <a:spAutoFit/>
          </a:bodyPr>
          <a:lstStyle/>
          <a:p>
            <a:r>
              <a:rPr lang="en-US" sz="4500" b="1" dirty="0">
                <a:solidFill>
                  <a:srgbClr val="00B050"/>
                </a:solidFill>
              </a:rPr>
              <a:t>Before </a:t>
            </a:r>
            <a:r>
              <a:rPr lang="en-US" sz="4500" b="1" dirty="0">
                <a:solidFill>
                  <a:srgbClr val="00B0F0"/>
                </a:solidFill>
              </a:rPr>
              <a:t>Pregnancy</a:t>
            </a:r>
            <a:endParaRPr lang="en-US" sz="4500" dirty="0">
              <a:solidFill>
                <a:srgbClr val="00B0F0"/>
              </a:solidFill>
            </a:endParaRPr>
          </a:p>
        </p:txBody>
      </p:sp>
      <p:sp>
        <p:nvSpPr>
          <p:cNvPr id="4" name="Rectangle 3"/>
          <p:cNvSpPr/>
          <p:nvPr/>
        </p:nvSpPr>
        <p:spPr>
          <a:xfrm>
            <a:off x="214104" y="2459772"/>
            <a:ext cx="11974721" cy="4093428"/>
          </a:xfrm>
          <a:prstGeom prst="rect">
            <a:avLst/>
          </a:prstGeom>
          <a:noFill/>
        </p:spPr>
        <p:txBody>
          <a:bodyPr wrap="square">
            <a:spAutoFit/>
          </a:bodyPr>
          <a:lstStyle/>
          <a:p>
            <a:pPr marL="571500" indent="-571500" fontAlgn="base">
              <a:lnSpc>
                <a:spcPct val="200000"/>
              </a:lnSpc>
              <a:buClr>
                <a:srgbClr val="C00000"/>
              </a:buClr>
              <a:buFont typeface="Wingdings" pitchFamily="2" charset="2"/>
              <a:buChar char="Ø"/>
            </a:pPr>
            <a:r>
              <a:rPr lang="en-US" sz="2500" b="1" dirty="0">
                <a:solidFill>
                  <a:srgbClr val="C00000"/>
                </a:solidFill>
              </a:rPr>
              <a:t>The age of mother</a:t>
            </a:r>
          </a:p>
          <a:p>
            <a:pPr marL="571500" indent="-571500" fontAlgn="base">
              <a:lnSpc>
                <a:spcPct val="200000"/>
              </a:lnSpc>
              <a:buClr>
                <a:srgbClr val="C00000"/>
              </a:buClr>
              <a:buFont typeface="Wingdings" pitchFamily="2" charset="2"/>
              <a:buChar char="Ø"/>
            </a:pPr>
            <a:r>
              <a:rPr lang="en-US" sz="2500" b="1" dirty="0">
                <a:solidFill>
                  <a:srgbClr val="C00000"/>
                </a:solidFill>
              </a:rPr>
              <a:t>Overweight or underweight</a:t>
            </a:r>
          </a:p>
          <a:p>
            <a:pPr marL="571500" indent="-571500" fontAlgn="base">
              <a:lnSpc>
                <a:spcPct val="200000"/>
              </a:lnSpc>
              <a:buClr>
                <a:srgbClr val="C00000"/>
              </a:buClr>
              <a:buFont typeface="Wingdings" pitchFamily="2" charset="2"/>
              <a:buChar char="Ø"/>
            </a:pPr>
            <a:r>
              <a:rPr lang="en-US" sz="2500" b="1" dirty="0">
                <a:solidFill>
                  <a:srgbClr val="C00000"/>
                </a:solidFill>
              </a:rPr>
              <a:t>Past history of complication during pregnancy</a:t>
            </a:r>
          </a:p>
          <a:p>
            <a:pPr marL="571500" indent="-571500" fontAlgn="base">
              <a:lnSpc>
                <a:spcPct val="200000"/>
              </a:lnSpc>
              <a:buClr>
                <a:srgbClr val="C00000"/>
              </a:buClr>
              <a:buFont typeface="Wingdings" pitchFamily="2" charset="2"/>
              <a:buChar char="Ø"/>
            </a:pPr>
            <a:r>
              <a:rPr lang="en-US" sz="2500" b="1" dirty="0">
                <a:solidFill>
                  <a:srgbClr val="C00000"/>
                </a:solidFill>
              </a:rPr>
              <a:t>Already existing diseases like High blood </a:t>
            </a:r>
            <a:endParaRPr lang="en-US" sz="2500" b="1" dirty="0" smtClean="0">
              <a:solidFill>
                <a:srgbClr val="C00000"/>
              </a:solidFill>
            </a:endParaRPr>
          </a:p>
          <a:p>
            <a:pPr fontAlgn="base">
              <a:lnSpc>
                <a:spcPct val="200000"/>
              </a:lnSpc>
              <a:buClr>
                <a:srgbClr val="C00000"/>
              </a:buClr>
            </a:pPr>
            <a:r>
              <a:rPr lang="en-US" sz="2500" b="1" dirty="0">
                <a:solidFill>
                  <a:srgbClr val="C00000"/>
                </a:solidFill>
              </a:rPr>
              <a:t> </a:t>
            </a:r>
            <a:r>
              <a:rPr lang="en-US" sz="2500" b="1" dirty="0" smtClean="0">
                <a:solidFill>
                  <a:srgbClr val="C00000"/>
                </a:solidFill>
              </a:rPr>
              <a:t>       </a:t>
            </a:r>
            <a:r>
              <a:rPr lang="en-US" sz="2500" b="1" dirty="0" err="1" smtClean="0">
                <a:solidFill>
                  <a:srgbClr val="C00000"/>
                </a:solidFill>
              </a:rPr>
              <a:t>pressure,diabetes</a:t>
            </a:r>
            <a:r>
              <a:rPr lang="en-US" sz="2500" b="1" dirty="0" smtClean="0">
                <a:solidFill>
                  <a:srgbClr val="C00000"/>
                </a:solidFill>
              </a:rPr>
              <a:t> etc</a:t>
            </a:r>
            <a:r>
              <a:rPr lang="en-US" sz="3000" b="1" dirty="0" smtClean="0">
                <a:solidFill>
                  <a:srgbClr val="C00000"/>
                </a:solidFill>
              </a:rPr>
              <a:t>.</a:t>
            </a:r>
            <a:endParaRPr lang="en-US" sz="3000" b="1" dirty="0">
              <a:solidFill>
                <a:srgbClr val="C00000"/>
              </a:solidFill>
            </a:endParaRPr>
          </a:p>
        </p:txBody>
      </p:sp>
    </p:spTree>
    <p:extLst>
      <p:ext uri="{BB962C8B-B14F-4D97-AF65-F5344CB8AC3E}">
        <p14:creationId xmlns:p14="http://schemas.microsoft.com/office/powerpoint/2010/main" val="991434201"/>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3000"/>
            <a:lum/>
          </a:blip>
          <a:srcRect/>
          <a:stretch>
            <a:fillRect l="-32000" t="-8000"/>
          </a:stretch>
        </a:blipFill>
        <a:effectLst/>
      </p:bgPr>
    </p:bg>
    <p:spTree>
      <p:nvGrpSpPr>
        <p:cNvPr id="1" name=""/>
        <p:cNvGrpSpPr/>
        <p:nvPr/>
      </p:nvGrpSpPr>
      <p:grpSpPr>
        <a:xfrm>
          <a:off x="0" y="0"/>
          <a:ext cx="0" cy="0"/>
          <a:chOff x="0" y="0"/>
          <a:chExt cx="0" cy="0"/>
        </a:xfrm>
      </p:grpSpPr>
      <p:sp>
        <p:nvSpPr>
          <p:cNvPr id="2" name="Rectangle 1"/>
          <p:cNvSpPr/>
          <p:nvPr/>
        </p:nvSpPr>
        <p:spPr>
          <a:xfrm>
            <a:off x="5971346" y="0"/>
            <a:ext cx="4314066" cy="769441"/>
          </a:xfrm>
          <a:prstGeom prst="rect">
            <a:avLst/>
          </a:prstGeom>
        </p:spPr>
        <p:txBody>
          <a:bodyPr wrap="none">
            <a:spAutoFit/>
          </a:bodyPr>
          <a:lstStyle/>
          <a:p>
            <a:r>
              <a:rPr lang="en-US" sz="4400" b="1" dirty="0">
                <a:solidFill>
                  <a:srgbClr val="002060"/>
                </a:solidFill>
              </a:rPr>
              <a:t>During Pregnancy</a:t>
            </a:r>
            <a:endParaRPr lang="en-US" sz="4400" dirty="0">
              <a:solidFill>
                <a:srgbClr val="002060"/>
              </a:solidFill>
            </a:endParaRPr>
          </a:p>
        </p:txBody>
      </p:sp>
      <p:sp>
        <p:nvSpPr>
          <p:cNvPr id="3" name="Rectangle 2"/>
          <p:cNvSpPr/>
          <p:nvPr/>
        </p:nvSpPr>
        <p:spPr>
          <a:xfrm>
            <a:off x="5027611" y="1029468"/>
            <a:ext cx="7131917" cy="5539978"/>
          </a:xfrm>
          <a:prstGeom prst="rect">
            <a:avLst/>
          </a:prstGeom>
          <a:solidFill>
            <a:schemeClr val="accent1">
              <a:alpha val="0"/>
            </a:schemeClr>
          </a:solidFill>
        </p:spPr>
        <p:txBody>
          <a:bodyPr wrap="square">
            <a:spAutoFit/>
          </a:bodyPr>
          <a:lstStyle/>
          <a:p>
            <a:pPr marL="285750" indent="-285750">
              <a:buFont typeface="Arial" pitchFamily="34" charset="0"/>
              <a:buChar char="•"/>
            </a:pPr>
            <a:r>
              <a:rPr lang="en-US" sz="2400" b="1" u="sng" dirty="0">
                <a:solidFill>
                  <a:srgbClr val="002060"/>
                </a:solidFill>
              </a:rPr>
              <a:t>Preeclampsia</a:t>
            </a:r>
            <a:r>
              <a:rPr lang="en-US" sz="2400" b="1" dirty="0">
                <a:solidFill>
                  <a:schemeClr val="accent2"/>
                </a:solidFill>
              </a:rPr>
              <a:t> </a:t>
            </a:r>
            <a:r>
              <a:rPr lang="en-US" sz="2400" dirty="0">
                <a:solidFill>
                  <a:schemeClr val="accent2"/>
                </a:solidFill>
              </a:rPr>
              <a:t>is a condition where the occurrence of high blood pressure, change in levels of urinary protein and liver enzymes may lead to an effect on kidneys, liver and brain. </a:t>
            </a:r>
            <a:endParaRPr lang="en-US" sz="2400" dirty="0" smtClean="0">
              <a:solidFill>
                <a:schemeClr val="accent2"/>
              </a:solidFill>
            </a:endParaRPr>
          </a:p>
          <a:p>
            <a:pPr marL="285750" indent="-285750" fontAlgn="base">
              <a:buFont typeface="Arial" pitchFamily="34" charset="0"/>
              <a:buChar char="•"/>
            </a:pPr>
            <a:r>
              <a:rPr lang="en-US" sz="2400" b="1" u="sng" dirty="0">
                <a:solidFill>
                  <a:srgbClr val="002060"/>
                </a:solidFill>
              </a:rPr>
              <a:t>HIV/AIDS</a:t>
            </a:r>
            <a:r>
              <a:rPr lang="en-US" sz="2400" dirty="0">
                <a:solidFill>
                  <a:srgbClr val="002060"/>
                </a:solidFill>
              </a:rPr>
              <a:t> </a:t>
            </a:r>
            <a:r>
              <a:rPr lang="en-US" sz="2400" dirty="0">
                <a:solidFill>
                  <a:schemeClr val="accent2"/>
                </a:solidFill>
              </a:rPr>
              <a:t>is the disorder which may even be transferred to the babies during pregnancy. This may occur either while giving birth or during the process of breastfeeding. This disease is powerful enough to damage the cells responsible for your immunity and may become a cause for certain cancers.</a:t>
            </a:r>
          </a:p>
          <a:p>
            <a:pPr marL="285750" indent="-285750" fontAlgn="base">
              <a:buFont typeface="Arial" pitchFamily="34" charset="0"/>
              <a:buChar char="•"/>
            </a:pPr>
            <a:r>
              <a:rPr lang="en-US" sz="2400" b="1" u="sng" dirty="0">
                <a:solidFill>
                  <a:srgbClr val="002060"/>
                </a:solidFill>
              </a:rPr>
              <a:t>Gestational diabetes</a:t>
            </a:r>
            <a:r>
              <a:rPr lang="en-US" sz="2400" dirty="0">
                <a:solidFill>
                  <a:schemeClr val="accent2"/>
                </a:solidFill>
              </a:rPr>
              <a:t> is a type of diabetes which occur only in pregnant women. It is that type of diabetes which occurs only during your pregnancy and did not exist before your pregnancy.</a:t>
            </a:r>
          </a:p>
          <a:p>
            <a:pPr marL="285750" indent="-285750">
              <a:buFont typeface="Arial" pitchFamily="34" charset="0"/>
              <a:buChar char="•"/>
            </a:pPr>
            <a:endParaRPr lang="en-US" dirty="0">
              <a:solidFill>
                <a:schemeClr val="accent2"/>
              </a:solidFill>
            </a:endParaRPr>
          </a:p>
        </p:txBody>
      </p:sp>
    </p:spTree>
    <p:extLst>
      <p:ext uri="{BB962C8B-B14F-4D97-AF65-F5344CB8AC3E}">
        <p14:creationId xmlns:p14="http://schemas.microsoft.com/office/powerpoint/2010/main" val="1430852606"/>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34698" y="51191"/>
            <a:ext cx="9524210" cy="769441"/>
          </a:xfrm>
          <a:prstGeom prst="rect">
            <a:avLst/>
          </a:prstGeom>
        </p:spPr>
        <p:txBody>
          <a:bodyPr wrap="none">
            <a:spAutoFit/>
          </a:bodyPr>
          <a:lstStyle/>
          <a:p>
            <a:r>
              <a:rPr lang="en-US" sz="4400" b="1" dirty="0">
                <a:solidFill>
                  <a:srgbClr val="C00000"/>
                </a:solidFill>
              </a:rPr>
              <a:t>Ways to </a:t>
            </a:r>
            <a:r>
              <a:rPr lang="en-US" sz="4400" b="1" dirty="0" smtClean="0">
                <a:solidFill>
                  <a:srgbClr val="C00000"/>
                </a:solidFill>
              </a:rPr>
              <a:t>Cope With </a:t>
            </a:r>
            <a:r>
              <a:rPr lang="en-US" sz="4400" b="1" dirty="0">
                <a:solidFill>
                  <a:srgbClr val="C00000"/>
                </a:solidFill>
              </a:rPr>
              <a:t>High-Risk Pregnancy</a:t>
            </a:r>
            <a:endParaRPr lang="en-US" sz="4400" dirty="0">
              <a:solidFill>
                <a:srgbClr val="C00000"/>
              </a:solidFill>
            </a:endParaRPr>
          </a:p>
        </p:txBody>
      </p:sp>
      <p:sp>
        <p:nvSpPr>
          <p:cNvPr id="3" name="Rectangle 2"/>
          <p:cNvSpPr/>
          <p:nvPr/>
        </p:nvSpPr>
        <p:spPr>
          <a:xfrm>
            <a:off x="4189412" y="807184"/>
            <a:ext cx="7923213" cy="1200329"/>
          </a:xfrm>
          <a:prstGeom prst="rect">
            <a:avLst/>
          </a:prstGeom>
        </p:spPr>
        <p:txBody>
          <a:bodyPr wrap="square">
            <a:spAutoFit/>
          </a:bodyPr>
          <a:lstStyle/>
          <a:p>
            <a:r>
              <a:rPr lang="en-US" sz="2400" b="1" dirty="0">
                <a:solidFill>
                  <a:srgbClr val="00B0F0"/>
                </a:solidFill>
              </a:rPr>
              <a:t>The risk may persist but the under mentioned tips will help you find ways to cope and reduce the risk that is exposed to the said pregnancy</a:t>
            </a:r>
            <a:r>
              <a:rPr lang="en-US" sz="2400" b="1" dirty="0" smtClean="0">
                <a:solidFill>
                  <a:srgbClr val="00B0F0"/>
                </a:solidFill>
              </a:rPr>
              <a:t>.</a:t>
            </a:r>
          </a:p>
        </p:txBody>
      </p:sp>
      <p:sp>
        <p:nvSpPr>
          <p:cNvPr id="4" name="Rectangle 3"/>
          <p:cNvSpPr/>
          <p:nvPr/>
        </p:nvSpPr>
        <p:spPr>
          <a:xfrm>
            <a:off x="4265612" y="2400181"/>
            <a:ext cx="2258695" cy="369332"/>
          </a:xfrm>
          <a:prstGeom prst="rect">
            <a:avLst/>
          </a:prstGeom>
        </p:spPr>
        <p:txBody>
          <a:bodyPr wrap="none">
            <a:spAutoFit/>
          </a:bodyPr>
          <a:lstStyle/>
          <a:p>
            <a:r>
              <a:rPr lang="en-US" b="1" dirty="0" smtClean="0"/>
              <a:t>1.Attention </a:t>
            </a:r>
            <a:r>
              <a:rPr lang="en-US" b="1" dirty="0"/>
              <a:t>on Health</a:t>
            </a:r>
            <a:endParaRPr lang="en-US" dirty="0"/>
          </a:p>
        </p:txBody>
      </p:sp>
      <p:sp>
        <p:nvSpPr>
          <p:cNvPr id="5" name="Rectangle 4"/>
          <p:cNvSpPr/>
          <p:nvPr/>
        </p:nvSpPr>
        <p:spPr>
          <a:xfrm>
            <a:off x="4100149" y="3101416"/>
            <a:ext cx="2587953" cy="369332"/>
          </a:xfrm>
          <a:prstGeom prst="rect">
            <a:avLst/>
          </a:prstGeom>
        </p:spPr>
        <p:txBody>
          <a:bodyPr wrap="none">
            <a:spAutoFit/>
          </a:bodyPr>
          <a:lstStyle/>
          <a:p>
            <a:r>
              <a:rPr lang="en-US" b="1" dirty="0" smtClean="0"/>
              <a:t>2.Healthy </a:t>
            </a:r>
            <a:r>
              <a:rPr lang="en-US" b="1" dirty="0"/>
              <a:t>nutritious food</a:t>
            </a:r>
            <a:endParaRPr lang="en-US" dirty="0"/>
          </a:p>
        </p:txBody>
      </p:sp>
      <p:sp>
        <p:nvSpPr>
          <p:cNvPr id="6" name="Rectangle 5"/>
          <p:cNvSpPr/>
          <p:nvPr/>
        </p:nvSpPr>
        <p:spPr>
          <a:xfrm>
            <a:off x="4556748" y="3930502"/>
            <a:ext cx="1674754" cy="369332"/>
          </a:xfrm>
          <a:prstGeom prst="rect">
            <a:avLst/>
          </a:prstGeom>
        </p:spPr>
        <p:txBody>
          <a:bodyPr wrap="none">
            <a:spAutoFit/>
          </a:bodyPr>
          <a:lstStyle/>
          <a:p>
            <a:r>
              <a:rPr lang="en-US" b="1" dirty="0" smtClean="0"/>
              <a:t>3.Stay </a:t>
            </a:r>
            <a:r>
              <a:rPr lang="en-US" b="1" dirty="0"/>
              <a:t>hydrated</a:t>
            </a:r>
            <a:endParaRPr lang="en-US" dirty="0"/>
          </a:p>
        </p:txBody>
      </p:sp>
      <p:sp>
        <p:nvSpPr>
          <p:cNvPr id="7" name="Rectangle 6"/>
          <p:cNvSpPr/>
          <p:nvPr/>
        </p:nvSpPr>
        <p:spPr>
          <a:xfrm>
            <a:off x="4693580" y="4687761"/>
            <a:ext cx="1402756" cy="369332"/>
          </a:xfrm>
          <a:prstGeom prst="rect">
            <a:avLst/>
          </a:prstGeom>
        </p:spPr>
        <p:txBody>
          <a:bodyPr wrap="none">
            <a:spAutoFit/>
          </a:bodyPr>
          <a:lstStyle/>
          <a:p>
            <a:r>
              <a:rPr lang="en-US" b="1" dirty="0" smtClean="0"/>
              <a:t>4.Awareness</a:t>
            </a:r>
            <a:endParaRPr lang="en-US" dirty="0"/>
          </a:p>
        </p:txBody>
      </p:sp>
      <p:sp>
        <p:nvSpPr>
          <p:cNvPr id="8" name="Rectangle 7"/>
          <p:cNvSpPr/>
          <p:nvPr/>
        </p:nvSpPr>
        <p:spPr>
          <a:xfrm>
            <a:off x="4438062" y="5421868"/>
            <a:ext cx="2250040" cy="369332"/>
          </a:xfrm>
          <a:prstGeom prst="rect">
            <a:avLst/>
          </a:prstGeom>
        </p:spPr>
        <p:txBody>
          <a:bodyPr wrap="none">
            <a:spAutoFit/>
          </a:bodyPr>
          <a:lstStyle/>
          <a:p>
            <a:r>
              <a:rPr lang="en-US" b="1" dirty="0" smtClean="0"/>
              <a:t>5.Exercise </a:t>
            </a:r>
            <a:r>
              <a:rPr lang="en-US" b="1" dirty="0"/>
              <a:t>adequately</a:t>
            </a:r>
            <a:endParaRPr lang="en-US" dirty="0"/>
          </a:p>
        </p:txBody>
      </p:sp>
      <p:sp>
        <p:nvSpPr>
          <p:cNvPr id="9" name="Rectangle 8"/>
          <p:cNvSpPr/>
          <p:nvPr/>
        </p:nvSpPr>
        <p:spPr>
          <a:xfrm>
            <a:off x="8990012" y="2400181"/>
            <a:ext cx="2068964" cy="369332"/>
          </a:xfrm>
          <a:prstGeom prst="rect">
            <a:avLst/>
          </a:prstGeom>
        </p:spPr>
        <p:txBody>
          <a:bodyPr wrap="none">
            <a:spAutoFit/>
          </a:bodyPr>
          <a:lstStyle/>
          <a:p>
            <a:r>
              <a:rPr lang="en-US" b="1" dirty="0" smtClean="0"/>
              <a:t>6.Join </a:t>
            </a:r>
            <a:r>
              <a:rPr lang="en-US" b="1" dirty="0"/>
              <a:t>Some Classes</a:t>
            </a:r>
            <a:endParaRPr lang="en-US" dirty="0"/>
          </a:p>
        </p:txBody>
      </p:sp>
      <p:sp>
        <p:nvSpPr>
          <p:cNvPr id="10" name="Rectangle 9"/>
          <p:cNvSpPr/>
          <p:nvPr/>
        </p:nvSpPr>
        <p:spPr>
          <a:xfrm>
            <a:off x="9121393" y="3101416"/>
            <a:ext cx="1802225" cy="369332"/>
          </a:xfrm>
          <a:prstGeom prst="rect">
            <a:avLst/>
          </a:prstGeom>
        </p:spPr>
        <p:txBody>
          <a:bodyPr wrap="none">
            <a:spAutoFit/>
          </a:bodyPr>
          <a:lstStyle/>
          <a:p>
            <a:r>
              <a:rPr lang="en-US" b="1" dirty="0" smtClean="0"/>
              <a:t>7.Family </a:t>
            </a:r>
            <a:r>
              <a:rPr lang="en-US" b="1" dirty="0"/>
              <a:t>Support</a:t>
            </a:r>
            <a:endParaRPr lang="en-US" dirty="0"/>
          </a:p>
        </p:txBody>
      </p:sp>
      <p:sp>
        <p:nvSpPr>
          <p:cNvPr id="11" name="Rectangle 10"/>
          <p:cNvSpPr/>
          <p:nvPr/>
        </p:nvSpPr>
        <p:spPr>
          <a:xfrm>
            <a:off x="9068264" y="3930502"/>
            <a:ext cx="2019784" cy="369332"/>
          </a:xfrm>
          <a:prstGeom prst="rect">
            <a:avLst/>
          </a:prstGeom>
        </p:spPr>
        <p:txBody>
          <a:bodyPr wrap="none">
            <a:spAutoFit/>
          </a:bodyPr>
          <a:lstStyle/>
          <a:p>
            <a:r>
              <a:rPr lang="en-US" b="1" dirty="0" smtClean="0"/>
              <a:t>8.Living </a:t>
            </a:r>
            <a:r>
              <a:rPr lang="en-US" b="1" dirty="0"/>
              <a:t>Stress-Free</a:t>
            </a:r>
            <a:endParaRPr lang="en-US" dirty="0"/>
          </a:p>
        </p:txBody>
      </p:sp>
      <p:sp>
        <p:nvSpPr>
          <p:cNvPr id="12" name="Rectangle 11"/>
          <p:cNvSpPr/>
          <p:nvPr/>
        </p:nvSpPr>
        <p:spPr>
          <a:xfrm>
            <a:off x="7310960" y="5421868"/>
            <a:ext cx="4955652" cy="369332"/>
          </a:xfrm>
          <a:prstGeom prst="rect">
            <a:avLst/>
          </a:prstGeom>
        </p:spPr>
        <p:txBody>
          <a:bodyPr wrap="none">
            <a:spAutoFit/>
          </a:bodyPr>
          <a:lstStyle/>
          <a:p>
            <a:r>
              <a:rPr lang="en-US" b="1" dirty="0" smtClean="0"/>
              <a:t>10.Interact </a:t>
            </a:r>
            <a:r>
              <a:rPr lang="en-US" b="1" dirty="0"/>
              <a:t>with women having similar experience</a:t>
            </a:r>
            <a:endParaRPr lang="en-US" dirty="0"/>
          </a:p>
        </p:txBody>
      </p:sp>
      <p:sp>
        <p:nvSpPr>
          <p:cNvPr id="13" name="Rectangle 12"/>
          <p:cNvSpPr/>
          <p:nvPr/>
        </p:nvSpPr>
        <p:spPr>
          <a:xfrm>
            <a:off x="9087787" y="4687761"/>
            <a:ext cx="2316724" cy="369332"/>
          </a:xfrm>
          <a:prstGeom prst="rect">
            <a:avLst/>
          </a:prstGeom>
        </p:spPr>
        <p:txBody>
          <a:bodyPr wrap="none">
            <a:spAutoFit/>
          </a:bodyPr>
          <a:lstStyle/>
          <a:p>
            <a:r>
              <a:rPr lang="en-US" b="1" dirty="0" smtClean="0"/>
              <a:t>9.Know </a:t>
            </a:r>
            <a:r>
              <a:rPr lang="en-US" b="1" dirty="0"/>
              <a:t>the symptoms</a:t>
            </a:r>
            <a:endParaRPr lang="en-US" dirty="0"/>
          </a:p>
        </p:txBody>
      </p:sp>
    </p:spTree>
    <p:extLst>
      <p:ext uri="{BB962C8B-B14F-4D97-AF65-F5344CB8AC3E}">
        <p14:creationId xmlns:p14="http://schemas.microsoft.com/office/powerpoint/2010/main" val="48361852"/>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7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227012" y="13855"/>
            <a:ext cx="4929555" cy="784830"/>
          </a:xfrm>
          <a:prstGeom prst="rect">
            <a:avLst/>
          </a:prstGeom>
        </p:spPr>
        <p:txBody>
          <a:bodyPr wrap="none">
            <a:spAutoFit/>
          </a:bodyPr>
          <a:lstStyle/>
          <a:p>
            <a:r>
              <a:rPr lang="en-US" sz="4500" b="1" dirty="0">
                <a:solidFill>
                  <a:srgbClr val="00B050"/>
                </a:solidFill>
              </a:rPr>
              <a:t>Attention on Health</a:t>
            </a:r>
            <a:endParaRPr lang="en-US" sz="4500" dirty="0">
              <a:solidFill>
                <a:srgbClr val="00B050"/>
              </a:solidFill>
            </a:endParaRPr>
          </a:p>
        </p:txBody>
      </p:sp>
      <p:sp>
        <p:nvSpPr>
          <p:cNvPr id="3" name="Rectangle 2"/>
          <p:cNvSpPr/>
          <p:nvPr/>
        </p:nvSpPr>
        <p:spPr>
          <a:xfrm>
            <a:off x="13854" y="1066800"/>
            <a:ext cx="4251758" cy="5122941"/>
          </a:xfrm>
          <a:prstGeom prst="rect">
            <a:avLst/>
          </a:prstGeom>
        </p:spPr>
        <p:txBody>
          <a:bodyPr wrap="square">
            <a:spAutoFit/>
          </a:bodyPr>
          <a:lstStyle/>
          <a:p>
            <a:pPr>
              <a:lnSpc>
                <a:spcPct val="150000"/>
              </a:lnSpc>
            </a:pPr>
            <a:r>
              <a:rPr lang="en-US" sz="2000" b="1" dirty="0">
                <a:solidFill>
                  <a:schemeClr val="accent6">
                    <a:lumMod val="50000"/>
                  </a:schemeClr>
                </a:solidFill>
              </a:rPr>
              <a:t>One can incorporate simple steps in life which definitely help in reducing the intensity of the risk. These simple measures may include routine appointments with doctor, getting the suggested tests done on time and discuss the reports with the doctor, ensuring proper medication routine as prescribed and reach out to doctor with clarifications as and when required.</a:t>
            </a:r>
          </a:p>
        </p:txBody>
      </p:sp>
    </p:spTree>
    <p:extLst>
      <p:ext uri="{BB962C8B-B14F-4D97-AF65-F5344CB8AC3E}">
        <p14:creationId xmlns:p14="http://schemas.microsoft.com/office/powerpoint/2010/main" val="3094570209"/>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58594" y="1524000"/>
            <a:ext cx="6092825" cy="2246769"/>
          </a:xfrm>
          <a:prstGeom prst="rect">
            <a:avLst/>
          </a:prstGeom>
        </p:spPr>
        <p:txBody>
          <a:bodyPr>
            <a:spAutoFit/>
          </a:bodyPr>
          <a:lstStyle/>
          <a:p>
            <a:r>
              <a:rPr lang="en-US" sz="2800" b="1" dirty="0">
                <a:solidFill>
                  <a:srgbClr val="0070C0"/>
                </a:solidFill>
              </a:rPr>
              <a:t>Each pregnant woman should eat plenty of healthy foods including eggs, oatmeal and apples. In case you have low levels of iron, you should consult your doctor to get a prescription.</a:t>
            </a:r>
          </a:p>
        </p:txBody>
      </p:sp>
      <p:sp>
        <p:nvSpPr>
          <p:cNvPr id="3" name="Rectangle 2"/>
          <p:cNvSpPr/>
          <p:nvPr/>
        </p:nvSpPr>
        <p:spPr>
          <a:xfrm>
            <a:off x="118701" y="152400"/>
            <a:ext cx="5915530" cy="784830"/>
          </a:xfrm>
          <a:prstGeom prst="rect">
            <a:avLst/>
          </a:prstGeom>
        </p:spPr>
        <p:txBody>
          <a:bodyPr wrap="none">
            <a:spAutoFit/>
          </a:bodyPr>
          <a:lstStyle/>
          <a:p>
            <a:r>
              <a:rPr lang="en-US" sz="4500" b="1" dirty="0">
                <a:solidFill>
                  <a:schemeClr val="accent2"/>
                </a:solidFill>
              </a:rPr>
              <a:t>Healthy </a:t>
            </a:r>
            <a:r>
              <a:rPr lang="en-US" sz="4500" b="1" dirty="0" smtClean="0">
                <a:solidFill>
                  <a:schemeClr val="accent2"/>
                </a:solidFill>
              </a:rPr>
              <a:t>Nutritious Food</a:t>
            </a:r>
            <a:endParaRPr lang="en-US" sz="4500" dirty="0">
              <a:solidFill>
                <a:schemeClr val="accent2"/>
              </a:solidFill>
            </a:endParaRPr>
          </a:p>
        </p:txBody>
      </p:sp>
    </p:spTree>
    <p:extLst>
      <p:ext uri="{BB962C8B-B14F-4D97-AF65-F5344CB8AC3E}">
        <p14:creationId xmlns:p14="http://schemas.microsoft.com/office/powerpoint/2010/main" val="1536846323"/>
      </p:ext>
    </p:extLst>
  </p:cSld>
  <p:clrMapOvr>
    <a:masterClrMapping/>
  </p:clrMapOvr>
  <mc:AlternateContent xmlns:mc="http://schemas.openxmlformats.org/markup-compatibility/2006" xmlns:p14="http://schemas.microsoft.com/office/powerpoint/2010/main">
    <mc:Choice Requires="p14">
      <p:transition spd="slow" p14:dur="4000" advTm="4000">
        <p14:prism dir="d"/>
      </p:transition>
    </mc:Choice>
    <mc:Fallback xmlns="">
      <p:transition spd="slow" advTm="4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5713412" y="1447800"/>
            <a:ext cx="5942013" cy="3416320"/>
          </a:xfrm>
          <a:prstGeom prst="rect">
            <a:avLst/>
          </a:prstGeom>
        </p:spPr>
        <p:txBody>
          <a:bodyPr wrap="square">
            <a:spAutoFit/>
          </a:bodyPr>
          <a:lstStyle/>
          <a:p>
            <a:pPr>
              <a:lnSpc>
                <a:spcPct val="150000"/>
              </a:lnSpc>
            </a:pPr>
            <a:r>
              <a:rPr lang="en-US" sz="2400" b="1" dirty="0" smtClean="0"/>
              <a:t>Pay </a:t>
            </a:r>
            <a:r>
              <a:rPr lang="en-US" sz="2400" b="1" dirty="0"/>
              <a:t>attention to your water intake and consume sufficient quantity of water as part of your daily routine</a:t>
            </a:r>
            <a:r>
              <a:rPr lang="en-US" sz="2400" b="1" dirty="0" smtClean="0"/>
              <a:t>.</a:t>
            </a:r>
            <a:r>
              <a:rPr lang="en-US" sz="2400" b="1" dirty="0"/>
              <a:t> This disease is powerful enough to damage the cells responsible for your immunity and may become a cause for certain cancers.</a:t>
            </a:r>
          </a:p>
        </p:txBody>
      </p:sp>
      <p:sp>
        <p:nvSpPr>
          <p:cNvPr id="3" name="Rectangle 2"/>
          <p:cNvSpPr/>
          <p:nvPr/>
        </p:nvSpPr>
        <p:spPr>
          <a:xfrm>
            <a:off x="5910218" y="304800"/>
            <a:ext cx="3536994" cy="784830"/>
          </a:xfrm>
          <a:prstGeom prst="rect">
            <a:avLst/>
          </a:prstGeom>
        </p:spPr>
        <p:txBody>
          <a:bodyPr wrap="none">
            <a:spAutoFit/>
          </a:bodyPr>
          <a:lstStyle/>
          <a:p>
            <a:r>
              <a:rPr lang="en-US" sz="4500" b="1" dirty="0">
                <a:solidFill>
                  <a:srgbClr val="C00000"/>
                </a:solidFill>
              </a:rPr>
              <a:t>Stay </a:t>
            </a:r>
            <a:r>
              <a:rPr lang="en-US" sz="4500" b="1" dirty="0" smtClean="0">
                <a:solidFill>
                  <a:srgbClr val="C00000"/>
                </a:solidFill>
              </a:rPr>
              <a:t>Hydrated</a:t>
            </a:r>
            <a:endParaRPr lang="en-US" sz="4500" dirty="0">
              <a:solidFill>
                <a:srgbClr val="C00000"/>
              </a:solidFill>
            </a:endParaRPr>
          </a:p>
        </p:txBody>
      </p:sp>
    </p:spTree>
    <p:extLst>
      <p:ext uri="{BB962C8B-B14F-4D97-AF65-F5344CB8AC3E}">
        <p14:creationId xmlns:p14="http://schemas.microsoft.com/office/powerpoint/2010/main" val="1164041231"/>
      </p:ext>
    </p:extLst>
  </p:cSld>
  <p:clrMapOvr>
    <a:masterClrMapping/>
  </p:clrMapOvr>
  <mc:AlternateContent xmlns:mc="http://schemas.openxmlformats.org/markup-compatibility/2006" xmlns:p14="http://schemas.microsoft.com/office/powerpoint/2010/main">
    <mc:Choice Requires="p14">
      <p:transition spd="slow" p14:dur="4000" advTm="4000">
        <p:push dir="u"/>
      </p:transition>
    </mc:Choice>
    <mc:Fallback xmlns="">
      <p:transition spd="slow" advTm="4000">
        <p:push dir="u"/>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TotalTime>
  <Words>615</Words>
  <Application>Microsoft Office PowerPoint</Application>
  <PresentationFormat>Custom</PresentationFormat>
  <Paragraphs>61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seo</dc:creator>
  <cp:lastModifiedBy>seo</cp:lastModifiedBy>
  <cp:revision>27</cp:revision>
  <dcterms:created xsi:type="dcterms:W3CDTF">2018-07-11T10:51:46Z</dcterms:created>
  <dcterms:modified xsi:type="dcterms:W3CDTF">2018-07-16T09:32:55Z</dcterms:modified>
</cp:coreProperties>
</file>