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3" r:id="rId6"/>
    <p:sldId id="262"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99" d="100"/>
          <a:sy n="99" d="100"/>
        </p:scale>
        <p:origin x="-24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01990D-E001-4545-AF2F-2FE581B52656}" type="datetimeFigureOut">
              <a:rPr lang="en-US" smtClean="0"/>
              <a:pPr/>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F5B5C3-844A-46B8-A047-0D5BE44D6A5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01990D-E001-4545-AF2F-2FE581B52656}" type="datetimeFigureOut">
              <a:rPr lang="en-US" smtClean="0"/>
              <a:pPr/>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F5B5C3-844A-46B8-A047-0D5BE44D6A5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01990D-E001-4545-AF2F-2FE581B52656}" type="datetimeFigureOut">
              <a:rPr lang="en-US" smtClean="0"/>
              <a:pPr/>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F5B5C3-844A-46B8-A047-0D5BE44D6A5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01990D-E001-4545-AF2F-2FE581B52656}" type="datetimeFigureOut">
              <a:rPr lang="en-US" smtClean="0"/>
              <a:pPr/>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F5B5C3-844A-46B8-A047-0D5BE44D6A5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01990D-E001-4545-AF2F-2FE581B52656}" type="datetimeFigureOut">
              <a:rPr lang="en-US" smtClean="0"/>
              <a:pPr/>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F5B5C3-844A-46B8-A047-0D5BE44D6A5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01990D-E001-4545-AF2F-2FE581B52656}" type="datetimeFigureOut">
              <a:rPr lang="en-US" smtClean="0"/>
              <a:pPr/>
              <a:t>2/18/2019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F5B5C3-844A-46B8-A047-0D5BE44D6A5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01990D-E001-4545-AF2F-2FE581B52656}" type="datetimeFigureOut">
              <a:rPr lang="en-US" smtClean="0"/>
              <a:pPr/>
              <a:t>2/18/2019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F5B5C3-844A-46B8-A047-0D5BE44D6A5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01990D-E001-4545-AF2F-2FE581B52656}" type="datetimeFigureOut">
              <a:rPr lang="en-US" smtClean="0"/>
              <a:pPr/>
              <a:t>2/18/2019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F5B5C3-844A-46B8-A047-0D5BE44D6A5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01990D-E001-4545-AF2F-2FE581B52656}" type="datetimeFigureOut">
              <a:rPr lang="en-US" smtClean="0"/>
              <a:pPr/>
              <a:t>2/18/2019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F5B5C3-844A-46B8-A047-0D5BE44D6A5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01990D-E001-4545-AF2F-2FE581B52656}" type="datetimeFigureOut">
              <a:rPr lang="en-US" smtClean="0"/>
              <a:pPr/>
              <a:t>2/18/2019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F5B5C3-844A-46B8-A047-0D5BE44D6A5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01990D-E001-4545-AF2F-2FE581B52656}" type="datetimeFigureOut">
              <a:rPr lang="en-US" smtClean="0"/>
              <a:pPr/>
              <a:t>2/18/2019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F5B5C3-844A-46B8-A047-0D5BE44D6A5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01990D-E001-4545-AF2F-2FE581B52656}" type="datetimeFigureOut">
              <a:rPr lang="en-US" smtClean="0"/>
              <a:pPr/>
              <a:t>2/18/2019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F5B5C3-844A-46B8-A047-0D5BE44D6A5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belsenglish.com/" TargetMode="Externa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hyperlink" Target="http://belsenglish.com/"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belsenglish.com/our_courses/elementary-foundation-level3-months-2-hrs-per-session"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http://belsenglish.com/our_courses/spoke-english-comprehensive-course-6-months-2-hrs-per-session" TargetMode="External"/><Relationship Id="rId5" Type="http://schemas.openxmlformats.org/officeDocument/2006/relationships/hyperlink" Target="http://belsenglish.com/our_courses/spoken-english-advanced-level-course-3-months-2-hrs-per-session" TargetMode="External"/><Relationship Id="rId4" Type="http://schemas.openxmlformats.org/officeDocument/2006/relationships/hyperlink" Target="http://belsenglish.com/our_courses/spoken-english-basic-level-course-2"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www.belsenglish.com/" TargetMode="External"/><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420469"/>
            <a:ext cx="9144000" cy="523220"/>
          </a:xfrm>
          <a:prstGeom prst="rect">
            <a:avLst/>
          </a:prstGeom>
        </p:spPr>
        <p:txBody>
          <a:bodyPr wrap="square">
            <a:spAutoFit/>
          </a:bodyPr>
          <a:lstStyle/>
          <a:p>
            <a:pPr algn="ctr"/>
            <a:r>
              <a:rPr lang="en-US" sz="2800" dirty="0" smtClean="0">
                <a:solidFill>
                  <a:srgbClr val="00B0F0"/>
                </a:solidFill>
              </a:rPr>
              <a:t>Where is English Speaking Course in Shahdara</a:t>
            </a:r>
          </a:p>
        </p:txBody>
      </p:sp>
      <p:sp>
        <p:nvSpPr>
          <p:cNvPr id="6" name="Rectangle 5"/>
          <p:cNvSpPr/>
          <p:nvPr/>
        </p:nvSpPr>
        <p:spPr>
          <a:xfrm>
            <a:off x="0" y="1066800"/>
            <a:ext cx="9144000" cy="646331"/>
          </a:xfrm>
          <a:prstGeom prst="rect">
            <a:avLst/>
          </a:prstGeom>
        </p:spPr>
        <p:txBody>
          <a:bodyPr wrap="square">
            <a:spAutoFit/>
          </a:bodyPr>
          <a:lstStyle/>
          <a:p>
            <a:pPr algn="ctr"/>
            <a:r>
              <a:rPr lang="en-US" sz="3600" dirty="0" smtClean="0">
                <a:solidFill>
                  <a:srgbClr val="FF0000"/>
                </a:solidFill>
              </a:rPr>
              <a:t>Bels English</a:t>
            </a:r>
            <a:endParaRPr lang="en-US" sz="3600" dirty="0">
              <a:solidFill>
                <a:srgbClr val="FF0000"/>
              </a:solidFill>
            </a:endParaRPr>
          </a:p>
        </p:txBody>
      </p:sp>
      <p:sp>
        <p:nvSpPr>
          <p:cNvPr id="2" name="AutoShape 2" descr="Image result for English Languag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172" name="AutoShape 4" descr="Image result for English Languag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174" name="AutoShape 6" descr="Image result for English Languag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9" name="Picture 2" descr="logo"/>
          <p:cNvPicPr>
            <a:picLocks noChangeAspect="1" noChangeArrowheads="1"/>
          </p:cNvPicPr>
          <p:nvPr/>
        </p:nvPicPr>
        <p:blipFill>
          <a:blip r:embed="rId2" cstate="print"/>
          <a:srcRect/>
          <a:stretch>
            <a:fillRect/>
          </a:stretch>
        </p:blipFill>
        <p:spPr bwMode="auto">
          <a:xfrm>
            <a:off x="152400" y="6330471"/>
            <a:ext cx="2362200" cy="375129"/>
          </a:xfrm>
          <a:prstGeom prst="rect">
            <a:avLst/>
          </a:prstGeom>
          <a:noFill/>
        </p:spPr>
      </p:pic>
      <p:pic>
        <p:nvPicPr>
          <p:cNvPr id="3" name="Picture 2" descr="Image result for English Speaking">
            <a:hlinkClick r:id="rId3"/>
          </p:cNvPr>
          <p:cNvPicPr>
            <a:picLocks noChangeAspect="1" noChangeArrowheads="1"/>
          </p:cNvPicPr>
          <p:nvPr/>
        </p:nvPicPr>
        <p:blipFill>
          <a:blip r:embed="rId4"/>
          <a:srcRect/>
          <a:stretch>
            <a:fillRect/>
          </a:stretch>
        </p:blipFill>
        <p:spPr bwMode="auto">
          <a:xfrm>
            <a:off x="2762250" y="1981200"/>
            <a:ext cx="3714750" cy="43028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ogo"/>
          <p:cNvPicPr>
            <a:picLocks noChangeAspect="1" noChangeArrowheads="1"/>
          </p:cNvPicPr>
          <p:nvPr/>
        </p:nvPicPr>
        <p:blipFill>
          <a:blip r:embed="rId2" cstate="print"/>
          <a:srcRect/>
          <a:stretch>
            <a:fillRect/>
          </a:stretch>
        </p:blipFill>
        <p:spPr bwMode="auto">
          <a:xfrm>
            <a:off x="152400" y="6330471"/>
            <a:ext cx="2362200" cy="375129"/>
          </a:xfrm>
          <a:prstGeom prst="rect">
            <a:avLst/>
          </a:prstGeom>
          <a:noFill/>
        </p:spPr>
      </p:pic>
      <p:sp>
        <p:nvSpPr>
          <p:cNvPr id="5" name="Rectangle 4"/>
          <p:cNvSpPr/>
          <p:nvPr/>
        </p:nvSpPr>
        <p:spPr>
          <a:xfrm>
            <a:off x="0" y="420469"/>
            <a:ext cx="9144000" cy="523220"/>
          </a:xfrm>
          <a:prstGeom prst="rect">
            <a:avLst/>
          </a:prstGeom>
        </p:spPr>
        <p:txBody>
          <a:bodyPr wrap="square">
            <a:spAutoFit/>
          </a:bodyPr>
          <a:lstStyle/>
          <a:p>
            <a:pPr algn="ctr"/>
            <a:r>
              <a:rPr lang="en-US" sz="2800" dirty="0" smtClean="0">
                <a:solidFill>
                  <a:srgbClr val="00B0F0"/>
                </a:solidFill>
              </a:rPr>
              <a:t>Where is English Speaking Course in Shahdara</a:t>
            </a:r>
          </a:p>
        </p:txBody>
      </p:sp>
      <p:sp>
        <p:nvSpPr>
          <p:cNvPr id="6" name="Rectangle 5"/>
          <p:cNvSpPr/>
          <p:nvPr/>
        </p:nvSpPr>
        <p:spPr>
          <a:xfrm>
            <a:off x="0" y="990600"/>
            <a:ext cx="9144000" cy="523220"/>
          </a:xfrm>
          <a:prstGeom prst="rect">
            <a:avLst/>
          </a:prstGeom>
        </p:spPr>
        <p:txBody>
          <a:bodyPr wrap="square">
            <a:spAutoFit/>
          </a:bodyPr>
          <a:lstStyle/>
          <a:p>
            <a:pPr algn="ctr"/>
            <a:r>
              <a:rPr lang="en-US" sz="2800" b="1" dirty="0"/>
              <a:t>About British English Language </a:t>
            </a:r>
            <a:r>
              <a:rPr lang="en-US" sz="2800" b="1" dirty="0" smtClean="0"/>
              <a:t>School</a:t>
            </a:r>
            <a:endParaRPr lang="en-US" sz="2800" b="1" dirty="0"/>
          </a:p>
        </p:txBody>
      </p:sp>
      <p:sp>
        <p:nvSpPr>
          <p:cNvPr id="7" name="Rectangle 6"/>
          <p:cNvSpPr/>
          <p:nvPr/>
        </p:nvSpPr>
        <p:spPr>
          <a:xfrm>
            <a:off x="0" y="1524000"/>
            <a:ext cx="9144000" cy="4770537"/>
          </a:xfrm>
          <a:prstGeom prst="rect">
            <a:avLst/>
          </a:prstGeom>
        </p:spPr>
        <p:txBody>
          <a:bodyPr wrap="square">
            <a:spAutoFit/>
          </a:bodyPr>
          <a:lstStyle/>
          <a:p>
            <a:pPr algn="just"/>
            <a:r>
              <a:rPr lang="en-US" sz="1600" dirty="0">
                <a:hlinkClick r:id="rId3"/>
              </a:rPr>
              <a:t>BELS</a:t>
            </a:r>
            <a:r>
              <a:rPr lang="en-US" sz="1600" dirty="0"/>
              <a:t> has developed specialised training modules for over -all development of the trainees at an affordable cost. Our experience and understanding of the social, cultural, and professional requirements of the trainees reflect in our unique methods of imparting training. This has helped the learner to understand the language in a fun, creative and practical way.</a:t>
            </a:r>
          </a:p>
          <a:p>
            <a:pPr algn="just"/>
            <a:r>
              <a:rPr lang="en-US" sz="1600" dirty="0"/>
              <a:t>BELS offers creative and flexible lessons designed according to the needs and abilities of the trainees. Training encompasses SWOT analysis of the trainees and is tailored to strengthen the weak areas. Training tools such as, audio-video, flashcards, native books and music are used for effective training.</a:t>
            </a:r>
          </a:p>
          <a:p>
            <a:pPr algn="just"/>
            <a:r>
              <a:rPr lang="en-US" sz="1600" dirty="0"/>
              <a:t>We believe that mere improvement in fluency in English language is not sufficient. The content of the speech also plays a very important role in communication skills. At BELS, our experienced trainers give due emphasis to this important aspect of communication skills.  </a:t>
            </a:r>
          </a:p>
          <a:p>
            <a:pPr algn="just"/>
            <a:r>
              <a:rPr lang="en-US" sz="1600" dirty="0"/>
              <a:t>We offer a wide range of English Language courses that include Spoken English (Elementary, Basic and Advance Levels), IELTS (International English Language Testing System), TOEFL (Test of English as a Foreign Language) and PTE (Pearson Test of English) exam preparation, Teacher training programmes, Professional, College and Junior group programmes. We also make available specialised programmes like Corporate English and English for Academic Purposes. The Housewife spoken English programme is widely appreciated by women who wish to resume active professional career and gain confidence by improving communication skills.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ogo"/>
          <p:cNvPicPr>
            <a:picLocks noChangeAspect="1" noChangeArrowheads="1"/>
          </p:cNvPicPr>
          <p:nvPr/>
        </p:nvPicPr>
        <p:blipFill>
          <a:blip r:embed="rId2" cstate="print"/>
          <a:srcRect/>
          <a:stretch>
            <a:fillRect/>
          </a:stretch>
        </p:blipFill>
        <p:spPr bwMode="auto">
          <a:xfrm>
            <a:off x="152400" y="6330471"/>
            <a:ext cx="2362200" cy="375129"/>
          </a:xfrm>
          <a:prstGeom prst="rect">
            <a:avLst/>
          </a:prstGeom>
          <a:noFill/>
        </p:spPr>
      </p:pic>
      <p:sp>
        <p:nvSpPr>
          <p:cNvPr id="5" name="Rectangle 4"/>
          <p:cNvSpPr/>
          <p:nvPr/>
        </p:nvSpPr>
        <p:spPr>
          <a:xfrm>
            <a:off x="0" y="420469"/>
            <a:ext cx="9144000" cy="523220"/>
          </a:xfrm>
          <a:prstGeom prst="rect">
            <a:avLst/>
          </a:prstGeom>
        </p:spPr>
        <p:txBody>
          <a:bodyPr wrap="square">
            <a:spAutoFit/>
          </a:bodyPr>
          <a:lstStyle/>
          <a:p>
            <a:pPr algn="ctr"/>
            <a:r>
              <a:rPr lang="en-US" sz="2800" dirty="0" smtClean="0">
                <a:solidFill>
                  <a:srgbClr val="00B0F0"/>
                </a:solidFill>
              </a:rPr>
              <a:t>Where is English Speaking Course in Shahdara</a:t>
            </a:r>
          </a:p>
        </p:txBody>
      </p:sp>
      <p:sp>
        <p:nvSpPr>
          <p:cNvPr id="6" name="Rectangle 5"/>
          <p:cNvSpPr/>
          <p:nvPr/>
        </p:nvSpPr>
        <p:spPr>
          <a:xfrm>
            <a:off x="0" y="1066800"/>
            <a:ext cx="9144000" cy="646331"/>
          </a:xfrm>
          <a:prstGeom prst="rect">
            <a:avLst/>
          </a:prstGeom>
        </p:spPr>
        <p:txBody>
          <a:bodyPr wrap="square">
            <a:spAutoFit/>
          </a:bodyPr>
          <a:lstStyle/>
          <a:p>
            <a:pPr algn="ctr"/>
            <a:r>
              <a:rPr lang="en-US" sz="3600" dirty="0" smtClean="0">
                <a:solidFill>
                  <a:srgbClr val="FF0000"/>
                </a:solidFill>
              </a:rPr>
              <a:t>Bels English</a:t>
            </a:r>
            <a:endParaRPr lang="en-US" sz="3600" dirty="0">
              <a:solidFill>
                <a:srgbClr val="FF0000"/>
              </a:solidFill>
            </a:endParaRPr>
          </a:p>
        </p:txBody>
      </p:sp>
      <p:sp>
        <p:nvSpPr>
          <p:cNvPr id="7" name="Rectangle 6"/>
          <p:cNvSpPr/>
          <p:nvPr/>
        </p:nvSpPr>
        <p:spPr>
          <a:xfrm>
            <a:off x="0" y="1828800"/>
            <a:ext cx="9144000" cy="461665"/>
          </a:xfrm>
          <a:prstGeom prst="rect">
            <a:avLst/>
          </a:prstGeom>
        </p:spPr>
        <p:txBody>
          <a:bodyPr wrap="square">
            <a:spAutoFit/>
          </a:bodyPr>
          <a:lstStyle/>
          <a:p>
            <a:pPr algn="ctr"/>
            <a:r>
              <a:rPr lang="en-US" sz="2400" b="1" dirty="0"/>
              <a:t>ADVANTAGE</a:t>
            </a:r>
            <a:endParaRPr lang="en-US" sz="2400" dirty="0"/>
          </a:p>
        </p:txBody>
      </p:sp>
      <p:sp>
        <p:nvSpPr>
          <p:cNvPr id="8" name="Rectangle 7"/>
          <p:cNvSpPr/>
          <p:nvPr/>
        </p:nvSpPr>
        <p:spPr>
          <a:xfrm>
            <a:off x="685800" y="2743201"/>
            <a:ext cx="7772400" cy="3139321"/>
          </a:xfrm>
          <a:prstGeom prst="rect">
            <a:avLst/>
          </a:prstGeom>
        </p:spPr>
        <p:txBody>
          <a:bodyPr wrap="square">
            <a:spAutoFit/>
          </a:bodyPr>
          <a:lstStyle/>
          <a:p>
            <a:pPr algn="just">
              <a:buFont typeface="Wingdings" pitchFamily="2" charset="2"/>
              <a:buChar char="Ø"/>
            </a:pPr>
            <a:r>
              <a:rPr lang="en-US" dirty="0"/>
              <a:t>Experienced </a:t>
            </a:r>
            <a:r>
              <a:rPr lang="en-US" dirty="0" smtClean="0"/>
              <a:t>Faculty</a:t>
            </a:r>
          </a:p>
          <a:p>
            <a:pPr algn="just">
              <a:buFont typeface="Wingdings" pitchFamily="2" charset="2"/>
              <a:buChar char="Ø"/>
            </a:pPr>
            <a:endParaRPr lang="en-US" dirty="0"/>
          </a:p>
          <a:p>
            <a:pPr algn="just">
              <a:buFont typeface="Wingdings" pitchFamily="2" charset="2"/>
              <a:buChar char="Ø"/>
            </a:pPr>
            <a:r>
              <a:rPr lang="en-US" dirty="0"/>
              <a:t>Personalised Attention to all </a:t>
            </a:r>
            <a:r>
              <a:rPr lang="en-US" dirty="0" smtClean="0"/>
              <a:t>Trainees</a:t>
            </a:r>
          </a:p>
          <a:p>
            <a:pPr algn="just">
              <a:buFont typeface="Wingdings" pitchFamily="2" charset="2"/>
              <a:buChar char="Ø"/>
            </a:pPr>
            <a:endParaRPr lang="en-US" dirty="0"/>
          </a:p>
          <a:p>
            <a:pPr algn="just">
              <a:buFont typeface="Wingdings" pitchFamily="2" charset="2"/>
              <a:buChar char="Ø"/>
            </a:pPr>
            <a:r>
              <a:rPr lang="en-US" dirty="0"/>
              <a:t>Convenient timings and small batch </a:t>
            </a:r>
            <a:r>
              <a:rPr lang="en-US" dirty="0" smtClean="0"/>
              <a:t>sizes</a:t>
            </a:r>
          </a:p>
          <a:p>
            <a:pPr algn="just">
              <a:buFont typeface="Wingdings" pitchFamily="2" charset="2"/>
              <a:buChar char="Ø"/>
            </a:pPr>
            <a:endParaRPr lang="en-US" dirty="0"/>
          </a:p>
          <a:p>
            <a:pPr algn="just">
              <a:buFont typeface="Wingdings" pitchFamily="2" charset="2"/>
              <a:buChar char="Ø"/>
            </a:pPr>
            <a:r>
              <a:rPr lang="en-US" dirty="0"/>
              <a:t>Periodic assessment &amp; evaluation of progress achieved and </a:t>
            </a:r>
            <a:r>
              <a:rPr lang="en-US" dirty="0" smtClean="0"/>
              <a:t>feedback</a:t>
            </a:r>
          </a:p>
          <a:p>
            <a:pPr algn="just">
              <a:buFont typeface="Wingdings" pitchFamily="2" charset="2"/>
              <a:buChar char="Ø"/>
            </a:pPr>
            <a:endParaRPr lang="en-US" dirty="0"/>
          </a:p>
          <a:p>
            <a:pPr algn="just">
              <a:buFont typeface="Wingdings" pitchFamily="2" charset="2"/>
              <a:buChar char="Ø"/>
            </a:pPr>
            <a:r>
              <a:rPr lang="en-US" dirty="0"/>
              <a:t>State of the Art class rooms with Audio-Visual </a:t>
            </a:r>
            <a:r>
              <a:rPr lang="en-US" dirty="0" smtClean="0"/>
              <a:t>aids</a:t>
            </a:r>
          </a:p>
          <a:p>
            <a:pPr algn="just">
              <a:buFont typeface="Wingdings" pitchFamily="2" charset="2"/>
              <a:buChar char="Ø"/>
            </a:pPr>
            <a:endParaRPr lang="en-US" dirty="0"/>
          </a:p>
          <a:p>
            <a:pPr algn="just">
              <a:buFont typeface="Wingdings" pitchFamily="2" charset="2"/>
              <a:buChar char="Ø"/>
            </a:pPr>
            <a:r>
              <a:rPr lang="en-US" dirty="0"/>
              <a:t>Pleasant and cheerful environment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ogo"/>
          <p:cNvPicPr>
            <a:picLocks noChangeAspect="1" noChangeArrowheads="1"/>
          </p:cNvPicPr>
          <p:nvPr/>
        </p:nvPicPr>
        <p:blipFill>
          <a:blip r:embed="rId2" cstate="print"/>
          <a:srcRect/>
          <a:stretch>
            <a:fillRect/>
          </a:stretch>
        </p:blipFill>
        <p:spPr bwMode="auto">
          <a:xfrm>
            <a:off x="152400" y="6330471"/>
            <a:ext cx="2362200" cy="375129"/>
          </a:xfrm>
          <a:prstGeom prst="rect">
            <a:avLst/>
          </a:prstGeom>
          <a:noFill/>
        </p:spPr>
      </p:pic>
      <p:sp>
        <p:nvSpPr>
          <p:cNvPr id="5" name="Rectangle 4"/>
          <p:cNvSpPr/>
          <p:nvPr/>
        </p:nvSpPr>
        <p:spPr>
          <a:xfrm>
            <a:off x="0" y="420469"/>
            <a:ext cx="9144000" cy="523220"/>
          </a:xfrm>
          <a:prstGeom prst="rect">
            <a:avLst/>
          </a:prstGeom>
        </p:spPr>
        <p:txBody>
          <a:bodyPr wrap="square">
            <a:spAutoFit/>
          </a:bodyPr>
          <a:lstStyle/>
          <a:p>
            <a:pPr algn="ctr"/>
            <a:r>
              <a:rPr lang="en-US" sz="2800" dirty="0" smtClean="0">
                <a:solidFill>
                  <a:srgbClr val="00B0F0"/>
                </a:solidFill>
              </a:rPr>
              <a:t>Where is English Speaking Course in Shahdara</a:t>
            </a:r>
          </a:p>
        </p:txBody>
      </p:sp>
      <p:sp>
        <p:nvSpPr>
          <p:cNvPr id="6" name="Rectangle 5"/>
          <p:cNvSpPr/>
          <p:nvPr/>
        </p:nvSpPr>
        <p:spPr>
          <a:xfrm>
            <a:off x="0" y="1066800"/>
            <a:ext cx="9144000" cy="646331"/>
          </a:xfrm>
          <a:prstGeom prst="rect">
            <a:avLst/>
          </a:prstGeom>
        </p:spPr>
        <p:txBody>
          <a:bodyPr wrap="square">
            <a:spAutoFit/>
          </a:bodyPr>
          <a:lstStyle/>
          <a:p>
            <a:pPr algn="ctr"/>
            <a:r>
              <a:rPr lang="en-US" sz="3600" dirty="0" smtClean="0">
                <a:solidFill>
                  <a:srgbClr val="FF0000"/>
                </a:solidFill>
              </a:rPr>
              <a:t>Bels English</a:t>
            </a:r>
            <a:endParaRPr lang="en-US" sz="3600" dirty="0">
              <a:solidFill>
                <a:srgbClr val="FF0000"/>
              </a:solidFill>
            </a:endParaRPr>
          </a:p>
        </p:txBody>
      </p:sp>
      <p:sp>
        <p:nvSpPr>
          <p:cNvPr id="7" name="Rectangle 6"/>
          <p:cNvSpPr/>
          <p:nvPr/>
        </p:nvSpPr>
        <p:spPr>
          <a:xfrm>
            <a:off x="0" y="1905000"/>
            <a:ext cx="9144000" cy="461665"/>
          </a:xfrm>
          <a:prstGeom prst="rect">
            <a:avLst/>
          </a:prstGeom>
        </p:spPr>
        <p:txBody>
          <a:bodyPr wrap="square">
            <a:spAutoFit/>
          </a:bodyPr>
          <a:lstStyle/>
          <a:p>
            <a:pPr algn="ctr"/>
            <a:r>
              <a:rPr lang="en-US" sz="2400" b="1" cap="all" dirty="0"/>
              <a:t>OUR COURSES</a:t>
            </a:r>
          </a:p>
        </p:txBody>
      </p:sp>
      <p:sp>
        <p:nvSpPr>
          <p:cNvPr id="8" name="Rectangle 7"/>
          <p:cNvSpPr/>
          <p:nvPr/>
        </p:nvSpPr>
        <p:spPr>
          <a:xfrm>
            <a:off x="2057400" y="3048000"/>
            <a:ext cx="5029200" cy="2031325"/>
          </a:xfrm>
          <a:prstGeom prst="rect">
            <a:avLst/>
          </a:prstGeom>
        </p:spPr>
        <p:txBody>
          <a:bodyPr wrap="square">
            <a:spAutoFit/>
          </a:bodyPr>
          <a:lstStyle/>
          <a:p>
            <a:pPr algn="just">
              <a:buFont typeface="Wingdings" pitchFamily="2" charset="2"/>
              <a:buChar char="Ø"/>
            </a:pPr>
            <a:r>
              <a:rPr lang="en-US" dirty="0"/>
              <a:t> </a:t>
            </a:r>
            <a:r>
              <a:rPr lang="en-US" dirty="0">
                <a:hlinkClick r:id="rId3"/>
              </a:rPr>
              <a:t>Elementary Or Foundation </a:t>
            </a:r>
            <a:r>
              <a:rPr lang="en-US" dirty="0" smtClean="0">
                <a:hlinkClick r:id="rId3"/>
              </a:rPr>
              <a:t>Level</a:t>
            </a:r>
            <a:endParaRPr lang="en-US" dirty="0" smtClean="0"/>
          </a:p>
          <a:p>
            <a:pPr algn="just">
              <a:buFont typeface="Wingdings" pitchFamily="2" charset="2"/>
              <a:buChar char="Ø"/>
            </a:pPr>
            <a:endParaRPr lang="en-US" dirty="0"/>
          </a:p>
          <a:p>
            <a:pPr algn="just">
              <a:buFont typeface="Wingdings" pitchFamily="2" charset="2"/>
              <a:buChar char="Ø"/>
            </a:pPr>
            <a:r>
              <a:rPr lang="en-US" dirty="0"/>
              <a:t> </a:t>
            </a:r>
            <a:r>
              <a:rPr lang="en-US" dirty="0">
                <a:hlinkClick r:id="rId4"/>
              </a:rPr>
              <a:t>Spoken English Basic Level </a:t>
            </a:r>
            <a:r>
              <a:rPr lang="en-US" dirty="0" smtClean="0">
                <a:hlinkClick r:id="rId4"/>
              </a:rPr>
              <a:t>Course</a:t>
            </a:r>
            <a:endParaRPr lang="en-US" dirty="0" smtClean="0"/>
          </a:p>
          <a:p>
            <a:pPr algn="just">
              <a:buFont typeface="Wingdings" pitchFamily="2" charset="2"/>
              <a:buChar char="Ø"/>
            </a:pPr>
            <a:endParaRPr lang="en-US" dirty="0"/>
          </a:p>
          <a:p>
            <a:pPr algn="just">
              <a:buFont typeface="Wingdings" pitchFamily="2" charset="2"/>
              <a:buChar char="Ø"/>
            </a:pPr>
            <a:r>
              <a:rPr lang="en-US" dirty="0"/>
              <a:t> </a:t>
            </a:r>
            <a:r>
              <a:rPr lang="en-US" dirty="0">
                <a:hlinkClick r:id="rId5"/>
              </a:rPr>
              <a:t>Personality </a:t>
            </a:r>
            <a:r>
              <a:rPr lang="en-US" dirty="0" smtClean="0">
                <a:hlinkClick r:id="rId5"/>
              </a:rPr>
              <a:t>Development</a:t>
            </a:r>
            <a:endParaRPr lang="en-US" dirty="0" smtClean="0"/>
          </a:p>
          <a:p>
            <a:pPr algn="just">
              <a:buFont typeface="Wingdings" pitchFamily="2" charset="2"/>
              <a:buChar char="Ø"/>
            </a:pPr>
            <a:endParaRPr lang="en-US" dirty="0"/>
          </a:p>
          <a:p>
            <a:pPr algn="just">
              <a:buFont typeface="Wingdings" pitchFamily="2" charset="2"/>
              <a:buChar char="Ø"/>
            </a:pPr>
            <a:r>
              <a:rPr lang="en-US" dirty="0"/>
              <a:t> </a:t>
            </a:r>
            <a:r>
              <a:rPr lang="en-US" dirty="0">
                <a:hlinkClick r:id="rId6"/>
              </a:rPr>
              <a:t>Spoke English Comprehensive Course</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ogo"/>
          <p:cNvPicPr>
            <a:picLocks noChangeAspect="1" noChangeArrowheads="1"/>
          </p:cNvPicPr>
          <p:nvPr/>
        </p:nvPicPr>
        <p:blipFill>
          <a:blip r:embed="rId2" cstate="print"/>
          <a:srcRect/>
          <a:stretch>
            <a:fillRect/>
          </a:stretch>
        </p:blipFill>
        <p:spPr bwMode="auto">
          <a:xfrm>
            <a:off x="152400" y="6330471"/>
            <a:ext cx="2362200" cy="375129"/>
          </a:xfrm>
          <a:prstGeom prst="rect">
            <a:avLst/>
          </a:prstGeom>
          <a:noFill/>
        </p:spPr>
      </p:pic>
      <p:sp>
        <p:nvSpPr>
          <p:cNvPr id="5" name="Rectangle 4"/>
          <p:cNvSpPr/>
          <p:nvPr/>
        </p:nvSpPr>
        <p:spPr>
          <a:xfrm>
            <a:off x="0" y="420469"/>
            <a:ext cx="9144000" cy="523220"/>
          </a:xfrm>
          <a:prstGeom prst="rect">
            <a:avLst/>
          </a:prstGeom>
        </p:spPr>
        <p:txBody>
          <a:bodyPr wrap="square">
            <a:spAutoFit/>
          </a:bodyPr>
          <a:lstStyle/>
          <a:p>
            <a:pPr algn="ctr"/>
            <a:r>
              <a:rPr lang="en-US" sz="2800" dirty="0" smtClean="0">
                <a:solidFill>
                  <a:srgbClr val="00B0F0"/>
                </a:solidFill>
              </a:rPr>
              <a:t>Where is English Speaking Course in Shahdara</a:t>
            </a:r>
          </a:p>
        </p:txBody>
      </p:sp>
      <p:sp>
        <p:nvSpPr>
          <p:cNvPr id="6" name="Rectangle 5"/>
          <p:cNvSpPr/>
          <p:nvPr/>
        </p:nvSpPr>
        <p:spPr>
          <a:xfrm>
            <a:off x="0" y="1066800"/>
            <a:ext cx="9144000" cy="646331"/>
          </a:xfrm>
          <a:prstGeom prst="rect">
            <a:avLst/>
          </a:prstGeom>
        </p:spPr>
        <p:txBody>
          <a:bodyPr wrap="square">
            <a:spAutoFit/>
          </a:bodyPr>
          <a:lstStyle/>
          <a:p>
            <a:pPr algn="ctr"/>
            <a:r>
              <a:rPr lang="en-US" sz="3600" dirty="0" smtClean="0">
                <a:solidFill>
                  <a:srgbClr val="FF0000"/>
                </a:solidFill>
              </a:rPr>
              <a:t>Bels English</a:t>
            </a:r>
            <a:endParaRPr lang="en-US" sz="3600" dirty="0">
              <a:solidFill>
                <a:srgbClr val="FF0000"/>
              </a:solidFill>
            </a:endParaRPr>
          </a:p>
        </p:txBody>
      </p:sp>
      <p:sp>
        <p:nvSpPr>
          <p:cNvPr id="7" name="Rectangle 6"/>
          <p:cNvSpPr/>
          <p:nvPr/>
        </p:nvSpPr>
        <p:spPr>
          <a:xfrm>
            <a:off x="0" y="1905000"/>
            <a:ext cx="9144000" cy="461665"/>
          </a:xfrm>
          <a:prstGeom prst="rect">
            <a:avLst/>
          </a:prstGeom>
        </p:spPr>
        <p:txBody>
          <a:bodyPr wrap="square">
            <a:spAutoFit/>
          </a:bodyPr>
          <a:lstStyle/>
          <a:p>
            <a:pPr algn="ctr"/>
            <a:r>
              <a:rPr lang="en-US" sz="2400" b="1" dirty="0" smtClean="0"/>
              <a:t>8 Compelling reasons to choose ‘BELS’</a:t>
            </a:r>
            <a:endParaRPr lang="en-US" sz="2400" b="1" dirty="0"/>
          </a:p>
        </p:txBody>
      </p:sp>
      <p:sp>
        <p:nvSpPr>
          <p:cNvPr id="9" name="Rectangle 8"/>
          <p:cNvSpPr/>
          <p:nvPr/>
        </p:nvSpPr>
        <p:spPr>
          <a:xfrm>
            <a:off x="152400" y="2700278"/>
            <a:ext cx="8839200" cy="2862322"/>
          </a:xfrm>
          <a:prstGeom prst="rect">
            <a:avLst/>
          </a:prstGeom>
        </p:spPr>
        <p:txBody>
          <a:bodyPr wrap="square">
            <a:spAutoFit/>
          </a:bodyPr>
          <a:lstStyle/>
          <a:p>
            <a:pPr algn="just">
              <a:buFont typeface="Wingdings" pitchFamily="2" charset="2"/>
              <a:buChar char="Ø"/>
            </a:pPr>
            <a:r>
              <a:rPr lang="en-US" dirty="0" smtClean="0"/>
              <a:t>Professional English courses which are designed to equip students achieve their career goals.</a:t>
            </a:r>
          </a:p>
          <a:p>
            <a:pPr algn="just">
              <a:buFont typeface="Wingdings" pitchFamily="2" charset="2"/>
              <a:buChar char="Ø"/>
            </a:pPr>
            <a:r>
              <a:rPr lang="en-US" dirty="0" smtClean="0"/>
              <a:t>Spoken English course for learners from Elementary to Advanced level.</a:t>
            </a:r>
          </a:p>
          <a:p>
            <a:pPr algn="just">
              <a:buFont typeface="Wingdings" pitchFamily="2" charset="2"/>
              <a:buChar char="Ø"/>
            </a:pPr>
            <a:r>
              <a:rPr lang="en-US" dirty="0" smtClean="0"/>
              <a:t>Wide range of part-time courses to cater to varied needs of the learners including Interview Skills, Personality Development, and Voice &amp; Accent etc.</a:t>
            </a:r>
          </a:p>
          <a:p>
            <a:pPr algn="just">
              <a:buFont typeface="Wingdings" pitchFamily="2" charset="2"/>
              <a:buChar char="Ø"/>
            </a:pPr>
            <a:r>
              <a:rPr lang="en-US" dirty="0" smtClean="0"/>
              <a:t>Provides test preparation including: IELTS, TOEFL, PTE, BEC</a:t>
            </a:r>
          </a:p>
          <a:p>
            <a:pPr algn="just">
              <a:buFont typeface="Wingdings" pitchFamily="2" charset="2"/>
              <a:buChar char="Ø"/>
            </a:pPr>
            <a:r>
              <a:rPr lang="en-US" dirty="0" smtClean="0"/>
              <a:t>Provides, customised courses for specific groups and corporate programmes.</a:t>
            </a:r>
          </a:p>
          <a:p>
            <a:pPr algn="just">
              <a:buFont typeface="Wingdings" pitchFamily="2" charset="2"/>
              <a:buChar char="Ø"/>
            </a:pPr>
            <a:r>
              <a:rPr lang="en-US" dirty="0" smtClean="0"/>
              <a:t>Teacher Training courses.</a:t>
            </a:r>
          </a:p>
          <a:p>
            <a:pPr algn="just">
              <a:buFont typeface="Wingdings" pitchFamily="2" charset="2"/>
              <a:buChar char="Ø"/>
            </a:pPr>
            <a:r>
              <a:rPr lang="en-US" dirty="0" smtClean="0"/>
              <a:t>Extremely encouraging and motivating environment.</a:t>
            </a:r>
          </a:p>
          <a:p>
            <a:pPr algn="just">
              <a:buFont typeface="Wingdings" pitchFamily="2" charset="2"/>
              <a:buChar char="Ø"/>
            </a:pPr>
            <a:r>
              <a:rPr lang="en-US" dirty="0" smtClean="0"/>
              <a:t>Experienced and committed Trainers and support staff.</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ogo"/>
          <p:cNvPicPr>
            <a:picLocks noChangeAspect="1" noChangeArrowheads="1"/>
          </p:cNvPicPr>
          <p:nvPr/>
        </p:nvPicPr>
        <p:blipFill>
          <a:blip r:embed="rId2"/>
          <a:srcRect/>
          <a:stretch>
            <a:fillRect/>
          </a:stretch>
        </p:blipFill>
        <p:spPr bwMode="auto">
          <a:xfrm>
            <a:off x="0" y="6400800"/>
            <a:ext cx="2879002" cy="457200"/>
          </a:xfrm>
          <a:prstGeom prst="rect">
            <a:avLst/>
          </a:prstGeom>
          <a:noFill/>
        </p:spPr>
      </p:pic>
      <p:sp>
        <p:nvSpPr>
          <p:cNvPr id="5" name="Rectangle 4"/>
          <p:cNvSpPr/>
          <p:nvPr/>
        </p:nvSpPr>
        <p:spPr>
          <a:xfrm>
            <a:off x="0" y="381000"/>
            <a:ext cx="9144000" cy="523220"/>
          </a:xfrm>
          <a:prstGeom prst="rect">
            <a:avLst/>
          </a:prstGeom>
        </p:spPr>
        <p:txBody>
          <a:bodyPr wrap="square">
            <a:spAutoFit/>
          </a:bodyPr>
          <a:lstStyle/>
          <a:p>
            <a:pPr algn="ctr"/>
            <a:r>
              <a:rPr lang="en-US" sz="2800" dirty="0" smtClean="0">
                <a:solidFill>
                  <a:srgbClr val="00B0F0"/>
                </a:solidFill>
              </a:rPr>
              <a:t>Where is English Speaking Course in Shahdara</a:t>
            </a:r>
          </a:p>
        </p:txBody>
      </p:sp>
      <p:sp>
        <p:nvSpPr>
          <p:cNvPr id="6" name="Rectangle 5"/>
          <p:cNvSpPr/>
          <p:nvPr/>
        </p:nvSpPr>
        <p:spPr>
          <a:xfrm>
            <a:off x="0" y="1066800"/>
            <a:ext cx="9144000" cy="646331"/>
          </a:xfrm>
          <a:prstGeom prst="rect">
            <a:avLst/>
          </a:prstGeom>
        </p:spPr>
        <p:txBody>
          <a:bodyPr wrap="square">
            <a:spAutoFit/>
          </a:bodyPr>
          <a:lstStyle/>
          <a:p>
            <a:pPr algn="ctr"/>
            <a:r>
              <a:rPr lang="en-US" sz="3600" dirty="0" smtClean="0">
                <a:solidFill>
                  <a:srgbClr val="FF0000"/>
                </a:solidFill>
              </a:rPr>
              <a:t>Bels English</a:t>
            </a:r>
            <a:endParaRPr lang="en-US" sz="3600" dirty="0">
              <a:solidFill>
                <a:srgbClr val="FF0000"/>
              </a:solidFill>
            </a:endParaRPr>
          </a:p>
        </p:txBody>
      </p:sp>
      <p:sp>
        <p:nvSpPr>
          <p:cNvPr id="7" name="Rectangle 6"/>
          <p:cNvSpPr/>
          <p:nvPr/>
        </p:nvSpPr>
        <p:spPr>
          <a:xfrm>
            <a:off x="0" y="1809690"/>
            <a:ext cx="9144000" cy="400110"/>
          </a:xfrm>
          <a:prstGeom prst="rect">
            <a:avLst/>
          </a:prstGeom>
        </p:spPr>
        <p:txBody>
          <a:bodyPr wrap="square">
            <a:spAutoFit/>
          </a:bodyPr>
          <a:lstStyle/>
          <a:p>
            <a:pPr algn="ctr"/>
            <a:r>
              <a:rPr lang="en-US" sz="2000" b="1" dirty="0"/>
              <a:t> </a:t>
            </a:r>
            <a:r>
              <a:rPr lang="en-US" sz="2000" b="1" dirty="0" smtClean="0"/>
              <a:t>Contact Us</a:t>
            </a:r>
            <a:endParaRPr lang="en-US" sz="2000" dirty="0"/>
          </a:p>
        </p:txBody>
      </p:sp>
      <p:sp>
        <p:nvSpPr>
          <p:cNvPr id="8" name="Rectangle 7"/>
          <p:cNvSpPr/>
          <p:nvPr/>
        </p:nvSpPr>
        <p:spPr>
          <a:xfrm>
            <a:off x="0" y="2743201"/>
            <a:ext cx="4419600" cy="1323438"/>
          </a:xfrm>
          <a:prstGeom prst="rect">
            <a:avLst/>
          </a:prstGeom>
        </p:spPr>
        <p:txBody>
          <a:bodyPr wrap="square">
            <a:spAutoFit/>
          </a:bodyPr>
          <a:lstStyle/>
          <a:p>
            <a:pPr algn="ctr"/>
            <a:r>
              <a:rPr lang="en-US" sz="1600" b="1" dirty="0"/>
              <a:t>Laxmi Nagar</a:t>
            </a:r>
          </a:p>
          <a:p>
            <a:pPr algn="ctr"/>
            <a:r>
              <a:rPr lang="en-US" sz="1600" b="1" i="1" dirty="0"/>
              <a:t>H - 58 1st Floor, Indraprastha Building, Vikas Marg (Opposite Metro Pillar 37) Laxmi Nagar, Delhi</a:t>
            </a:r>
          </a:p>
          <a:p>
            <a:pPr algn="ctr"/>
            <a:r>
              <a:rPr lang="en-US" sz="1600" b="1" dirty="0"/>
              <a:t>Phone:</a:t>
            </a:r>
            <a:r>
              <a:rPr lang="en-US" sz="1600" dirty="0"/>
              <a:t> 0114342780, 9873742356</a:t>
            </a:r>
          </a:p>
        </p:txBody>
      </p:sp>
      <p:sp>
        <p:nvSpPr>
          <p:cNvPr id="9" name="Rectangle 8"/>
          <p:cNvSpPr/>
          <p:nvPr/>
        </p:nvSpPr>
        <p:spPr>
          <a:xfrm>
            <a:off x="5105400" y="2667000"/>
            <a:ext cx="3962400" cy="1323439"/>
          </a:xfrm>
          <a:prstGeom prst="rect">
            <a:avLst/>
          </a:prstGeom>
        </p:spPr>
        <p:txBody>
          <a:bodyPr wrap="square">
            <a:spAutoFit/>
          </a:bodyPr>
          <a:lstStyle/>
          <a:p>
            <a:pPr algn="ctr"/>
            <a:r>
              <a:rPr lang="en-US" sz="1600" b="1" dirty="0"/>
              <a:t>Shahadara</a:t>
            </a:r>
          </a:p>
          <a:p>
            <a:pPr algn="ctr"/>
            <a:r>
              <a:rPr lang="en-US" sz="1600" b="1" i="1" dirty="0"/>
              <a:t>24 Raj Block, Opposite Gupta Nursing Home &amp; Vikas Cinemall, Navin Shahdara, Delhi 110032</a:t>
            </a:r>
          </a:p>
          <a:p>
            <a:pPr algn="ctr"/>
            <a:r>
              <a:rPr lang="en-US" sz="1600" b="1" dirty="0"/>
              <a:t>Phone:</a:t>
            </a:r>
            <a:r>
              <a:rPr lang="en-US" sz="1600" dirty="0"/>
              <a:t>,  +91-8860882552</a:t>
            </a:r>
          </a:p>
        </p:txBody>
      </p:sp>
      <p:sp>
        <p:nvSpPr>
          <p:cNvPr id="10" name="Rectangle 9"/>
          <p:cNvSpPr/>
          <p:nvPr/>
        </p:nvSpPr>
        <p:spPr>
          <a:xfrm>
            <a:off x="0" y="4637782"/>
            <a:ext cx="4419600" cy="1077218"/>
          </a:xfrm>
          <a:prstGeom prst="rect">
            <a:avLst/>
          </a:prstGeom>
        </p:spPr>
        <p:txBody>
          <a:bodyPr wrap="square">
            <a:spAutoFit/>
          </a:bodyPr>
          <a:lstStyle/>
          <a:p>
            <a:pPr algn="ctr"/>
            <a:r>
              <a:rPr lang="en-US" sz="1600" b="1" dirty="0"/>
              <a:t>Noida</a:t>
            </a:r>
          </a:p>
          <a:p>
            <a:pPr algn="ctr"/>
            <a:r>
              <a:rPr lang="en-US" sz="1600" b="1" i="1" dirty="0"/>
              <a:t>2nd Floor, Chahat Complex, Sector 15, (Opposite Pirya Gold Building), Noida</a:t>
            </a:r>
          </a:p>
          <a:p>
            <a:pPr algn="ctr"/>
            <a:r>
              <a:rPr lang="en-US" sz="1600" b="1" dirty="0"/>
              <a:t>Phone:</a:t>
            </a:r>
            <a:r>
              <a:rPr lang="en-US" sz="1600" dirty="0"/>
              <a:t> 01204579395,  9711886999</a:t>
            </a:r>
          </a:p>
        </p:txBody>
      </p:sp>
      <p:sp>
        <p:nvSpPr>
          <p:cNvPr id="11" name="Rectangle 10"/>
          <p:cNvSpPr/>
          <p:nvPr/>
        </p:nvSpPr>
        <p:spPr>
          <a:xfrm>
            <a:off x="4572000" y="4543961"/>
            <a:ext cx="4572000" cy="1323439"/>
          </a:xfrm>
          <a:prstGeom prst="rect">
            <a:avLst/>
          </a:prstGeom>
        </p:spPr>
        <p:txBody>
          <a:bodyPr wrap="square">
            <a:spAutoFit/>
          </a:bodyPr>
          <a:lstStyle/>
          <a:p>
            <a:pPr algn="ctr"/>
            <a:r>
              <a:rPr lang="en-US" sz="1600" b="1" dirty="0"/>
              <a:t>Uttam Nager</a:t>
            </a:r>
          </a:p>
          <a:p>
            <a:pPr algn="ctr"/>
            <a:r>
              <a:rPr lang="en-US" sz="1600" b="1" i="1" dirty="0"/>
              <a:t>A-7B, Milap Nagar, Pankha Road, Near East Uttam Nagar Metro Station, Metro Pillar, Block D2,Uttam Nagar, New Delhi</a:t>
            </a:r>
          </a:p>
          <a:p>
            <a:pPr algn="ctr"/>
            <a:r>
              <a:rPr lang="en-US" sz="1600" b="1" dirty="0"/>
              <a:t>Phone:</a:t>
            </a:r>
            <a:r>
              <a:rPr lang="en-US" sz="1600" dirty="0"/>
              <a:t> 9899709334, 011 4940 9296</a:t>
            </a:r>
          </a:p>
        </p:txBody>
      </p:sp>
      <p:sp>
        <p:nvSpPr>
          <p:cNvPr id="12" name="TextBox 11"/>
          <p:cNvSpPr txBox="1"/>
          <p:nvPr/>
        </p:nvSpPr>
        <p:spPr>
          <a:xfrm>
            <a:off x="0" y="6031468"/>
            <a:ext cx="9144000" cy="369332"/>
          </a:xfrm>
          <a:prstGeom prst="rect">
            <a:avLst/>
          </a:prstGeom>
          <a:noFill/>
        </p:spPr>
        <p:txBody>
          <a:bodyPr wrap="square" rtlCol="0">
            <a:spAutoFit/>
          </a:bodyPr>
          <a:lstStyle/>
          <a:p>
            <a:pPr algn="ctr"/>
            <a:r>
              <a:rPr lang="en-US" dirty="0" smtClean="0"/>
              <a:t>URL:-</a:t>
            </a:r>
            <a:r>
              <a:rPr lang="en-US" dirty="0" smtClean="0">
                <a:hlinkClick r:id="rId3"/>
              </a:rPr>
              <a:t>http://www.belsenglish.com/</a:t>
            </a:r>
            <a:endParaRPr lang="en-US" dirty="0"/>
          </a:p>
        </p:txBody>
      </p:sp>
      <p:sp>
        <p:nvSpPr>
          <p:cNvPr id="2" name="AutoShape 2" descr="Image result for phone imag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Image result for phone imag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30" name="Picture 6" descr="Related image"/>
          <p:cNvPicPr>
            <a:picLocks noChangeAspect="1" noChangeArrowheads="1"/>
          </p:cNvPicPr>
          <p:nvPr/>
        </p:nvPicPr>
        <p:blipFill>
          <a:blip r:embed="rId4"/>
          <a:srcRect/>
          <a:stretch>
            <a:fillRect/>
          </a:stretch>
        </p:blipFill>
        <p:spPr bwMode="auto">
          <a:xfrm>
            <a:off x="4000500" y="3657756"/>
            <a:ext cx="1257300" cy="1066644"/>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ogo"/>
          <p:cNvPicPr>
            <a:picLocks noChangeAspect="1" noChangeArrowheads="1"/>
          </p:cNvPicPr>
          <p:nvPr/>
        </p:nvPicPr>
        <p:blipFill>
          <a:blip r:embed="rId2" cstate="print"/>
          <a:srcRect/>
          <a:stretch>
            <a:fillRect/>
          </a:stretch>
        </p:blipFill>
        <p:spPr bwMode="auto">
          <a:xfrm>
            <a:off x="152400" y="6330471"/>
            <a:ext cx="2362200" cy="375129"/>
          </a:xfrm>
          <a:prstGeom prst="rect">
            <a:avLst/>
          </a:prstGeom>
          <a:noFill/>
        </p:spPr>
      </p:pic>
      <p:sp>
        <p:nvSpPr>
          <p:cNvPr id="5" name="Rectangle 4"/>
          <p:cNvSpPr/>
          <p:nvPr/>
        </p:nvSpPr>
        <p:spPr>
          <a:xfrm>
            <a:off x="0" y="420469"/>
            <a:ext cx="9144000" cy="523220"/>
          </a:xfrm>
          <a:prstGeom prst="rect">
            <a:avLst/>
          </a:prstGeom>
        </p:spPr>
        <p:txBody>
          <a:bodyPr wrap="square">
            <a:spAutoFit/>
          </a:bodyPr>
          <a:lstStyle/>
          <a:p>
            <a:pPr algn="ctr"/>
            <a:r>
              <a:rPr lang="en-US" sz="2800" dirty="0" smtClean="0">
                <a:solidFill>
                  <a:srgbClr val="00B0F0"/>
                </a:solidFill>
              </a:rPr>
              <a:t>Where is English Speaking Course in Shahdara</a:t>
            </a:r>
          </a:p>
        </p:txBody>
      </p:sp>
      <p:sp>
        <p:nvSpPr>
          <p:cNvPr id="6" name="Rectangle 5"/>
          <p:cNvSpPr/>
          <p:nvPr/>
        </p:nvSpPr>
        <p:spPr>
          <a:xfrm>
            <a:off x="0" y="1066800"/>
            <a:ext cx="9144000" cy="646331"/>
          </a:xfrm>
          <a:prstGeom prst="rect">
            <a:avLst/>
          </a:prstGeom>
        </p:spPr>
        <p:txBody>
          <a:bodyPr wrap="square">
            <a:spAutoFit/>
          </a:bodyPr>
          <a:lstStyle/>
          <a:p>
            <a:pPr algn="ctr"/>
            <a:r>
              <a:rPr lang="en-US" sz="3600" dirty="0" smtClean="0">
                <a:solidFill>
                  <a:srgbClr val="FF0000"/>
                </a:solidFill>
              </a:rPr>
              <a:t>Bels English</a:t>
            </a:r>
            <a:endParaRPr lang="en-US" sz="3600" dirty="0">
              <a:solidFill>
                <a:srgbClr val="FF0000"/>
              </a:solidFill>
            </a:endParaRPr>
          </a:p>
        </p:txBody>
      </p:sp>
      <p:pic>
        <p:nvPicPr>
          <p:cNvPr id="2" name="Picture 2" descr="Image result for thank you image"/>
          <p:cNvPicPr>
            <a:picLocks noChangeAspect="1" noChangeArrowheads="1"/>
          </p:cNvPicPr>
          <p:nvPr/>
        </p:nvPicPr>
        <p:blipFill>
          <a:blip r:embed="rId3"/>
          <a:srcRect/>
          <a:stretch>
            <a:fillRect/>
          </a:stretch>
        </p:blipFill>
        <p:spPr bwMode="auto">
          <a:xfrm>
            <a:off x="1551512" y="2100212"/>
            <a:ext cx="6144688" cy="3462388"/>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76</TotalTime>
  <Words>462</Words>
  <Application>Microsoft Office PowerPoint</Application>
  <PresentationFormat>On-screen Show (4:3)</PresentationFormat>
  <Paragraphs>61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Slide 1</vt:lpstr>
      <vt:lpstr>Slide 2</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Admin1</dc:creator>
  <cp:lastModifiedBy>Admin1</cp:lastModifiedBy>
  <cp:revision>18</cp:revision>
  <dcterms:created xsi:type="dcterms:W3CDTF">2018-01-04T06:45:50Z</dcterms:created>
  <dcterms:modified xsi:type="dcterms:W3CDTF">2019-02-18T12:34:09Z</dcterms:modified>
</cp:coreProperties>
</file>