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271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72" r:id="rId12"/>
    <p:sldId id="273" r:id="rId13"/>
    <p:sldId id="267" r:id="rId14"/>
    <p:sldId id="269" r:id="rId15"/>
    <p:sldId id="270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560" autoAdjust="0"/>
    <p:restoredTop sz="94660"/>
  </p:normalViewPr>
  <p:slideViewPr>
    <p:cSldViewPr>
      <p:cViewPr varScale="1">
        <p:scale>
          <a:sx n="64" d="100"/>
          <a:sy n="64" d="100"/>
        </p:scale>
        <p:origin x="-148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0B2FABF-A3BA-47A0-A811-1C8FAD391239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1E4E66-7C06-4609-9CFC-E5FC1E7E431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07FE96-B8E6-4319-8954-76886E004414}" type="datetimeFigureOut">
              <a:rPr lang="en-US" smtClean="0"/>
              <a:pPr/>
              <a:t>5/20/2012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5C4C6A-D0CB-4245-97B2-BDB5766CCFF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7" Type="http://schemas.openxmlformats.org/officeDocument/2006/relationships/slide" Target="slide12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6" Type="http://schemas.openxmlformats.org/officeDocument/2006/relationships/slide" Target="slide14.xml"/><Relationship Id="rId5" Type="http://schemas.openxmlformats.org/officeDocument/2006/relationships/slide" Target="slide13.xml"/><Relationship Id="rId4" Type="http://schemas.openxmlformats.org/officeDocument/2006/relationships/slide" Target="slide1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slide" Target="slide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5.xml"/><Relationship Id="rId5" Type="http://schemas.openxmlformats.org/officeDocument/2006/relationships/slide" Target="slide6.xml"/><Relationship Id="rId4" Type="http://schemas.openxmlformats.org/officeDocument/2006/relationships/slide" Target="slide9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7158" y="285728"/>
            <a:ext cx="8358246" cy="6286544"/>
          </a:xfrm>
        </p:spPr>
        <p:txBody>
          <a:bodyPr/>
          <a:lstStyle/>
          <a:p>
            <a:r>
              <a:rPr lang="en-US" dirty="0" smtClean="0"/>
              <a:t>					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 rot="21195262">
            <a:off x="5224302" y="1455307"/>
            <a:ext cx="3626396" cy="5207738"/>
          </a:xfrm>
          <a:prstGeom prst="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Disusun</a:t>
            </a:r>
            <a:r>
              <a:rPr lang="en-US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Oleh</a:t>
            </a:r>
            <a:r>
              <a:rPr lang="en-US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:</a:t>
            </a:r>
          </a:p>
          <a:p>
            <a:pPr algn="ctr"/>
            <a:endParaRPr lang="en-US" b="1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  <a:p>
            <a:pPr algn="ctr"/>
            <a:r>
              <a:rPr lang="en-US" sz="28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Ahmad</a:t>
            </a:r>
            <a:r>
              <a:rPr lang="en-US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Karlam</a:t>
            </a:r>
            <a:endParaRPr lang="en-US" sz="2000" b="1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  <a:p>
            <a:pPr algn="ctr"/>
            <a:r>
              <a:rPr lang="en-US" sz="20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Alfathan</a:t>
            </a:r>
            <a:r>
              <a:rPr lang="en-US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Jody</a:t>
            </a:r>
            <a:r>
              <a:rPr lang="en-US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MK</a:t>
            </a:r>
          </a:p>
          <a:p>
            <a:pPr algn="ctr"/>
            <a:r>
              <a:rPr lang="en-US" sz="28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Bhatara</a:t>
            </a:r>
            <a:r>
              <a:rPr lang="en-US" sz="28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Putra </a:t>
            </a:r>
            <a:r>
              <a:rPr lang="en-US" sz="20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Dewanto</a:t>
            </a:r>
            <a:endParaRPr lang="en-US" sz="2000" b="1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  <a:p>
            <a:pPr algn="ctr"/>
            <a:r>
              <a:rPr lang="en-US" sz="28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Idza</a:t>
            </a:r>
            <a:r>
              <a:rPr lang="en-US" sz="28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Runianti</a:t>
            </a:r>
            <a:r>
              <a:rPr lang="en-US" sz="20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Darusman</a:t>
            </a:r>
            <a:endParaRPr lang="en-US" sz="2000" b="1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  <a:p>
            <a:pPr algn="ctr"/>
            <a:r>
              <a:rPr lang="en-US" sz="28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Lia</a:t>
            </a:r>
            <a:r>
              <a:rPr lang="en-US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Apriliani</a:t>
            </a:r>
            <a:r>
              <a:rPr lang="en-US" sz="20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Latifah</a:t>
            </a:r>
            <a:endParaRPr lang="en-US" sz="2000" b="1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  <a:p>
            <a:pPr algn="ctr"/>
            <a:r>
              <a:rPr lang="en-US" sz="20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Muhamad</a:t>
            </a:r>
            <a:r>
              <a:rPr lang="en-US" sz="20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Rifqi</a:t>
            </a:r>
            <a:r>
              <a:rPr lang="en-US" sz="2000" b="1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b="1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Cantona</a:t>
            </a:r>
            <a:endParaRPr lang="en-US" sz="2800" b="1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1285852" y="1857364"/>
            <a:ext cx="4071966" cy="2571768"/>
          </a:xfrm>
          <a:prstGeom prst="rect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  <a:outerShdw blurRad="63500" sx="102000" sy="102000" algn="ctr" rotWithShape="0">
              <a:prstClr val="black">
                <a:alpha val="40000"/>
              </a:prstClr>
            </a:outerShd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800" dirty="0" smtClean="0">
                <a:effectLst>
                  <a:glow rad="1397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  H  A  L  A  T</a:t>
            </a:r>
            <a:endParaRPr lang="en-US" sz="4800" dirty="0">
              <a:effectLst>
                <a:glow rad="1397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</p:txBody>
      </p:sp>
    </p:spTree>
  </p:cSld>
  <p:clrMapOvr>
    <a:masterClrMapping/>
  </p:clrMapOvr>
  <p:transition>
    <p:cover dir="r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58" y="214290"/>
            <a:ext cx="8501122" cy="6286544"/>
          </a:xfrm>
          <a:effectLst>
            <a:glow rad="101600">
              <a:schemeClr val="accent1">
                <a:satMod val="175000"/>
                <a:alpha val="40000"/>
              </a:schemeClr>
            </a:glow>
          </a:effectLst>
        </p:spPr>
        <p:txBody>
          <a:bodyPr>
            <a:normAutofit lnSpcReduction="10000"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lvl="2">
              <a:buNone/>
            </a:pP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</a:effectLst>
              </a:rPr>
              <a:t>                                        </a:t>
            </a:r>
          </a:p>
          <a:p>
            <a:pPr lvl="2">
              <a:buNone/>
            </a:pP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</a:effectLst>
              </a:rPr>
              <a:t>                                             </a:t>
            </a:r>
          </a:p>
          <a:p>
            <a:pPr lvl="2">
              <a:buNone/>
            </a:pP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</a:effectLst>
              </a:rPr>
              <a:t>                                      </a:t>
            </a:r>
            <a:r>
              <a:rPr lang="ar-AE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إِنَّنِي أَنَا اللَّهُ لَا إِلَهَ إِلَّا أَنَا فَاعْبُدْنِي وَأَقِمِ الصَّلَاةَ لِذِكْرِي</a:t>
            </a: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 </a:t>
            </a:r>
          </a:p>
          <a:p>
            <a:pPr lvl="2">
              <a:buNone/>
            </a:pPr>
            <a:endParaRPr lang="en-US" sz="2000" dirty="0" smtClean="0">
              <a:effectLst>
                <a:glow rad="139700">
                  <a:schemeClr val="accent1">
                    <a:satMod val="175000"/>
                    <a:alpha val="40000"/>
                  </a:schemeClr>
                </a:glow>
              </a:effectLst>
            </a:endParaRPr>
          </a:p>
          <a:p>
            <a:pPr lvl="2">
              <a:buNone/>
            </a:pP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</a:effectLst>
              </a:rPr>
              <a:t>	1</a:t>
            </a: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.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Artinya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: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Sesungguhnya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Aku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ini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adalah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Allah,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tidak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ada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Tuhan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(yang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hak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selain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Aku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,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maka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sembahlah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Aku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dan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dirikanlah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untuk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mengingat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Aku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. (</a:t>
            </a:r>
            <a:r>
              <a:rPr lang="en-US" sz="14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thaaha</a:t>
            </a:r>
            <a:r>
              <a:rPr lang="en-US" sz="14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: 14</a:t>
            </a: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   </a:t>
            </a:r>
          </a:p>
          <a:p>
            <a:pPr lvl="2">
              <a:buNone/>
            </a:pPr>
            <a:endParaRPr lang="en-US" sz="2000" dirty="0" smtClean="0">
              <a:effectLst>
                <a:glow rad="139700">
                  <a:schemeClr val="accent1">
                    <a:satMod val="175000"/>
                    <a:alpha val="40000"/>
                  </a:schemeClr>
                </a:glow>
              </a:effectLst>
            </a:endParaRPr>
          </a:p>
          <a:p>
            <a:pPr lvl="2">
              <a:buNone/>
            </a:pPr>
            <a:r>
              <a:rPr lang="ar-AE" sz="2000" dirty="0" smtClean="0"/>
              <a:t/>
            </a:r>
            <a:br>
              <a:rPr lang="ar-AE" sz="2000" dirty="0" smtClean="0"/>
            </a:br>
            <a:endParaRPr lang="ar-AE" sz="2000" dirty="0" smtClean="0"/>
          </a:p>
          <a:p>
            <a:pPr lvl="2">
              <a:buNone/>
            </a:pP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</a:effectLst>
              </a:rPr>
              <a:t>    </a:t>
            </a:r>
            <a:endParaRPr lang="en-US" sz="2000" dirty="0">
              <a:effectLst>
                <a:glow rad="139700">
                  <a:schemeClr val="accent1">
                    <a:satMod val="175000"/>
                    <a:alpha val="40000"/>
                  </a:schemeClr>
                </a:glow>
              </a:effectLst>
            </a:endParaRPr>
          </a:p>
        </p:txBody>
      </p:sp>
      <p:sp>
        <p:nvSpPr>
          <p:cNvPr id="6" name="Rectangle 5"/>
          <p:cNvSpPr/>
          <p:nvPr/>
        </p:nvSpPr>
        <p:spPr>
          <a:xfrm rot="550528">
            <a:off x="5500694" y="428604"/>
            <a:ext cx="3143272" cy="1928826"/>
          </a:xfrm>
          <a:prstGeom prst="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4572000" y="642918"/>
            <a:ext cx="3429024" cy="2000264"/>
          </a:xfrm>
          <a:prstGeom prst="rect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4286248" y="285728"/>
            <a:ext cx="4572032" cy="250033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DALIL </a:t>
            </a:r>
            <a:r>
              <a:rPr lang="en-US" sz="2400" dirty="0" err="1" smtClean="0"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DALIL</a:t>
            </a:r>
            <a:r>
              <a:rPr lang="en-US" sz="2400" dirty="0" smtClean="0"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TENTANG SHALAT</a:t>
            </a:r>
            <a:endParaRPr lang="en-US" sz="2400" dirty="0">
              <a:effectLst>
                <a:glow rad="228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cxnSp>
        <p:nvCxnSpPr>
          <p:cNvPr id="11" name="Straight Connector 10"/>
          <p:cNvCxnSpPr/>
          <p:nvPr/>
        </p:nvCxnSpPr>
        <p:spPr>
          <a:xfrm>
            <a:off x="642910" y="3071810"/>
            <a:ext cx="6500858" cy="1588"/>
          </a:xfrm>
          <a:prstGeom prst="line">
            <a:avLst/>
          </a:prstGeom>
          <a:effectLst>
            <a:glow rad="1016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rot="5400000">
            <a:off x="-677899" y="4392619"/>
            <a:ext cx="3214710" cy="1588"/>
          </a:xfrm>
          <a:prstGeom prst="line">
            <a:avLst/>
          </a:prstGeom>
          <a:effectLst>
            <a:glow rad="1016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rot="5400000">
            <a:off x="7073124" y="4999842"/>
            <a:ext cx="2714644" cy="1588"/>
          </a:xfrm>
          <a:prstGeom prst="line">
            <a:avLst/>
          </a:prstGeom>
          <a:effectLst>
            <a:glow rad="1016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2500298" y="6143644"/>
            <a:ext cx="6143668" cy="1588"/>
          </a:xfrm>
          <a:prstGeom prst="line">
            <a:avLst/>
          </a:prstGeom>
          <a:effectLst>
            <a:glow rad="1016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/>
          <p:cNvCxnSpPr/>
          <p:nvPr/>
        </p:nvCxnSpPr>
        <p:spPr>
          <a:xfrm>
            <a:off x="285720" y="500042"/>
            <a:ext cx="6143668" cy="1588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rot="5400000">
            <a:off x="-1892345" y="2606669"/>
            <a:ext cx="4786346" cy="1588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 rot="5400000">
            <a:off x="6358744" y="4499776"/>
            <a:ext cx="4429156" cy="1588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rot="10800000">
            <a:off x="2143108" y="6429396"/>
            <a:ext cx="6786610" cy="1588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7" name="Title 13"/>
          <p:cNvSpPr>
            <a:spLocks noGrp="1"/>
          </p:cNvSpPr>
          <p:nvPr>
            <p:ph idx="1"/>
          </p:nvPr>
        </p:nvSpPr>
        <p:spPr>
          <a:xfrm>
            <a:off x="457200" y="785793"/>
            <a:ext cx="8229600" cy="5340369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 				</a:t>
            </a:r>
            <a:r>
              <a:rPr lang="ar-AE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وَأَقِمِ الصَّلَاةَ إِنَّ الصَّلَاةَ تَنْهَى عَنِ الْفَحْشَاء وَالْمُنكَرِ وَلَذِكْرُ اللَّهِ</a:t>
            </a: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    </a:t>
            </a:r>
            <a:r>
              <a:rPr lang="ar-AE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   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</a:effectLst>
              </a:rPr>
              <a:t>				                  </a:t>
            </a:r>
            <a:r>
              <a:rPr lang="ar-AE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أَكْبَرُ وَاللَّهُ يَعْلَمُ مَا تَصْنَعُونَ</a:t>
            </a:r>
            <a:r>
              <a:rPr lang="en-US" sz="20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 </a:t>
            </a:r>
            <a:endParaRPr lang="en-US" sz="2000" dirty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2857488" y="2428868"/>
            <a:ext cx="5357850" cy="78581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Dan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dirikanlah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.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Sesungguhnya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itu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mencegah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dari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perbuatan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-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perbuatan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keji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dan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mungkar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. Dan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sesungguhnya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mengingat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Allah (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adalah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lebih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besar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keutamaannya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dari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ibadat-ibadat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yang lain). Dan Allah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mengetahui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apa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yang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kamu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kerjakan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. (Al </a:t>
            </a:r>
            <a:r>
              <a:rPr lang="en-US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ankabut</a:t>
            </a:r>
            <a:r>
              <a:rPr lang="en-US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: 45)</a:t>
            </a:r>
          </a:p>
          <a:p>
            <a:pPr algn="ctr"/>
            <a:endParaRPr lang="en-US" dirty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571472" y="3071810"/>
            <a:ext cx="2549721" cy="33547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Al-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Baqarah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ayat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43, 83 dan110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+mj-lt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Surat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An-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Nisa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ayat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177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dan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103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+mj-lt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Surat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Al-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An`am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ayat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72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+mj-lt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Surat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Yunus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ayat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87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+mj-lt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Surat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Al-Hajj: 78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+mj-lt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Surat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An-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Nuur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ayat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56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+mj-lt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Surat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Luqman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ayat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31</a:t>
            </a:r>
            <a:endParaRPr lang="en-US" sz="1600" dirty="0" smtClean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+mj-lt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Surat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Al-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Mujadalah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ayat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13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+mj-lt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Surat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Al-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Muzzammil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6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ayat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ea typeface="Times New Roman" pitchFamily="18" charset="0"/>
                <a:cs typeface="Times New Roman" pitchFamily="18" charset="0"/>
              </a:rPr>
              <a:t>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lang="en-US" sz="16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cs typeface="Times New Roman" pitchFamily="18" charset="0"/>
              </a:rPr>
              <a:t>Dan </a:t>
            </a:r>
            <a:r>
              <a:rPr lang="en-US" sz="16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cs typeface="Times New Roman" pitchFamily="18" charset="0"/>
              </a:rPr>
              <a:t>masih</a:t>
            </a:r>
            <a:r>
              <a:rPr lang="en-US" sz="16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cs typeface="Times New Roman" pitchFamily="18" charset="0"/>
              </a:rPr>
              <a:t> </a:t>
            </a:r>
            <a:r>
              <a:rPr lang="en-US" sz="16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cs typeface="Times New Roman" pitchFamily="18" charset="0"/>
              </a:rPr>
              <a:t>banyak</a:t>
            </a:r>
            <a:r>
              <a:rPr lang="en-US" sz="16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cs typeface="Times New Roman" pitchFamily="18" charset="0"/>
              </a:rPr>
              <a:t> </a:t>
            </a:r>
            <a:r>
              <a:rPr lang="en-US" sz="16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+mj-lt"/>
                <a:cs typeface="Times New Roman" pitchFamily="18" charset="0"/>
              </a:rPr>
              <a:t>lagi</a:t>
            </a: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6286544"/>
          </a:xfrm>
        </p:spPr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 rot="20287897">
            <a:off x="6190657" y="58592"/>
            <a:ext cx="2378469" cy="2740288"/>
          </a:xfrm>
          <a:prstGeom prst="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3286116" y="642918"/>
            <a:ext cx="5286412" cy="1643074"/>
          </a:xfrm>
          <a:prstGeom prst="rect">
            <a:avLst/>
          </a:prstGeom>
          <a:noFill/>
          <a:effectLst>
            <a:glow rad="101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3143240" y="285728"/>
            <a:ext cx="5786478" cy="2928958"/>
          </a:xfrm>
          <a:prstGeom prst="rect">
            <a:avLst/>
          </a:prstGeom>
          <a:noFill/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effectLst>
                  <a:glow rad="1397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PERBEDAAN PRIA DAN WANITA DALAM SHALAT</a:t>
            </a:r>
            <a:endParaRPr lang="en-US" sz="2400" dirty="0">
              <a:effectLst>
                <a:glow rad="1397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857224" y="3286124"/>
          <a:ext cx="7929618" cy="3871914"/>
        </p:xfrm>
        <a:graphic>
          <a:graphicData uri="http://schemas.openxmlformats.org/drawingml/2006/table">
            <a:tbl>
              <a:tblPr firstRow="1" bandRow="1">
                <a:tableStyleId>{3B4B98B0-60AC-42C2-AFA5-B58CD77FA1E5}</a:tableStyleId>
              </a:tblPr>
              <a:tblGrid>
                <a:gridCol w="3964809"/>
                <a:gridCol w="3964809"/>
              </a:tblGrid>
              <a:tr h="3871914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>
                          <a:effectLst>
                            <a:glow rad="139700">
                              <a:schemeClr val="accent1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PRIA</a:t>
                      </a:r>
                    </a:p>
                    <a:p>
                      <a:pPr algn="ctr"/>
                      <a:endParaRPr lang="en-US" dirty="0" smtClean="0"/>
                    </a:p>
                    <a:p>
                      <a:pPr algn="l"/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1.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Merenggangkan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dua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siku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tangannya</a:t>
                      </a:r>
                      <a:endParaRPr lang="en-US" baseline="0" dirty="0" smtClean="0">
                        <a:effectLst>
                          <a:glow rad="101600">
                            <a:schemeClr val="accent5">
                              <a:satMod val="175000"/>
                              <a:alpha val="40000"/>
                            </a:schemeClr>
                          </a:glow>
                        </a:effectLst>
                      </a:endParaRPr>
                    </a:p>
                    <a:p>
                      <a:pPr algn="l"/>
                      <a:endParaRPr lang="en-US" baseline="0" dirty="0" smtClean="0">
                        <a:effectLst>
                          <a:glow rad="101600">
                            <a:schemeClr val="accent5">
                              <a:satMod val="175000"/>
                              <a:alpha val="40000"/>
                            </a:schemeClr>
                          </a:glow>
                        </a:effectLst>
                      </a:endParaRPr>
                    </a:p>
                    <a:p>
                      <a:pPr algn="l"/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2.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Waktu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rukuk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dan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sujud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mengangkat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perutnya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dari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pahanya</a:t>
                      </a:r>
                      <a:endParaRPr lang="en-US" baseline="0" dirty="0" smtClean="0">
                        <a:effectLst>
                          <a:glow rad="101600">
                            <a:schemeClr val="accent5">
                              <a:satMod val="175000"/>
                              <a:alpha val="40000"/>
                            </a:schemeClr>
                          </a:glow>
                        </a:effectLst>
                      </a:endParaRPr>
                    </a:p>
                    <a:p>
                      <a:pPr algn="l"/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3.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Menyaringkan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suaranya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/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bacaannya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(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keras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)</a:t>
                      </a:r>
                    </a:p>
                    <a:p>
                      <a:pPr algn="l"/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4.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Auratnya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dalam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shalat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adalah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antara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pusar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sampai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lutut</a:t>
                      </a:r>
                      <a:endParaRPr lang="en-US" dirty="0">
                        <a:effectLst>
                          <a:glow rad="101600">
                            <a:schemeClr val="accent5">
                              <a:satMod val="175000"/>
                              <a:alpha val="40000"/>
                            </a:schemeClr>
                          </a:glow>
                        </a:effectLst>
                      </a:endParaRPr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>
                          <a:effectLst>
                            <a:glow rad="139700">
                              <a:schemeClr val="accent1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WANITA</a:t>
                      </a:r>
                    </a:p>
                    <a:p>
                      <a:pPr algn="ctr"/>
                      <a:endParaRPr lang="en-US" dirty="0" smtClean="0"/>
                    </a:p>
                    <a:p>
                      <a:pPr algn="l"/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1.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Merapatkan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satu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anggota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kepada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   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anggota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lainnya</a:t>
                      </a:r>
                      <a:endParaRPr lang="en-US" dirty="0" smtClean="0">
                        <a:effectLst>
                          <a:glow rad="101600">
                            <a:schemeClr val="accent5">
                              <a:satMod val="175000"/>
                              <a:alpha val="40000"/>
                            </a:schemeClr>
                          </a:glow>
                        </a:effectLst>
                      </a:endParaRPr>
                    </a:p>
                    <a:p>
                      <a:pPr algn="l"/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2.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Meletakkan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perutnya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pada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dua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tangan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/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sikunya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ketika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sujud</a:t>
                      </a:r>
                      <a:endParaRPr lang="en-US" dirty="0" smtClean="0">
                        <a:effectLst>
                          <a:glow rad="101600">
                            <a:schemeClr val="accent5">
                              <a:satMod val="175000"/>
                              <a:alpha val="40000"/>
                            </a:schemeClr>
                          </a:glow>
                        </a:effectLst>
                      </a:endParaRPr>
                    </a:p>
                    <a:p>
                      <a:pPr marL="342900" indent="-342900" algn="l">
                        <a:buAutoNum type="arabicPeriod" startAt="3"/>
                      </a:pP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Merendahkan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suara</a:t>
                      </a:r>
                      <a:r>
                        <a:rPr lang="en-US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/</a:t>
                      </a:r>
                      <a:r>
                        <a:rPr lang="en-US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bacaannya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dihadapan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laki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laki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/yang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bukan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muhrim</a:t>
                      </a:r>
                      <a:endParaRPr lang="en-US" baseline="0" dirty="0" smtClean="0">
                        <a:effectLst>
                          <a:glow rad="101600">
                            <a:schemeClr val="accent5">
                              <a:satMod val="175000"/>
                              <a:alpha val="40000"/>
                            </a:schemeClr>
                          </a:glow>
                        </a:effectLst>
                      </a:endParaRPr>
                    </a:p>
                    <a:p>
                      <a:pPr marL="342900" indent="-342900" algn="l">
                        <a:buNone/>
                      </a:pP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4.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Auratnya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dalam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shalat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adalah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seluruh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tubuh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kecuali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muka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dan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telapak</a:t>
                      </a:r>
                      <a:r>
                        <a:rPr lang="en-US" baseline="0" dirty="0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 </a:t>
                      </a:r>
                      <a:r>
                        <a:rPr lang="en-US" baseline="0" dirty="0" err="1" smtClean="0">
                          <a:effectLst>
                            <a:glow rad="101600">
                              <a:schemeClr val="accent5">
                                <a:satMod val="175000"/>
                                <a:alpha val="40000"/>
                              </a:schemeClr>
                            </a:glow>
                          </a:effectLst>
                        </a:rPr>
                        <a:t>tangan</a:t>
                      </a:r>
                      <a:endParaRPr lang="en-US" dirty="0" smtClean="0">
                        <a:effectLst>
                          <a:glow rad="101600">
                            <a:schemeClr val="accent5">
                              <a:satMod val="175000"/>
                              <a:alpha val="40000"/>
                            </a:schemeClr>
                          </a:glow>
                        </a:effectLst>
                      </a:endParaRPr>
                    </a:p>
                    <a:p>
                      <a:pPr algn="l"/>
                      <a:endParaRPr lang="en-US" dirty="0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cxnSp>
        <p:nvCxnSpPr>
          <p:cNvPr id="21" name="Straight Connector 20"/>
          <p:cNvCxnSpPr/>
          <p:nvPr/>
        </p:nvCxnSpPr>
        <p:spPr>
          <a:xfrm rot="5400000">
            <a:off x="3178959" y="4893479"/>
            <a:ext cx="3214710" cy="1588"/>
          </a:xfrm>
          <a:prstGeom prst="line">
            <a:avLst/>
          </a:prstGeom>
          <a:effectLst>
            <a:glow rad="1016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>
            <a:off x="857224" y="3571876"/>
            <a:ext cx="3929090" cy="1588"/>
          </a:xfrm>
          <a:prstGeom prst="line">
            <a:avLst/>
          </a:prstGeom>
          <a:effectLst>
            <a:glow rad="1016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4786314" y="3571876"/>
            <a:ext cx="3571900" cy="1588"/>
          </a:xfrm>
          <a:prstGeom prst="line">
            <a:avLst/>
          </a:prstGeom>
          <a:effectLst>
            <a:glow rad="1016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428604"/>
            <a:ext cx="8643998" cy="6072230"/>
          </a:xfrm>
        </p:spPr>
        <p:txBody>
          <a:bodyPr>
            <a:normAutofit fontScale="62500" lnSpcReduction="20000"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>
              <a:buNone/>
            </a:pPr>
            <a:r>
              <a:rPr lang="en-US" sz="2900" dirty="0" smtClean="0"/>
              <a:t>	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1.Niat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subuh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b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</a:b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Ushalli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fardhas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shubhi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rak'ataini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mustaqbilal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qiblati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adaa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-an (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ma'muuman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/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imaaman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lillahi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ta'aalaa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>
              <a:buNone/>
            </a:pP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/>
            </a:r>
            <a:b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</a:b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2.Niat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zhuhur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b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</a:b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Ushalli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fardhazh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zhuhri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arba'a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rakaatim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mustaqbilal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qiblati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adaa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-an (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ma'muman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/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imaman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lillaahi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ta'aalaa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b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</a:br>
            <a:endParaRPr lang="en-US" sz="2900" dirty="0" smtClean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pPr>
              <a:buNone/>
            </a:pP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3.Niat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ashar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b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</a:b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Ushalli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fardhal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'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ashri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arba'a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rakaatim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mustaqbilal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qiblati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adaa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-an (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ma'muman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/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imaman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lillaahi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ta'aalaa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b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</a:br>
            <a:endParaRPr lang="en-US" sz="2900" dirty="0" smtClean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pPr>
              <a:buNone/>
            </a:pP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4.Niat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magrib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b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</a:b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Ushalli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fardhal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maghribi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tsalaatsa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raka'aatim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mustaqbilal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qiblati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adaa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-an (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ma'muman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/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imaman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lillaahi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ta'aalaa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b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</a:br>
            <a:endParaRPr lang="en-US" sz="2900" dirty="0" smtClean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pPr>
              <a:buNone/>
            </a:pP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5.Niat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ìsya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b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</a:b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Ushalli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fardhal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isyaa-i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arba'a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raka'aatim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mustaqbilal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qiblati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adaa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-an (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ma'muman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/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imaman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lillahi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9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ta'aalaa</a:t>
            </a:r>
            <a:r>
              <a:rPr lang="en-US" sz="29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endParaRPr lang="en-US" sz="2900" dirty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4" name="Rectangle 3"/>
          <p:cNvSpPr/>
          <p:nvPr/>
        </p:nvSpPr>
        <p:spPr>
          <a:xfrm rot="924102">
            <a:off x="1248021" y="534221"/>
            <a:ext cx="4280954" cy="1907883"/>
          </a:xfrm>
          <a:prstGeom prst="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85720" y="214290"/>
            <a:ext cx="5214974" cy="1714512"/>
          </a:xfrm>
          <a:prstGeom prst="rect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0" y="0"/>
            <a:ext cx="5715008" cy="221455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NIAT </a:t>
            </a:r>
            <a:r>
              <a:rPr lang="en-US" sz="32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NIAT</a:t>
            </a:r>
            <a:r>
              <a:rPr lang="en-US" sz="32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SHALAT FARDHU</a:t>
            </a:r>
            <a:endParaRPr lang="en-US" sz="3200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5720" y="285728"/>
            <a:ext cx="8572560" cy="6357982"/>
          </a:xfrm>
        </p:spPr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sz="2000" dirty="0" smtClean="0"/>
          </a:p>
          <a:p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Setelah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shalat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subuh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hingga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terbitnya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matahari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.</a:t>
            </a:r>
          </a:p>
          <a:p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Ketika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terbitnya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matahari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hingga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sempurna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dan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naik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sekurang-kurangnya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setinggi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tombak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( ± 10°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dari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permukaan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bumi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).</a:t>
            </a:r>
          </a:p>
          <a:p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Ketika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matahari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rembang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(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diatas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kepala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)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hingga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condong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sedikit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kebarat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.</a:t>
            </a:r>
          </a:p>
          <a:p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Setelah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shalat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ashar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hingga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terbenamnya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matahari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.</a:t>
            </a:r>
          </a:p>
          <a:p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Ketika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mulai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terbenamnya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matahari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hingga</a:t>
            </a:r>
            <a:r>
              <a:rPr lang="en-US" sz="2000" dirty="0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000" dirty="0" err="1" smtClean="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sempurna</a:t>
            </a:r>
            <a:endParaRPr lang="en-US" sz="2000" dirty="0">
              <a:effectLst>
                <a:glow rad="635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3286116" y="642918"/>
            <a:ext cx="4929222" cy="1571636"/>
          </a:xfrm>
          <a:prstGeom prst="rect">
            <a:avLst/>
          </a:prstGeom>
          <a:noFill/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 rot="687605">
            <a:off x="3000364" y="714356"/>
            <a:ext cx="4643470" cy="1428760"/>
          </a:xfrm>
          <a:prstGeom prst="rect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357422" y="0"/>
            <a:ext cx="6429420" cy="2643182"/>
          </a:xfrm>
          <a:prstGeom prst="rect">
            <a:avLst/>
          </a:prstGeom>
          <a:noFill/>
          <a:ln>
            <a:noFill/>
          </a:ln>
          <a:effectLst>
            <a:glow rad="139700">
              <a:schemeClr val="accent5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effectLst>
                  <a:glow rad="1397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WAKTU YANG DILARANG UNTUK SHALAT</a:t>
            </a:r>
            <a:endParaRPr lang="en-US" sz="2800" dirty="0">
              <a:effectLst>
                <a:glow rad="1397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214282" y="1428736"/>
            <a:ext cx="7215238" cy="3286148"/>
          </a:xfrm>
          <a:prstGeom prst="rect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 rot="579064">
            <a:off x="4429124" y="214290"/>
            <a:ext cx="3857652" cy="4286256"/>
          </a:xfrm>
          <a:prstGeom prst="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0" y="0"/>
            <a:ext cx="8858280" cy="6072206"/>
          </a:xfrm>
          <a:prstGeom prst="rect">
            <a:avLst/>
          </a:prstGeom>
          <a:noFill/>
          <a:ln>
            <a:noFill/>
          </a:ln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6600" dirty="0" smtClean="0">
                <a:effectLst>
                  <a:glow rad="1397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ANY QUESTION ???</a:t>
            </a:r>
            <a:endParaRPr lang="en-US" sz="6600" dirty="0">
              <a:effectLst>
                <a:glow rad="1397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loud 3"/>
          <p:cNvSpPr/>
          <p:nvPr/>
        </p:nvSpPr>
        <p:spPr>
          <a:xfrm>
            <a:off x="2928926" y="2643182"/>
            <a:ext cx="3000396" cy="2000264"/>
          </a:xfrm>
          <a:prstGeom prst="cloud">
            <a:avLst/>
          </a:prstGeom>
          <a:noFill/>
          <a:ln>
            <a:noFill/>
          </a:ln>
          <a:effectLst>
            <a:glow rad="139700">
              <a:schemeClr val="accent5">
                <a:satMod val="175000"/>
                <a:alpha val="4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shalat</a:t>
            </a:r>
            <a:endParaRPr lang="en-US" sz="4800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</p:txBody>
      </p:sp>
      <p:sp>
        <p:nvSpPr>
          <p:cNvPr id="11" name="Cloud 10">
            <a:hlinkClick r:id="rId2" action="ppaction://hlinksldjump"/>
          </p:cNvPr>
          <p:cNvSpPr/>
          <p:nvPr/>
        </p:nvSpPr>
        <p:spPr>
          <a:xfrm rot="20687363">
            <a:off x="860705" y="266130"/>
            <a:ext cx="2143140" cy="857256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err="1" smtClean="0">
                <a:effectLst>
                  <a:glow rad="1397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Pengertian</a:t>
            </a:r>
            <a:endParaRPr lang="en-US" sz="2000" dirty="0" smtClean="0">
              <a:effectLst>
                <a:glow rad="1397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15" name="Cloud 14">
            <a:hlinkClick r:id="rId3" action="ppaction://hlinksldjump"/>
          </p:cNvPr>
          <p:cNvSpPr/>
          <p:nvPr/>
        </p:nvSpPr>
        <p:spPr>
          <a:xfrm rot="21042700">
            <a:off x="3790066" y="400350"/>
            <a:ext cx="2397173" cy="1128080"/>
          </a:xfrm>
          <a:prstGeom prst="cloud">
            <a:avLst/>
          </a:prstGeom>
          <a:noFill/>
          <a:ln>
            <a:noFill/>
          </a:ln>
          <a:effectLst>
            <a:glow rad="228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Ketentuan-ketentuan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Shalat</a:t>
            </a:r>
            <a:endParaRPr lang="en-US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</p:txBody>
      </p:sp>
      <p:sp>
        <p:nvSpPr>
          <p:cNvPr id="18" name="Cloud 17">
            <a:hlinkClick r:id="rId4" action="ppaction://hlinksldjump"/>
          </p:cNvPr>
          <p:cNvSpPr/>
          <p:nvPr/>
        </p:nvSpPr>
        <p:spPr>
          <a:xfrm>
            <a:off x="6572264" y="3000372"/>
            <a:ext cx="2000264" cy="928694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Dalil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</a:p>
          <a:p>
            <a:pPr algn="ctr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Al Qur’an</a:t>
            </a:r>
            <a:endParaRPr lang="en-US" sz="2000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</p:txBody>
      </p:sp>
      <p:sp>
        <p:nvSpPr>
          <p:cNvPr id="28" name="Cloud 27">
            <a:hlinkClick r:id="rId5" action="ppaction://hlinksldjump"/>
          </p:cNvPr>
          <p:cNvSpPr/>
          <p:nvPr/>
        </p:nvSpPr>
        <p:spPr>
          <a:xfrm>
            <a:off x="1000100" y="4929198"/>
            <a:ext cx="1857388" cy="1428760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Niat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shalat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fardhu</a:t>
            </a:r>
            <a:endParaRPr lang="en-US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</p:txBody>
      </p:sp>
      <p:sp>
        <p:nvSpPr>
          <p:cNvPr id="31" name="Cloud 30">
            <a:hlinkClick r:id="rId6" action="ppaction://hlinksldjump"/>
          </p:cNvPr>
          <p:cNvSpPr/>
          <p:nvPr/>
        </p:nvSpPr>
        <p:spPr>
          <a:xfrm>
            <a:off x="0" y="2428868"/>
            <a:ext cx="2428860" cy="1500198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Waktu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yang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dilarang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untuk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shalat</a:t>
            </a:r>
            <a:endParaRPr lang="en-US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</p:txBody>
      </p:sp>
      <p:sp>
        <p:nvSpPr>
          <p:cNvPr id="19" name="Snip Single Corner Rectangle 18"/>
          <p:cNvSpPr/>
          <p:nvPr/>
        </p:nvSpPr>
        <p:spPr>
          <a:xfrm rot="322275">
            <a:off x="3007936" y="2834899"/>
            <a:ext cx="2645679" cy="1616829"/>
          </a:xfrm>
          <a:prstGeom prst="snip1Rect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ounded Rectangle 21"/>
          <p:cNvSpPr/>
          <p:nvPr/>
        </p:nvSpPr>
        <p:spPr>
          <a:xfrm rot="20859673">
            <a:off x="2912624" y="3069686"/>
            <a:ext cx="3161284" cy="994320"/>
          </a:xfrm>
          <a:prstGeom prst="round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hlinkClick r:id="rId5" action="ppaction://hlinksldjump"/>
          </p:cNvPr>
          <p:cNvSpPr/>
          <p:nvPr/>
        </p:nvSpPr>
        <p:spPr>
          <a:xfrm rot="18928790">
            <a:off x="878120" y="5055385"/>
            <a:ext cx="2000264" cy="1285884"/>
          </a:xfrm>
          <a:prstGeom prst="rect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ounded Rectangle 32">
            <a:hlinkClick r:id="rId6" action="ppaction://hlinksldjump"/>
          </p:cNvPr>
          <p:cNvSpPr/>
          <p:nvPr/>
        </p:nvSpPr>
        <p:spPr>
          <a:xfrm>
            <a:off x="0" y="2500306"/>
            <a:ext cx="2279000" cy="1200169"/>
          </a:xfrm>
          <a:prstGeom prst="roundRect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nip Diagonal Corner Rectangle 34"/>
          <p:cNvSpPr/>
          <p:nvPr/>
        </p:nvSpPr>
        <p:spPr>
          <a:xfrm rot="1410317">
            <a:off x="707740" y="94755"/>
            <a:ext cx="2143140" cy="1129205"/>
          </a:xfrm>
          <a:prstGeom prst="snip2DiagRect">
            <a:avLst>
              <a:gd name="adj1" fmla="val 0"/>
              <a:gd name="adj2" fmla="val 5794"/>
            </a:avLst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ight Triangle 40"/>
          <p:cNvSpPr/>
          <p:nvPr/>
        </p:nvSpPr>
        <p:spPr>
          <a:xfrm>
            <a:off x="4286248" y="0"/>
            <a:ext cx="3357586" cy="1500174"/>
          </a:xfrm>
          <a:prstGeom prst="rtTriangle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Rectangle 42">
            <a:hlinkClick r:id="rId4" action="ppaction://hlinksldjump"/>
          </p:cNvPr>
          <p:cNvSpPr/>
          <p:nvPr/>
        </p:nvSpPr>
        <p:spPr>
          <a:xfrm rot="21032164">
            <a:off x="6689806" y="2559127"/>
            <a:ext cx="1714512" cy="1571636"/>
          </a:xfrm>
          <a:prstGeom prst="rect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nip Single Corner Rectangle 44">
            <a:hlinkClick r:id="rId7" action="ppaction://hlinksldjump"/>
          </p:cNvPr>
          <p:cNvSpPr/>
          <p:nvPr/>
        </p:nvSpPr>
        <p:spPr>
          <a:xfrm rot="21422750">
            <a:off x="4743314" y="4982744"/>
            <a:ext cx="2107824" cy="1157896"/>
          </a:xfrm>
          <a:prstGeom prst="snip1Rect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Perbedaan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pria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dan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wanita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dalam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shalat</a:t>
            </a:r>
            <a:endParaRPr lang="en-US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</a:effectLst>
            </a:endParaRPr>
          </a:p>
        </p:txBody>
      </p:sp>
      <p:cxnSp>
        <p:nvCxnSpPr>
          <p:cNvPr id="47" name="Straight Connector 46"/>
          <p:cNvCxnSpPr/>
          <p:nvPr/>
        </p:nvCxnSpPr>
        <p:spPr>
          <a:xfrm rot="16200000" flipV="1">
            <a:off x="2428860" y="1571612"/>
            <a:ext cx="1785950" cy="1357322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0" name="Straight Connector 49"/>
          <p:cNvCxnSpPr/>
          <p:nvPr/>
        </p:nvCxnSpPr>
        <p:spPr>
          <a:xfrm rot="10800000">
            <a:off x="2357422" y="3214686"/>
            <a:ext cx="571504" cy="285752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2" name="Straight Connector 51"/>
          <p:cNvCxnSpPr/>
          <p:nvPr/>
        </p:nvCxnSpPr>
        <p:spPr>
          <a:xfrm rot="5400000">
            <a:off x="2643174" y="4357694"/>
            <a:ext cx="642942" cy="642942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6" name="Straight Connector 55"/>
          <p:cNvCxnSpPr/>
          <p:nvPr/>
        </p:nvCxnSpPr>
        <p:spPr>
          <a:xfrm rot="16200000" flipH="1">
            <a:off x="4857752" y="4357694"/>
            <a:ext cx="1000132" cy="285752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8" name="Straight Connector 57"/>
          <p:cNvCxnSpPr/>
          <p:nvPr/>
        </p:nvCxnSpPr>
        <p:spPr>
          <a:xfrm rot="5400000" flipH="1" flipV="1">
            <a:off x="4500562" y="2071678"/>
            <a:ext cx="1357322" cy="357190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>
            <a:off x="6072198" y="3286124"/>
            <a:ext cx="500066" cy="71438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/>
          <a:lstStyle/>
          <a:p>
            <a:endParaRPr lang="en-US" dirty="0" smtClean="0"/>
          </a:p>
          <a:p>
            <a:pPr>
              <a:buNone/>
            </a:pP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>
              <a:buNone/>
            </a:pPr>
            <a:r>
              <a:rPr lang="en-US" dirty="0" smtClean="0"/>
              <a:t>		</a:t>
            </a:r>
            <a:endParaRPr lang="en-US" sz="2000" dirty="0"/>
          </a:p>
        </p:txBody>
      </p:sp>
      <p:sp>
        <p:nvSpPr>
          <p:cNvPr id="4" name="Cloud 3"/>
          <p:cNvSpPr/>
          <p:nvPr/>
        </p:nvSpPr>
        <p:spPr>
          <a:xfrm>
            <a:off x="5143504" y="357166"/>
            <a:ext cx="3286148" cy="1428760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</a:t>
            </a:r>
            <a:r>
              <a:rPr lang="en-US" sz="32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engertian</a:t>
            </a:r>
            <a:endParaRPr lang="en-US" sz="3200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5" name="Cloud 4"/>
          <p:cNvSpPr/>
          <p:nvPr/>
        </p:nvSpPr>
        <p:spPr>
          <a:xfrm>
            <a:off x="642910" y="2643182"/>
            <a:ext cx="7858180" cy="3857652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400" dirty="0" smtClean="0"/>
              <a:t>	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Shalat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ialah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berhadap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hati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kepada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Allah SWT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sebagai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ibadat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,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dalam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bentuk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beberapa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perkataan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dan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perbuatan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, yang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dimulai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dengan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takbir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dan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diakhiri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dengan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salam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.</a:t>
            </a:r>
          </a:p>
          <a:p>
            <a:pPr algn="ctr"/>
            <a:endParaRPr lang="en-US" dirty="0">
              <a:noFill/>
            </a:endParaRPr>
          </a:p>
        </p:txBody>
      </p:sp>
      <p:sp>
        <p:nvSpPr>
          <p:cNvPr id="15" name="Action Button: Home 14">
            <a:hlinkClick r:id="rId2" action="ppaction://hlinksldjump" highlightClick="1"/>
          </p:cNvPr>
          <p:cNvSpPr/>
          <p:nvPr/>
        </p:nvSpPr>
        <p:spPr>
          <a:xfrm>
            <a:off x="214282" y="6000768"/>
            <a:ext cx="714380" cy="571504"/>
          </a:xfrm>
          <a:prstGeom prst="actionButtonHome">
            <a:avLst/>
          </a:prstGeom>
          <a:noFill/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5000628" y="500042"/>
            <a:ext cx="3643338" cy="1428760"/>
          </a:xfrm>
          <a:prstGeom prst="rect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 rot="20872916">
            <a:off x="5286348" y="571480"/>
            <a:ext cx="3857652" cy="1643050"/>
          </a:xfrm>
          <a:prstGeom prst="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3" name="Straight Connector 12"/>
          <p:cNvCxnSpPr/>
          <p:nvPr/>
        </p:nvCxnSpPr>
        <p:spPr>
          <a:xfrm>
            <a:off x="1214414" y="857232"/>
            <a:ext cx="2857520" cy="214314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rot="5400000">
            <a:off x="-857288" y="2643182"/>
            <a:ext cx="3857652" cy="285752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rot="10800000" flipV="1">
            <a:off x="857224" y="642918"/>
            <a:ext cx="3071834" cy="642942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rot="16200000" flipH="1">
            <a:off x="-1178759" y="3250405"/>
            <a:ext cx="4000528" cy="71438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 rot="5400000">
            <a:off x="6965173" y="4321975"/>
            <a:ext cx="3071834" cy="285752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 rot="10800000" flipV="1">
            <a:off x="4071934" y="6000768"/>
            <a:ext cx="4286280" cy="285752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rot="16200000" flipH="1">
            <a:off x="6607983" y="4321975"/>
            <a:ext cx="3714776" cy="357190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 rot="10800000">
            <a:off x="3500430" y="6143644"/>
            <a:ext cx="5143536" cy="214314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loud 3"/>
          <p:cNvSpPr/>
          <p:nvPr/>
        </p:nvSpPr>
        <p:spPr>
          <a:xfrm>
            <a:off x="2571736" y="4643446"/>
            <a:ext cx="4214842" cy="1714512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Ketentuan-Ketentuan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Dalam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sz="2800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16" name="Cloud 15">
            <a:hlinkClick r:id="rId2" action="ppaction://hlinksldjump"/>
          </p:cNvPr>
          <p:cNvSpPr/>
          <p:nvPr/>
        </p:nvSpPr>
        <p:spPr>
          <a:xfrm>
            <a:off x="6000760" y="1643050"/>
            <a:ext cx="2571736" cy="928694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Rukun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19" name="Cloud 18">
            <a:hlinkClick r:id="rId3" action="ppaction://hlinksldjump"/>
          </p:cNvPr>
          <p:cNvSpPr/>
          <p:nvPr/>
        </p:nvSpPr>
        <p:spPr>
          <a:xfrm>
            <a:off x="3428992" y="500042"/>
            <a:ext cx="2500330" cy="1000132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Yang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Membatalkan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15" name="Cloud 14">
            <a:hlinkClick r:id="rId4" action="ppaction://hlinksldjump"/>
          </p:cNvPr>
          <p:cNvSpPr/>
          <p:nvPr/>
        </p:nvSpPr>
        <p:spPr>
          <a:xfrm>
            <a:off x="6286512" y="3357562"/>
            <a:ext cx="2857488" cy="857256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Waktu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2428860" y="4357694"/>
            <a:ext cx="3857652" cy="2143140"/>
          </a:xfrm>
          <a:prstGeom prst="rect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Isosceles Triangle 39"/>
          <p:cNvSpPr/>
          <p:nvPr/>
        </p:nvSpPr>
        <p:spPr>
          <a:xfrm rot="20590349">
            <a:off x="3653333" y="3824275"/>
            <a:ext cx="3571900" cy="2571768"/>
          </a:xfrm>
          <a:prstGeom prst="triangle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Isosceles Triangle 40"/>
          <p:cNvSpPr/>
          <p:nvPr/>
        </p:nvSpPr>
        <p:spPr>
          <a:xfrm rot="21117923">
            <a:off x="2936918" y="213008"/>
            <a:ext cx="3143272" cy="1357322"/>
          </a:xfrm>
          <a:prstGeom prst="triangle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Isosceles Triangle 41">
            <a:hlinkClick r:id="rId5" action="ppaction://hlinksldjump"/>
          </p:cNvPr>
          <p:cNvSpPr/>
          <p:nvPr/>
        </p:nvSpPr>
        <p:spPr>
          <a:xfrm rot="336353">
            <a:off x="911715" y="1312486"/>
            <a:ext cx="2311288" cy="1405345"/>
          </a:xfrm>
          <a:prstGeom prst="triangle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Syarat</a:t>
            </a:r>
            <a:r>
              <a:rPr lang="en-US" sz="16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6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syah</a:t>
            </a:r>
            <a:r>
              <a:rPr lang="en-US" sz="16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6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sz="1600" dirty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44" name="Isosceles Triangle 43">
            <a:hlinkClick r:id="rId6" action="ppaction://hlinksldjump"/>
          </p:cNvPr>
          <p:cNvSpPr/>
          <p:nvPr/>
        </p:nvSpPr>
        <p:spPr>
          <a:xfrm rot="20061914">
            <a:off x="33370" y="3163803"/>
            <a:ext cx="2440980" cy="1601963"/>
          </a:xfrm>
          <a:prstGeom prst="triangle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Syarat</a:t>
            </a:r>
            <a:r>
              <a:rPr lang="en-US" sz="16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6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wajib</a:t>
            </a:r>
            <a:r>
              <a:rPr lang="en-US" sz="16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600" dirty="0" err="1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sz="1600" dirty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45" name="Isosceles Triangle 44"/>
          <p:cNvSpPr/>
          <p:nvPr/>
        </p:nvSpPr>
        <p:spPr>
          <a:xfrm rot="938396">
            <a:off x="5706416" y="1062665"/>
            <a:ext cx="2892980" cy="1571636"/>
          </a:xfrm>
          <a:prstGeom prst="triangle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Isosceles Triangle 46"/>
          <p:cNvSpPr/>
          <p:nvPr/>
        </p:nvSpPr>
        <p:spPr>
          <a:xfrm rot="11801438">
            <a:off x="6151757" y="3268147"/>
            <a:ext cx="2571768" cy="1428760"/>
          </a:xfrm>
          <a:prstGeom prst="triangle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0" name="Straight Connector 49"/>
          <p:cNvCxnSpPr>
            <a:endCxn id="44" idx="3"/>
          </p:cNvCxnSpPr>
          <p:nvPr/>
        </p:nvCxnSpPr>
        <p:spPr>
          <a:xfrm rot="10800000">
            <a:off x="1600392" y="4686926"/>
            <a:ext cx="2576881" cy="1714156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4" name="Straight Connector 53"/>
          <p:cNvCxnSpPr/>
          <p:nvPr/>
        </p:nvCxnSpPr>
        <p:spPr>
          <a:xfrm rot="10800000">
            <a:off x="2857488" y="2786058"/>
            <a:ext cx="2000264" cy="1857388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7" name="Straight Connector 56"/>
          <p:cNvCxnSpPr>
            <a:stCxn id="40" idx="0"/>
          </p:cNvCxnSpPr>
          <p:nvPr/>
        </p:nvCxnSpPr>
        <p:spPr>
          <a:xfrm rot="16200000" flipV="1">
            <a:off x="3665653" y="2477959"/>
            <a:ext cx="2307724" cy="495030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59" name="Straight Connector 58"/>
          <p:cNvCxnSpPr/>
          <p:nvPr/>
        </p:nvCxnSpPr>
        <p:spPr>
          <a:xfrm rot="5400000" flipH="1" flipV="1">
            <a:off x="5000628" y="3000372"/>
            <a:ext cx="1714512" cy="571504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61" name="Straight Connector 60"/>
          <p:cNvCxnSpPr>
            <a:stCxn id="40" idx="5"/>
          </p:cNvCxnSpPr>
          <p:nvPr/>
        </p:nvCxnSpPr>
        <p:spPr>
          <a:xfrm flipV="1">
            <a:off x="6294021" y="4214818"/>
            <a:ext cx="635433" cy="636832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596" y="214290"/>
            <a:ext cx="8229600" cy="6340501"/>
          </a:xfrm>
          <a:effectLst>
            <a:reflection blurRad="6350" stA="52000" endA="300" endPos="35000" dir="5400000" sy="-100000" algn="bl" rotWithShape="0"/>
          </a:effectLst>
        </p:spPr>
        <p:txBody>
          <a:bodyPr/>
          <a:lstStyle/>
          <a:p>
            <a:endParaRPr lang="en-US" dirty="0"/>
          </a:p>
        </p:txBody>
      </p:sp>
      <p:sp>
        <p:nvSpPr>
          <p:cNvPr id="4" name="Cloud 3"/>
          <p:cNvSpPr/>
          <p:nvPr/>
        </p:nvSpPr>
        <p:spPr>
          <a:xfrm>
            <a:off x="857224" y="642918"/>
            <a:ext cx="3500462" cy="1500198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Syarat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Wajib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sz="2800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5" name="Cloud 4"/>
          <p:cNvSpPr/>
          <p:nvPr/>
        </p:nvSpPr>
        <p:spPr>
          <a:xfrm>
            <a:off x="500034" y="2428868"/>
            <a:ext cx="7358114" cy="4071966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en-US" dirty="0" smtClean="0"/>
              <a:t>	</a:t>
            </a:r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</a:effectLst>
              </a:rPr>
              <a:t>1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. Islam,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orang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yang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beragama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	 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selain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Islam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tidak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diwajibkan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  	 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untuk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sz="2000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2.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baligh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dewasa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)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3.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berakal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tidak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gila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,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tidak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sedang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    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mabuk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)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4.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suci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dari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haid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nifas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5.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telah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sampai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dakwah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islam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  	  	   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padanya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6.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Jaga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tidak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sedang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tidur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atau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 	    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lupa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</a:t>
            </a:r>
          </a:p>
          <a:p>
            <a:pPr lvl="0"/>
            <a:endParaRPr lang="en-US" dirty="0"/>
          </a:p>
        </p:txBody>
      </p:sp>
      <p:cxnSp>
        <p:nvCxnSpPr>
          <p:cNvPr id="7" name="Curved Connector 6"/>
          <p:cNvCxnSpPr/>
          <p:nvPr/>
        </p:nvCxnSpPr>
        <p:spPr>
          <a:xfrm>
            <a:off x="4357686" y="928670"/>
            <a:ext cx="2857520" cy="1928826"/>
          </a:xfrm>
          <a:prstGeom prst="curvedConnector3">
            <a:avLst>
              <a:gd name="adj1" fmla="val 150491"/>
            </a:avLst>
          </a:prstGeom>
          <a:ln>
            <a:tailEnd type="arrow"/>
          </a:ln>
          <a:effectLst>
            <a:glow rad="1016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4" name="Rectangle 23"/>
          <p:cNvSpPr/>
          <p:nvPr/>
        </p:nvSpPr>
        <p:spPr>
          <a:xfrm>
            <a:off x="857224" y="285728"/>
            <a:ext cx="3143272" cy="1857388"/>
          </a:xfrm>
          <a:prstGeom prst="rect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ounded Rectangle 24"/>
          <p:cNvSpPr/>
          <p:nvPr/>
        </p:nvSpPr>
        <p:spPr>
          <a:xfrm rot="20374045">
            <a:off x="1000100" y="571480"/>
            <a:ext cx="3286148" cy="1500198"/>
          </a:xfrm>
          <a:prstGeom prst="round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" name="Straight Arrow Connector 9">
            <a:hlinkClick r:id="rId2" action="ppaction://hlinksldjump"/>
          </p:cNvPr>
          <p:cNvCxnSpPr/>
          <p:nvPr/>
        </p:nvCxnSpPr>
        <p:spPr>
          <a:xfrm rot="10800000">
            <a:off x="6929454" y="6215082"/>
            <a:ext cx="1357322" cy="1588"/>
          </a:xfrm>
          <a:prstGeom prst="straightConnector1">
            <a:avLst/>
          </a:prstGeom>
          <a:ln>
            <a:tailEnd type="arrow"/>
          </a:ln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6215106"/>
          </a:xfrm>
          <a:effectLst>
            <a:glow rad="139700">
              <a:schemeClr val="accent5">
                <a:satMod val="175000"/>
                <a:alpha val="40000"/>
              </a:schemeClr>
            </a:glow>
          </a:effectLst>
        </p:spPr>
        <p:txBody>
          <a:bodyPr/>
          <a:lstStyle/>
          <a:p>
            <a:endParaRPr lang="en-US" dirty="0"/>
          </a:p>
        </p:txBody>
      </p:sp>
      <p:sp>
        <p:nvSpPr>
          <p:cNvPr id="5" name="Cloud 4"/>
          <p:cNvSpPr/>
          <p:nvPr/>
        </p:nvSpPr>
        <p:spPr>
          <a:xfrm>
            <a:off x="500034" y="285728"/>
            <a:ext cx="8143932" cy="4000528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en-US" dirty="0" smtClean="0"/>
              <a:t>	</a:t>
            </a:r>
          </a:p>
          <a:p>
            <a:pPr lvl="0"/>
            <a:endParaRPr lang="en-US" sz="2000" dirty="0" smtClean="0"/>
          </a:p>
          <a:p>
            <a:pPr lvl="0"/>
            <a:r>
              <a:rPr lang="en-US" sz="2000" dirty="0" smtClean="0"/>
              <a:t>	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1.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Suci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badan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dari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hadast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besar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  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hadast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kecil</a:t>
            </a:r>
            <a:endParaRPr lang="en-US" sz="2000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2.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Suci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badan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,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pakaian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,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tempat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dari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   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najis</a:t>
            </a:r>
            <a:endParaRPr lang="en-US" sz="2000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3.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menutup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aurat</a:t>
            </a:r>
            <a:endParaRPr lang="en-US" sz="2000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4.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telah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masuk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waktu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sz="2000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5.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menghadap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kiblat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ka’bah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) </a:t>
            </a:r>
          </a:p>
          <a:p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 </a:t>
            </a:r>
          </a:p>
          <a:p>
            <a:pPr algn="ctr"/>
            <a:endParaRPr lang="en-US" dirty="0"/>
          </a:p>
        </p:txBody>
      </p:sp>
      <p:sp>
        <p:nvSpPr>
          <p:cNvPr id="18" name="Snip Single Corner Rectangle 17"/>
          <p:cNvSpPr/>
          <p:nvPr/>
        </p:nvSpPr>
        <p:spPr>
          <a:xfrm>
            <a:off x="5072066" y="4500570"/>
            <a:ext cx="3357586" cy="1785950"/>
          </a:xfrm>
          <a:prstGeom prst="snip1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nip Diagonal Corner Rectangle 18"/>
          <p:cNvSpPr/>
          <p:nvPr/>
        </p:nvSpPr>
        <p:spPr>
          <a:xfrm rot="411366">
            <a:off x="3929058" y="4929198"/>
            <a:ext cx="3857652" cy="1643074"/>
          </a:xfrm>
          <a:prstGeom prst="snip2DiagRect">
            <a:avLst/>
          </a:prstGeom>
          <a:noFill/>
          <a:effectLst>
            <a:glow rad="2286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3571868" y="4000504"/>
            <a:ext cx="5286412" cy="2857496"/>
          </a:xfrm>
          <a:prstGeom prst="rect">
            <a:avLst/>
          </a:prstGeom>
          <a:noFill/>
          <a:ln>
            <a:noFill/>
          </a:ln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effectLst>
                  <a:glow rad="1397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SYARAT SYAH SHALAT</a:t>
            </a:r>
            <a:endParaRPr lang="en-US" sz="2800" dirty="0">
              <a:effectLst>
                <a:glow rad="1397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 flipV="1">
            <a:off x="857224" y="428604"/>
            <a:ext cx="6786610" cy="500066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 rot="5400000">
            <a:off x="-1928858" y="2928934"/>
            <a:ext cx="5715040" cy="285752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857224" y="500042"/>
            <a:ext cx="6715172" cy="357190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rot="16200000" flipH="1">
            <a:off x="-1714544" y="3143248"/>
            <a:ext cx="5286412" cy="142876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2" name="Straight Arrow Connector 11">
            <a:hlinkClick r:id="rId2" action="ppaction://hlinksldjump"/>
          </p:cNvPr>
          <p:cNvCxnSpPr/>
          <p:nvPr/>
        </p:nvCxnSpPr>
        <p:spPr>
          <a:xfrm rot="10800000">
            <a:off x="1571604" y="6000768"/>
            <a:ext cx="1428760" cy="1588"/>
          </a:xfrm>
          <a:prstGeom prst="straightConnector1">
            <a:avLst/>
          </a:prstGeom>
          <a:ln>
            <a:tailEnd type="arrow"/>
          </a:ln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4290"/>
            <a:ext cx="8229600" cy="6357982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Cloud 3"/>
          <p:cNvSpPr/>
          <p:nvPr/>
        </p:nvSpPr>
        <p:spPr>
          <a:xfrm>
            <a:off x="285720" y="357166"/>
            <a:ext cx="3143272" cy="1928826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Rukun</a:t>
            </a:r>
            <a:r>
              <a:rPr lang="en-US" sz="28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8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endParaRPr lang="en-US" sz="2800" dirty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5" name="Cloud 4"/>
          <p:cNvSpPr/>
          <p:nvPr/>
        </p:nvSpPr>
        <p:spPr>
          <a:xfrm rot="20949070">
            <a:off x="674998" y="2351365"/>
            <a:ext cx="8170858" cy="4965752"/>
          </a:xfrm>
          <a:prstGeom prst="cloud">
            <a:avLst/>
          </a:prstGeom>
          <a:noFill/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en-US" dirty="0" smtClean="0"/>
              <a:t>			</a:t>
            </a:r>
          </a:p>
          <a:p>
            <a:pPr lvl="0"/>
            <a:r>
              <a:rPr lang="en-US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1</a:t>
            </a:r>
            <a:r>
              <a:rPr lang="en-US" sz="2000" dirty="0" smtClean="0">
                <a:effectLst>
                  <a:reflection blurRad="6350" stA="55000" endA="300" endPos="45500" dir="5400000" sy="-100000" algn="bl" rotWithShape="0"/>
                </a:effectLst>
              </a:rPr>
              <a:t>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Niat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2.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Berdiri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bagi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yang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mampu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3.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Takbiratul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ihram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4.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Membaca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surat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Al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Fatihah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5.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Ruku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’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dengan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tu’maninah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6.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I’tidal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                7.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Sujud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dua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kali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dengan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		    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tu’maninah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8.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Duduk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diantara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dua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sujud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  9.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Duduk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akhir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10.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Membaca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taasyahud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akhir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11.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Membaca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Shalawat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Nabi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		12. Salam</a:t>
            </a:r>
          </a:p>
          <a:p>
            <a:pPr lvl="0"/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	13. 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tertib</a:t>
            </a:r>
            <a:endParaRPr lang="en-US" sz="2000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r>
              <a:rPr lang="en-US" sz="2000" dirty="0" smtClean="0">
                <a:effectLst>
                  <a:reflection blurRad="6350" stA="55000" endA="300" endPos="45500" dir="5400000" sy="-100000" algn="bl" rotWithShape="0"/>
                </a:effectLst>
              </a:rPr>
              <a:t> </a:t>
            </a:r>
          </a:p>
          <a:p>
            <a:pPr algn="ctr"/>
            <a:endParaRPr lang="en-US" dirty="0"/>
          </a:p>
        </p:txBody>
      </p:sp>
      <p:cxnSp>
        <p:nvCxnSpPr>
          <p:cNvPr id="12" name="Elbow Connector 11"/>
          <p:cNvCxnSpPr/>
          <p:nvPr/>
        </p:nvCxnSpPr>
        <p:spPr>
          <a:xfrm>
            <a:off x="3357554" y="1000108"/>
            <a:ext cx="4929222" cy="1643074"/>
          </a:xfrm>
          <a:prstGeom prst="bentConnector3">
            <a:avLst>
              <a:gd name="adj1" fmla="val 100119"/>
            </a:avLst>
          </a:prstGeom>
          <a:ln>
            <a:tailEnd type="arrow"/>
          </a:ln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3" name="Elbow Connector 22"/>
          <p:cNvCxnSpPr/>
          <p:nvPr/>
        </p:nvCxnSpPr>
        <p:spPr>
          <a:xfrm>
            <a:off x="3357554" y="1071546"/>
            <a:ext cx="5072098" cy="1500198"/>
          </a:xfrm>
          <a:prstGeom prst="bentConnector3">
            <a:avLst>
              <a:gd name="adj1" fmla="val 99972"/>
            </a:avLst>
          </a:prstGeom>
          <a:ln>
            <a:tailEnd type="arrow"/>
          </a:ln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27" name="Rectangle 26"/>
          <p:cNvSpPr/>
          <p:nvPr/>
        </p:nvSpPr>
        <p:spPr>
          <a:xfrm rot="20951314">
            <a:off x="1145877" y="2337242"/>
            <a:ext cx="7066560" cy="4508086"/>
          </a:xfrm>
          <a:prstGeom prst="rect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Isosceles Triangle 27"/>
          <p:cNvSpPr/>
          <p:nvPr/>
        </p:nvSpPr>
        <p:spPr>
          <a:xfrm>
            <a:off x="-357222" y="0"/>
            <a:ext cx="4071966" cy="1785926"/>
          </a:xfrm>
          <a:prstGeom prst="triangle">
            <a:avLst>
              <a:gd name="adj" fmla="val 50000"/>
            </a:avLst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Isosceles Triangle 28"/>
          <p:cNvSpPr/>
          <p:nvPr/>
        </p:nvSpPr>
        <p:spPr>
          <a:xfrm rot="20599894">
            <a:off x="519540" y="28340"/>
            <a:ext cx="3500430" cy="2143140"/>
          </a:xfrm>
          <a:prstGeom prst="triangle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4290"/>
            <a:ext cx="8229600" cy="6357982"/>
          </a:xfrm>
        </p:spPr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lvl="0"/>
            <a:endParaRPr lang="en-US" sz="2400" dirty="0" smtClean="0">
              <a:effectLst>
                <a:glow rad="1016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  <a:p>
            <a:pPr marL="914400" lvl="1" indent="-457200">
              <a:buAutoNum type="alphaLcPeriod"/>
            </a:pP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Meninggalkan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salah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satu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rukn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syarat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sah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marL="914400" lvl="1" indent="-457200">
              <a:buAutoNum type="alphaLcPeriod"/>
            </a:pP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Berbicara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diluar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bacaan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dengan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sengaja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marL="914400" lvl="1" indent="-457200">
              <a:buAutoNum type="alphaLcPeriod"/>
            </a:pP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Banyak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bergerak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diluar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ketentuan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gerakan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marL="914400" lvl="1" indent="-457200">
              <a:buAutoNum type="alphaLcPeriod"/>
            </a:pP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Makan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minum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walaupun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sedikit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marL="914400" lvl="1" indent="-457200">
              <a:buAutoNum type="alphaLcPeriod"/>
            </a:pP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Tertawa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terpingkal-pingkal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marL="914400" lvl="1" indent="-457200">
              <a:buAutoNum type="alphaLcPeriod"/>
            </a:pP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Murtad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keluar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dari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24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islam</a:t>
            </a:r>
            <a:r>
              <a:rPr lang="en-US" sz="24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</a:t>
            </a:r>
          </a:p>
          <a:p>
            <a:pPr>
              <a:buNone/>
            </a:pPr>
            <a:endParaRPr lang="en-US" sz="1800" dirty="0" smtClean="0"/>
          </a:p>
        </p:txBody>
      </p:sp>
      <p:sp>
        <p:nvSpPr>
          <p:cNvPr id="9" name="Rectangle 8"/>
          <p:cNvSpPr/>
          <p:nvPr/>
        </p:nvSpPr>
        <p:spPr>
          <a:xfrm rot="1751732">
            <a:off x="783257" y="295434"/>
            <a:ext cx="1845189" cy="2884172"/>
          </a:xfrm>
          <a:prstGeom prst="rect">
            <a:avLst/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214282" y="357166"/>
            <a:ext cx="4143404" cy="2071702"/>
          </a:xfrm>
          <a:prstGeom prst="rect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0"/>
            <a:ext cx="4714876" cy="2714620"/>
          </a:xfrm>
          <a:prstGeom prst="rect">
            <a:avLst/>
          </a:prstGeom>
          <a:noFill/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effectLst>
                  <a:glow rad="1397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YANG MEMBATALKAN SHALAT</a:t>
            </a:r>
            <a:endParaRPr lang="en-US" sz="2800" dirty="0">
              <a:effectLst>
                <a:glow rad="139700">
                  <a:schemeClr val="accent5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cxnSp>
        <p:nvCxnSpPr>
          <p:cNvPr id="13" name="Straight Connector 12"/>
          <p:cNvCxnSpPr/>
          <p:nvPr/>
        </p:nvCxnSpPr>
        <p:spPr>
          <a:xfrm rot="5400000">
            <a:off x="6465107" y="4250537"/>
            <a:ext cx="4071966" cy="285752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rot="10800000" flipV="1">
            <a:off x="500034" y="6429396"/>
            <a:ext cx="7858180" cy="142876"/>
          </a:xfrm>
          <a:prstGeom prst="line">
            <a:avLst/>
          </a:prstGeom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rot="16200000" flipH="1">
            <a:off x="6465107" y="4393413"/>
            <a:ext cx="4214842" cy="142876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rot="10800000">
            <a:off x="571472" y="6357958"/>
            <a:ext cx="8072494" cy="214314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4290"/>
            <a:ext cx="8229600" cy="6357982"/>
          </a:xfrm>
        </p:spPr>
        <p:txBody>
          <a:bodyPr>
            <a:normAutofit lnSpcReduction="10000"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lvl="0"/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Isya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’ </a:t>
            </a:r>
          </a:p>
          <a:p>
            <a:pPr>
              <a:buNone/>
            </a:pP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permulaan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waktunya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apabila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mega yang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merah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syafaq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sudah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hilang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hingga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terbit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fajar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shidiq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Shubuh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>
              <a:buNone/>
            </a:pP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permulaan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waktunya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sejak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terbit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fajar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sampai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matahari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akan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terbit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Dzuhur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>
              <a:buNone/>
            </a:pP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waktunya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sejak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tergelincirnya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matahari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(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condong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kearah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barat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)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hingga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panjang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bayang-bayang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suatu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benda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bendanya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Ashar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>
              <a:buNone/>
            </a:pP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Permulaan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waktunya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ialah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bila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bayangan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sama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dengan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benda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tadi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lebih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sedikit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 lvl="0"/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Shalat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Maghrib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>
              <a:buNone/>
            </a:pP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	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waktunya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adalah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sejak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terbenamnya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matahar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hingga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hilangnya</a:t>
            </a:r>
            <a:r>
              <a:rPr lang="en-US" sz="19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mega </a:t>
            </a:r>
            <a:r>
              <a:rPr lang="en-US" sz="19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mera</a:t>
            </a:r>
            <a:r>
              <a:rPr lang="en-US" sz="2000" dirty="0" err="1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h</a:t>
            </a:r>
            <a:r>
              <a:rPr lang="en-US" sz="2000" dirty="0" smtClean="0">
                <a:effectLst>
                  <a:glow rad="101600">
                    <a:schemeClr val="accent5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 </a:t>
            </a:r>
          </a:p>
          <a:p>
            <a:pPr>
              <a:buNone/>
            </a:pPr>
            <a:endParaRPr lang="en-US" sz="2000" dirty="0" smtClean="0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-2036015" y="4107661"/>
            <a:ext cx="4643470" cy="1588"/>
          </a:xfrm>
          <a:prstGeom prst="line">
            <a:avLst/>
          </a:prstGeom>
          <a:effectLst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rot="5400000">
            <a:off x="-2143172" y="4214818"/>
            <a:ext cx="4714908" cy="1588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0" y="6357958"/>
            <a:ext cx="8643966" cy="1588"/>
          </a:xfrm>
          <a:prstGeom prst="line">
            <a:avLst/>
          </a:prstGeom>
          <a:effectLst>
            <a:glow rad="139700">
              <a:schemeClr val="accent1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</a:effectLst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0" y="6429396"/>
            <a:ext cx="8501090" cy="1588"/>
          </a:xfrm>
          <a:prstGeom prst="line">
            <a:avLst/>
          </a:prstGeom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20" name="Rectangle 19"/>
          <p:cNvSpPr/>
          <p:nvPr/>
        </p:nvSpPr>
        <p:spPr>
          <a:xfrm>
            <a:off x="4500562" y="285728"/>
            <a:ext cx="3643338" cy="1500198"/>
          </a:xfrm>
          <a:prstGeom prst="rect">
            <a:avLst/>
          </a:prstGeom>
          <a:noFill/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WAKTU SHALAT</a:t>
            </a:r>
            <a:endParaRPr lang="en-US" sz="3200" dirty="0">
              <a:effectLst>
                <a:glow rad="139700">
                  <a:schemeClr val="accent1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21" name="Isosceles Triangle 20"/>
          <p:cNvSpPr/>
          <p:nvPr/>
        </p:nvSpPr>
        <p:spPr>
          <a:xfrm rot="720073">
            <a:off x="3551120" y="-35661"/>
            <a:ext cx="4714908" cy="2357430"/>
          </a:xfrm>
          <a:prstGeom prst="triangle">
            <a:avLst>
              <a:gd name="adj" fmla="val 50000"/>
            </a:avLst>
          </a:prstGeom>
          <a:noFill/>
          <a:effectLst>
            <a:glow rad="139700">
              <a:schemeClr val="accent5">
                <a:satMod val="175000"/>
                <a:alpha val="40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reflection blurRad="6350" stA="52000" endA="300" endPos="35000" dir="5400000" sy="-100000" algn="bl" rotWithShape="0"/>
          </a:effectLst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504</TotalTime>
  <Words>363</Words>
  <Application>Microsoft Office PowerPoint</Application>
  <PresentationFormat>On-screen Show (4:3)</PresentationFormat>
  <Paragraphs>159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AXIOO</dc:creator>
  <cp:lastModifiedBy>AHMAD</cp:lastModifiedBy>
  <cp:revision>32</cp:revision>
  <dcterms:created xsi:type="dcterms:W3CDTF">2012-05-15T11:52:15Z</dcterms:created>
  <dcterms:modified xsi:type="dcterms:W3CDTF">2012-05-20T13:13:34Z</dcterms:modified>
</cp:coreProperties>
</file>