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314" r:id="rId4"/>
    <p:sldId id="264" r:id="rId5"/>
    <p:sldId id="258" r:id="rId6"/>
    <p:sldId id="260" r:id="rId7"/>
    <p:sldId id="263" r:id="rId8"/>
    <p:sldId id="267" r:id="rId9"/>
    <p:sldId id="275" r:id="rId10"/>
    <p:sldId id="290" r:id="rId11"/>
    <p:sldId id="291" r:id="rId12"/>
    <p:sldId id="292" r:id="rId13"/>
    <p:sldId id="293" r:id="rId14"/>
    <p:sldId id="324" r:id="rId15"/>
    <p:sldId id="325" r:id="rId16"/>
    <p:sldId id="331" r:id="rId17"/>
    <p:sldId id="333" r:id="rId18"/>
    <p:sldId id="332" r:id="rId19"/>
    <p:sldId id="328" r:id="rId20"/>
    <p:sldId id="329" r:id="rId21"/>
    <p:sldId id="330" r:id="rId22"/>
    <p:sldId id="334" r:id="rId23"/>
    <p:sldId id="335" r:id="rId24"/>
    <p:sldId id="336" r:id="rId25"/>
    <p:sldId id="310" r:id="rId26"/>
    <p:sldId id="268" r:id="rId27"/>
    <p:sldId id="311" r:id="rId28"/>
    <p:sldId id="312" r:id="rId29"/>
    <p:sldId id="313" r:id="rId30"/>
    <p:sldId id="276" r:id="rId31"/>
    <p:sldId id="294" r:id="rId32"/>
    <p:sldId id="295" r:id="rId33"/>
    <p:sldId id="296" r:id="rId34"/>
    <p:sldId id="297" r:id="rId35"/>
    <p:sldId id="298" r:id="rId36"/>
    <p:sldId id="337" r:id="rId37"/>
    <p:sldId id="338" r:id="rId38"/>
    <p:sldId id="339" r:id="rId39"/>
    <p:sldId id="345" r:id="rId40"/>
    <p:sldId id="315" r:id="rId41"/>
    <p:sldId id="316" r:id="rId42"/>
    <p:sldId id="317" r:id="rId43"/>
    <p:sldId id="318" r:id="rId44"/>
    <p:sldId id="277" r:id="rId45"/>
    <p:sldId id="299" r:id="rId46"/>
    <p:sldId id="300" r:id="rId47"/>
    <p:sldId id="301" r:id="rId48"/>
    <p:sldId id="302" r:id="rId49"/>
    <p:sldId id="319" r:id="rId50"/>
    <p:sldId id="320" r:id="rId51"/>
    <p:sldId id="321" r:id="rId52"/>
    <p:sldId id="269" r:id="rId53"/>
    <p:sldId id="303" r:id="rId54"/>
    <p:sldId id="305" r:id="rId55"/>
    <p:sldId id="304" r:id="rId56"/>
    <p:sldId id="306" r:id="rId57"/>
    <p:sldId id="270" r:id="rId58"/>
    <p:sldId id="322" r:id="rId59"/>
    <p:sldId id="323" r:id="rId60"/>
    <p:sldId id="278" r:id="rId61"/>
    <p:sldId id="307" r:id="rId62"/>
    <p:sldId id="308" r:id="rId63"/>
    <p:sldId id="309" r:id="rId64"/>
    <p:sldId id="279" r:id="rId65"/>
    <p:sldId id="286" r:id="rId6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685" autoAdjust="0"/>
  </p:normalViewPr>
  <p:slideViewPr>
    <p:cSldViewPr snapToGrid="0" snapToObjects="1">
      <p:cViewPr>
        <p:scale>
          <a:sx n="75" d="100"/>
          <a:sy n="75" d="100"/>
        </p:scale>
        <p:origin x="1152" y="58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71"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image" Target="../media/image9.jpeg"/></Relationships>
</file>

<file path=ppt/diagrams/_rels/data4.xml.rels><?xml version="1.0" encoding="UTF-8" standalone="yes"?>
<Relationships xmlns="http://schemas.openxmlformats.org/package/2006/relationships"><Relationship Id="rId1" Type="http://schemas.openxmlformats.org/officeDocument/2006/relationships/image" Target="../media/image6.jpg"/></Relationships>
</file>

<file path=ppt/diagrams/_rels/drawing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image" Target="../media/image9.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6.jp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7A3EF6-B719-4493-9E1D-C370EBAE9AAF}" type="doc">
      <dgm:prSet loTypeId="urn:microsoft.com/office/officeart/2005/8/layout/hList3" loCatId="list" qsTypeId="urn:microsoft.com/office/officeart/2005/8/quickstyle/simple1" qsCatId="simple" csTypeId="urn:microsoft.com/office/officeart/2005/8/colors/colorful5" csCatId="colorful" phldr="1"/>
      <dgm:spPr/>
      <dgm:t>
        <a:bodyPr/>
        <a:lstStyle/>
        <a:p>
          <a:endParaRPr lang="en-US"/>
        </a:p>
      </dgm:t>
    </dgm:pt>
    <dgm:pt modelId="{8B46B293-FC36-4AC9-B4AE-423882E85982}">
      <dgm:prSet phldrT="[Text]" custT="1"/>
      <dgm:spPr/>
      <dgm:t>
        <a:bodyPr/>
        <a:lstStyle/>
        <a:p>
          <a:r>
            <a:rPr lang="en-US" sz="4000" dirty="0" err="1"/>
            <a:t>Dua</a:t>
          </a:r>
          <a:r>
            <a:rPr lang="en-US" sz="4000" dirty="0"/>
            <a:t> </a:t>
          </a:r>
          <a:r>
            <a:rPr lang="en-US" sz="4000" dirty="0" err="1"/>
            <a:t>konsep</a:t>
          </a:r>
          <a:r>
            <a:rPr lang="en-US" sz="4000" dirty="0"/>
            <a:t> </a:t>
          </a:r>
          <a:r>
            <a:rPr lang="en-US" sz="4000" dirty="0" err="1"/>
            <a:t>penting</a:t>
          </a:r>
          <a:r>
            <a:rPr lang="en-US" sz="4000" dirty="0"/>
            <a:t>: </a:t>
          </a:r>
        </a:p>
      </dgm:t>
    </dgm:pt>
    <dgm:pt modelId="{96A968A9-6F64-4138-B281-D7BDFC0E7698}" type="parTrans" cxnId="{36E899D1-1728-4EDE-A85F-921ECE25E48E}">
      <dgm:prSet/>
      <dgm:spPr/>
      <dgm:t>
        <a:bodyPr/>
        <a:lstStyle/>
        <a:p>
          <a:endParaRPr lang="en-US"/>
        </a:p>
      </dgm:t>
    </dgm:pt>
    <dgm:pt modelId="{6C182699-66F0-4B5A-9AF1-3CA13E18153E}" type="sibTrans" cxnId="{36E899D1-1728-4EDE-A85F-921ECE25E48E}">
      <dgm:prSet/>
      <dgm:spPr/>
      <dgm:t>
        <a:bodyPr/>
        <a:lstStyle/>
        <a:p>
          <a:endParaRPr lang="en-US"/>
        </a:p>
      </dgm:t>
    </dgm:pt>
    <dgm:pt modelId="{DDDC501D-F288-444C-8BDE-1724CF549A36}">
      <dgm:prSet phldrT="[Text]"/>
      <dgm:spPr>
        <a:solidFill>
          <a:schemeClr val="accent3">
            <a:lumMod val="60000"/>
            <a:lumOff val="40000"/>
          </a:schemeClr>
        </a:solidFill>
      </dgm:spPr>
      <dgm:t>
        <a:bodyPr/>
        <a:lstStyle/>
        <a:p>
          <a:endParaRPr lang="en-US" dirty="0"/>
        </a:p>
        <a:p>
          <a:r>
            <a:rPr lang="en-US" i="1" dirty="0">
              <a:solidFill>
                <a:schemeClr val="tx1"/>
              </a:solidFill>
            </a:rPr>
            <a:t>Zone of Proximal Development </a:t>
          </a:r>
          <a:r>
            <a:rPr lang="en-US" dirty="0">
              <a:solidFill>
                <a:schemeClr val="tx1"/>
              </a:solidFill>
            </a:rPr>
            <a:t>(ZPD) </a:t>
          </a:r>
        </a:p>
      </dgm:t>
    </dgm:pt>
    <dgm:pt modelId="{5E8F6D47-F484-411B-B1D8-05A1433DC273}" type="parTrans" cxnId="{511FD107-BFA9-44B2-AF95-85D0236E3947}">
      <dgm:prSet/>
      <dgm:spPr/>
      <dgm:t>
        <a:bodyPr/>
        <a:lstStyle/>
        <a:p>
          <a:endParaRPr lang="en-US"/>
        </a:p>
      </dgm:t>
    </dgm:pt>
    <dgm:pt modelId="{09F530A8-618E-483D-AC7E-9BA3593DA4E6}" type="sibTrans" cxnId="{511FD107-BFA9-44B2-AF95-85D0236E3947}">
      <dgm:prSet/>
      <dgm:spPr/>
      <dgm:t>
        <a:bodyPr/>
        <a:lstStyle/>
        <a:p>
          <a:endParaRPr lang="en-US"/>
        </a:p>
      </dgm:t>
    </dgm:pt>
    <dgm:pt modelId="{A99195B3-1319-4232-A1DE-B7F7F54D86DF}">
      <dgm:prSet phldrT="[Text]"/>
      <dgm:spPr/>
      <dgm:t>
        <a:bodyPr/>
        <a:lstStyle/>
        <a:p>
          <a:r>
            <a:rPr lang="en-US" i="1" dirty="0">
              <a:solidFill>
                <a:schemeClr val="tx1"/>
              </a:solidFill>
            </a:rPr>
            <a:t>Scaffolding</a:t>
          </a:r>
          <a:endParaRPr lang="en-US" dirty="0">
            <a:solidFill>
              <a:schemeClr val="tx1"/>
            </a:solidFill>
          </a:endParaRPr>
        </a:p>
      </dgm:t>
    </dgm:pt>
    <dgm:pt modelId="{8F39B6D4-D365-49E6-BAC2-008D3A2DFEEA}" type="parTrans" cxnId="{D2F769CE-DD53-4AF8-A372-8FF07F7ED753}">
      <dgm:prSet/>
      <dgm:spPr/>
      <dgm:t>
        <a:bodyPr/>
        <a:lstStyle/>
        <a:p>
          <a:endParaRPr lang="en-US"/>
        </a:p>
      </dgm:t>
    </dgm:pt>
    <dgm:pt modelId="{EF7B72C1-7666-4488-94FD-C2DFADC60DD1}" type="sibTrans" cxnId="{D2F769CE-DD53-4AF8-A372-8FF07F7ED753}">
      <dgm:prSet/>
      <dgm:spPr/>
      <dgm:t>
        <a:bodyPr/>
        <a:lstStyle/>
        <a:p>
          <a:endParaRPr lang="en-US"/>
        </a:p>
      </dgm:t>
    </dgm:pt>
    <dgm:pt modelId="{33D5BA8F-4FAC-4358-896F-A018627E03E9}" type="pres">
      <dgm:prSet presAssocID="{517A3EF6-B719-4493-9E1D-C370EBAE9AAF}" presName="composite" presStyleCnt="0">
        <dgm:presLayoutVars>
          <dgm:chMax val="1"/>
          <dgm:dir/>
          <dgm:resizeHandles val="exact"/>
        </dgm:presLayoutVars>
      </dgm:prSet>
      <dgm:spPr/>
    </dgm:pt>
    <dgm:pt modelId="{5882F9FE-5CF1-4C7F-B3A2-62A43479C6B4}" type="pres">
      <dgm:prSet presAssocID="{8B46B293-FC36-4AC9-B4AE-423882E85982}" presName="roof" presStyleLbl="dkBgShp" presStyleIdx="0" presStyleCnt="2" custLinFactNeighborX="2090" custLinFactNeighborY="-11315"/>
      <dgm:spPr/>
    </dgm:pt>
    <dgm:pt modelId="{CD92E35F-19C3-4D23-AABB-01D0F44B5D35}" type="pres">
      <dgm:prSet presAssocID="{8B46B293-FC36-4AC9-B4AE-423882E85982}" presName="pillars" presStyleCnt="0"/>
      <dgm:spPr/>
    </dgm:pt>
    <dgm:pt modelId="{2217B186-CF81-4EC7-B5D5-13DBB955B215}" type="pres">
      <dgm:prSet presAssocID="{8B46B293-FC36-4AC9-B4AE-423882E85982}" presName="pillar1" presStyleLbl="node1" presStyleIdx="0" presStyleCnt="2">
        <dgm:presLayoutVars>
          <dgm:bulletEnabled val="1"/>
        </dgm:presLayoutVars>
      </dgm:prSet>
      <dgm:spPr/>
    </dgm:pt>
    <dgm:pt modelId="{6308A44C-DF09-4661-9232-A8F5C0A223EE}" type="pres">
      <dgm:prSet presAssocID="{A99195B3-1319-4232-A1DE-B7F7F54D86DF}" presName="pillarX" presStyleLbl="node1" presStyleIdx="1" presStyleCnt="2" custLinFactNeighborX="0" custLinFactNeighborY="-363">
        <dgm:presLayoutVars>
          <dgm:bulletEnabled val="1"/>
        </dgm:presLayoutVars>
      </dgm:prSet>
      <dgm:spPr/>
    </dgm:pt>
    <dgm:pt modelId="{EFCF8B58-B0AB-4A61-B79C-513D14C13048}" type="pres">
      <dgm:prSet presAssocID="{8B46B293-FC36-4AC9-B4AE-423882E85982}" presName="base" presStyleLbl="dkBgShp" presStyleIdx="1" presStyleCnt="2"/>
      <dgm:spPr/>
    </dgm:pt>
  </dgm:ptLst>
  <dgm:cxnLst>
    <dgm:cxn modelId="{511FD107-BFA9-44B2-AF95-85D0236E3947}" srcId="{8B46B293-FC36-4AC9-B4AE-423882E85982}" destId="{DDDC501D-F288-444C-8BDE-1724CF549A36}" srcOrd="0" destOrd="0" parTransId="{5E8F6D47-F484-411B-B1D8-05A1433DC273}" sibTransId="{09F530A8-618E-483D-AC7E-9BA3593DA4E6}"/>
    <dgm:cxn modelId="{3737DD08-89E9-4631-B4A0-3D61CC79ABF8}" type="presOf" srcId="{A99195B3-1319-4232-A1DE-B7F7F54D86DF}" destId="{6308A44C-DF09-4661-9232-A8F5C0A223EE}" srcOrd="0" destOrd="0" presId="urn:microsoft.com/office/officeart/2005/8/layout/hList3"/>
    <dgm:cxn modelId="{57506810-A2EC-4B91-BD0B-470F59915CC5}" type="presOf" srcId="{517A3EF6-B719-4493-9E1D-C370EBAE9AAF}" destId="{33D5BA8F-4FAC-4358-896F-A018627E03E9}" srcOrd="0" destOrd="0" presId="urn:microsoft.com/office/officeart/2005/8/layout/hList3"/>
    <dgm:cxn modelId="{29C8F127-1D88-4DDB-9F40-F833D705E2EB}" type="presOf" srcId="{DDDC501D-F288-444C-8BDE-1724CF549A36}" destId="{2217B186-CF81-4EC7-B5D5-13DBB955B215}" srcOrd="0" destOrd="0" presId="urn:microsoft.com/office/officeart/2005/8/layout/hList3"/>
    <dgm:cxn modelId="{BC6B662D-6C98-4598-945F-4EDF9E83C7F7}" type="presOf" srcId="{8B46B293-FC36-4AC9-B4AE-423882E85982}" destId="{5882F9FE-5CF1-4C7F-B3A2-62A43479C6B4}" srcOrd="0" destOrd="0" presId="urn:microsoft.com/office/officeart/2005/8/layout/hList3"/>
    <dgm:cxn modelId="{D2F769CE-DD53-4AF8-A372-8FF07F7ED753}" srcId="{8B46B293-FC36-4AC9-B4AE-423882E85982}" destId="{A99195B3-1319-4232-A1DE-B7F7F54D86DF}" srcOrd="1" destOrd="0" parTransId="{8F39B6D4-D365-49E6-BAC2-008D3A2DFEEA}" sibTransId="{EF7B72C1-7666-4488-94FD-C2DFADC60DD1}"/>
    <dgm:cxn modelId="{36E899D1-1728-4EDE-A85F-921ECE25E48E}" srcId="{517A3EF6-B719-4493-9E1D-C370EBAE9AAF}" destId="{8B46B293-FC36-4AC9-B4AE-423882E85982}" srcOrd="0" destOrd="0" parTransId="{96A968A9-6F64-4138-B281-D7BDFC0E7698}" sibTransId="{6C182699-66F0-4B5A-9AF1-3CA13E18153E}"/>
    <dgm:cxn modelId="{8311CBB1-A934-4150-90B2-B3E3EED8B38B}" type="presParOf" srcId="{33D5BA8F-4FAC-4358-896F-A018627E03E9}" destId="{5882F9FE-5CF1-4C7F-B3A2-62A43479C6B4}" srcOrd="0" destOrd="0" presId="urn:microsoft.com/office/officeart/2005/8/layout/hList3"/>
    <dgm:cxn modelId="{8B7A2976-5225-4752-BD49-35863025BE74}" type="presParOf" srcId="{33D5BA8F-4FAC-4358-896F-A018627E03E9}" destId="{CD92E35F-19C3-4D23-AABB-01D0F44B5D35}" srcOrd="1" destOrd="0" presId="urn:microsoft.com/office/officeart/2005/8/layout/hList3"/>
    <dgm:cxn modelId="{63FF778A-E976-471F-91D3-BC5E52D7E9BC}" type="presParOf" srcId="{CD92E35F-19C3-4D23-AABB-01D0F44B5D35}" destId="{2217B186-CF81-4EC7-B5D5-13DBB955B215}" srcOrd="0" destOrd="0" presId="urn:microsoft.com/office/officeart/2005/8/layout/hList3"/>
    <dgm:cxn modelId="{2A43A1C2-BB06-4B03-86E9-90B7CE4BEC63}" type="presParOf" srcId="{CD92E35F-19C3-4D23-AABB-01D0F44B5D35}" destId="{6308A44C-DF09-4661-9232-A8F5C0A223EE}" srcOrd="1" destOrd="0" presId="urn:microsoft.com/office/officeart/2005/8/layout/hList3"/>
    <dgm:cxn modelId="{E027037F-134B-4FE3-9B7B-1BB2D920D040}" type="presParOf" srcId="{33D5BA8F-4FAC-4358-896F-A018627E03E9}" destId="{EFCF8B58-B0AB-4A61-B79C-513D14C13048}"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8A40B0-AE91-44C9-AA9E-081688FFF4B2}" type="doc">
      <dgm:prSet loTypeId="urn:microsoft.com/office/officeart/2005/8/layout/hList7#1" loCatId="list" qsTypeId="urn:microsoft.com/office/officeart/2005/8/quickstyle/simple1" qsCatId="simple" csTypeId="urn:microsoft.com/office/officeart/2005/8/colors/accent1_2" csCatId="accent1" phldr="1"/>
      <dgm:spPr/>
    </dgm:pt>
    <dgm:pt modelId="{C978E994-1E4E-48D8-BD25-8F65B1F5CC14}">
      <dgm:prSet phldrT="[Text]"/>
      <dgm:spPr/>
      <dgm:t>
        <a:bodyPr/>
        <a:lstStyle/>
        <a:p>
          <a:r>
            <a:rPr lang="en-US" dirty="0" err="1"/>
            <a:t>waktu</a:t>
          </a:r>
          <a:endParaRPr lang="en-US" dirty="0"/>
        </a:p>
      </dgm:t>
    </dgm:pt>
    <dgm:pt modelId="{D9B0644A-38AD-4B0D-BA16-12F9EFA542B1}" type="parTrans" cxnId="{F4755E5E-0F13-4233-8965-F1E19A56DD36}">
      <dgm:prSet/>
      <dgm:spPr/>
      <dgm:t>
        <a:bodyPr/>
        <a:lstStyle/>
        <a:p>
          <a:endParaRPr lang="en-US"/>
        </a:p>
      </dgm:t>
    </dgm:pt>
    <dgm:pt modelId="{DE157968-2460-4789-BFF1-6FD892314E69}" type="sibTrans" cxnId="{F4755E5E-0F13-4233-8965-F1E19A56DD36}">
      <dgm:prSet/>
      <dgm:spPr/>
      <dgm:t>
        <a:bodyPr/>
        <a:lstStyle/>
        <a:p>
          <a:endParaRPr lang="en-US"/>
        </a:p>
      </dgm:t>
    </dgm:pt>
    <dgm:pt modelId="{91B71F61-0CA2-4A95-ABD9-AFDFCF23381F}">
      <dgm:prSet phldrT="[Text]"/>
      <dgm:spPr/>
      <dgm:t>
        <a:bodyPr/>
        <a:lstStyle/>
        <a:p>
          <a:r>
            <a:rPr lang="en-US" dirty="0" err="1"/>
            <a:t>materi</a:t>
          </a:r>
          <a:r>
            <a:rPr lang="en-US" dirty="0"/>
            <a:t> </a:t>
          </a:r>
          <a:r>
            <a:rPr lang="en-US" dirty="0" err="1"/>
            <a:t>pengajaran</a:t>
          </a:r>
          <a:endParaRPr lang="en-US" dirty="0"/>
        </a:p>
      </dgm:t>
    </dgm:pt>
    <dgm:pt modelId="{D1FED353-C9F5-49A7-B92D-5105C0B47B12}" type="parTrans" cxnId="{268EF68F-6AB4-4571-B14D-5D1338767A8C}">
      <dgm:prSet/>
      <dgm:spPr/>
      <dgm:t>
        <a:bodyPr/>
        <a:lstStyle/>
        <a:p>
          <a:endParaRPr lang="en-US"/>
        </a:p>
      </dgm:t>
    </dgm:pt>
    <dgm:pt modelId="{8CD7542D-35DC-499A-ABA5-F690D3A62F28}" type="sibTrans" cxnId="{268EF68F-6AB4-4571-B14D-5D1338767A8C}">
      <dgm:prSet/>
      <dgm:spPr/>
      <dgm:t>
        <a:bodyPr/>
        <a:lstStyle/>
        <a:p>
          <a:endParaRPr lang="en-US"/>
        </a:p>
      </dgm:t>
    </dgm:pt>
    <dgm:pt modelId="{16BCD900-9D9F-4DB8-9D70-F160277FF65D}">
      <dgm:prSet phldrT="[Text]"/>
      <dgm:spPr/>
      <dgm:t>
        <a:bodyPr/>
        <a:lstStyle/>
        <a:p>
          <a:r>
            <a:rPr lang="en-US" dirty="0" err="1"/>
            <a:t>metode</a:t>
          </a:r>
          <a:r>
            <a:rPr lang="en-US" dirty="0"/>
            <a:t> </a:t>
          </a:r>
          <a:r>
            <a:rPr lang="en-US" dirty="0" err="1"/>
            <a:t>pengajaran</a:t>
          </a:r>
          <a:endParaRPr lang="en-US" dirty="0"/>
        </a:p>
      </dgm:t>
    </dgm:pt>
    <dgm:pt modelId="{8F5581D1-AA27-4241-A656-1FA5566352A5}" type="parTrans" cxnId="{F91C431C-816B-449C-84EC-1238D2F799B7}">
      <dgm:prSet/>
      <dgm:spPr/>
      <dgm:t>
        <a:bodyPr/>
        <a:lstStyle/>
        <a:p>
          <a:endParaRPr lang="en-US"/>
        </a:p>
      </dgm:t>
    </dgm:pt>
    <dgm:pt modelId="{E3A745DE-A1D5-488C-AFD9-937ED849198A}" type="sibTrans" cxnId="{F91C431C-816B-449C-84EC-1238D2F799B7}">
      <dgm:prSet/>
      <dgm:spPr/>
      <dgm:t>
        <a:bodyPr/>
        <a:lstStyle/>
        <a:p>
          <a:endParaRPr lang="en-US"/>
        </a:p>
      </dgm:t>
    </dgm:pt>
    <dgm:pt modelId="{DB553072-65CC-4130-A2CA-BECFD1AA611D}" type="pres">
      <dgm:prSet presAssocID="{5F8A40B0-AE91-44C9-AA9E-081688FFF4B2}" presName="Name0" presStyleCnt="0">
        <dgm:presLayoutVars>
          <dgm:dir/>
          <dgm:resizeHandles val="exact"/>
        </dgm:presLayoutVars>
      </dgm:prSet>
      <dgm:spPr/>
    </dgm:pt>
    <dgm:pt modelId="{338FEF66-DDF6-4D77-9CD5-D80412556E45}" type="pres">
      <dgm:prSet presAssocID="{5F8A40B0-AE91-44C9-AA9E-081688FFF4B2}" presName="fgShape" presStyleLbl="fgShp" presStyleIdx="0" presStyleCnt="1"/>
      <dgm:spPr/>
    </dgm:pt>
    <dgm:pt modelId="{CDF59F01-D2A5-4E11-9462-3D4E3197E057}" type="pres">
      <dgm:prSet presAssocID="{5F8A40B0-AE91-44C9-AA9E-081688FFF4B2}" presName="linComp" presStyleCnt="0"/>
      <dgm:spPr/>
    </dgm:pt>
    <dgm:pt modelId="{EB261D51-20CE-41E9-86C7-12109694AD5D}" type="pres">
      <dgm:prSet presAssocID="{C978E994-1E4E-48D8-BD25-8F65B1F5CC14}" presName="compNode" presStyleCnt="0"/>
      <dgm:spPr/>
    </dgm:pt>
    <dgm:pt modelId="{BB80B6B3-D3DB-4EAC-83FC-EB3C4CE0BE05}" type="pres">
      <dgm:prSet presAssocID="{C978E994-1E4E-48D8-BD25-8F65B1F5CC14}" presName="bkgdShape" presStyleLbl="node1" presStyleIdx="0" presStyleCnt="3"/>
      <dgm:spPr/>
    </dgm:pt>
    <dgm:pt modelId="{FE4A232E-68F2-49B8-B1AD-CF1784F07E30}" type="pres">
      <dgm:prSet presAssocID="{C978E994-1E4E-48D8-BD25-8F65B1F5CC14}" presName="nodeTx" presStyleLbl="node1" presStyleIdx="0" presStyleCnt="3">
        <dgm:presLayoutVars>
          <dgm:bulletEnabled val="1"/>
        </dgm:presLayoutVars>
      </dgm:prSet>
      <dgm:spPr/>
    </dgm:pt>
    <dgm:pt modelId="{35B073BC-E5EF-48A2-9877-3BB91541DB7F}" type="pres">
      <dgm:prSet presAssocID="{C978E994-1E4E-48D8-BD25-8F65B1F5CC14}" presName="invisiNode" presStyleLbl="node1" presStyleIdx="0" presStyleCnt="3"/>
      <dgm:spPr/>
    </dgm:pt>
    <dgm:pt modelId="{F84C55B7-092A-40AC-94F8-BB5069D1EC01}" type="pres">
      <dgm:prSet presAssocID="{C978E994-1E4E-48D8-BD25-8F65B1F5CC14}" presName="imagNode" presStyleLbl="fgImgPlace1" presStyleIdx="0" presStyleCnt="3"/>
      <dgm:spPr>
        <a:blipFill rotWithShape="0">
          <a:blip xmlns:r="http://schemas.openxmlformats.org/officeDocument/2006/relationships" r:embed="rId1"/>
          <a:stretch>
            <a:fillRect/>
          </a:stretch>
        </a:blipFill>
      </dgm:spPr>
    </dgm:pt>
    <dgm:pt modelId="{8E9493D8-70A2-4F60-B0D0-8AC9ADD0051B}" type="pres">
      <dgm:prSet presAssocID="{DE157968-2460-4789-BFF1-6FD892314E69}" presName="sibTrans" presStyleLbl="sibTrans2D1" presStyleIdx="0" presStyleCnt="0"/>
      <dgm:spPr/>
    </dgm:pt>
    <dgm:pt modelId="{88857AD8-588E-4E8D-9B18-A1A2A707FE6F}" type="pres">
      <dgm:prSet presAssocID="{91B71F61-0CA2-4A95-ABD9-AFDFCF23381F}" presName="compNode" presStyleCnt="0"/>
      <dgm:spPr/>
    </dgm:pt>
    <dgm:pt modelId="{3399100E-657F-4C33-9537-9FC08B4AB9D0}" type="pres">
      <dgm:prSet presAssocID="{91B71F61-0CA2-4A95-ABD9-AFDFCF23381F}" presName="bkgdShape" presStyleLbl="node1" presStyleIdx="1" presStyleCnt="3"/>
      <dgm:spPr/>
    </dgm:pt>
    <dgm:pt modelId="{E999FD80-CA96-44B7-A066-0EF225CC6940}" type="pres">
      <dgm:prSet presAssocID="{91B71F61-0CA2-4A95-ABD9-AFDFCF23381F}" presName="nodeTx" presStyleLbl="node1" presStyleIdx="1" presStyleCnt="3">
        <dgm:presLayoutVars>
          <dgm:bulletEnabled val="1"/>
        </dgm:presLayoutVars>
      </dgm:prSet>
      <dgm:spPr/>
    </dgm:pt>
    <dgm:pt modelId="{887C92EB-083F-4BAD-B58E-5FEEE0B67C72}" type="pres">
      <dgm:prSet presAssocID="{91B71F61-0CA2-4A95-ABD9-AFDFCF23381F}" presName="invisiNode" presStyleLbl="node1" presStyleIdx="1" presStyleCnt="3"/>
      <dgm:spPr/>
    </dgm:pt>
    <dgm:pt modelId="{685FEB26-EBC7-4E55-8E6B-B4DE16C6F67B}" type="pres">
      <dgm:prSet presAssocID="{91B71F61-0CA2-4A95-ABD9-AFDFCF23381F}"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7000" r="-7000"/>
          </a:stretch>
        </a:blipFill>
      </dgm:spPr>
    </dgm:pt>
    <dgm:pt modelId="{FA89DCED-69D3-4E38-AC56-849E9D71E9AB}" type="pres">
      <dgm:prSet presAssocID="{8CD7542D-35DC-499A-ABA5-F690D3A62F28}" presName="sibTrans" presStyleLbl="sibTrans2D1" presStyleIdx="0" presStyleCnt="0"/>
      <dgm:spPr/>
    </dgm:pt>
    <dgm:pt modelId="{8F61BEED-868E-49E8-A548-BAF31022DC1D}" type="pres">
      <dgm:prSet presAssocID="{16BCD900-9D9F-4DB8-9D70-F160277FF65D}" presName="compNode" presStyleCnt="0"/>
      <dgm:spPr/>
    </dgm:pt>
    <dgm:pt modelId="{71A85500-F1D6-40B8-8C18-72B9070E5F08}" type="pres">
      <dgm:prSet presAssocID="{16BCD900-9D9F-4DB8-9D70-F160277FF65D}" presName="bkgdShape" presStyleLbl="node1" presStyleIdx="2" presStyleCnt="3" custLinFactNeighborX="41860" custLinFactNeighborY="-3317"/>
      <dgm:spPr/>
    </dgm:pt>
    <dgm:pt modelId="{AAA56C2F-9DCA-4082-BE5B-40AB0853D938}" type="pres">
      <dgm:prSet presAssocID="{16BCD900-9D9F-4DB8-9D70-F160277FF65D}" presName="nodeTx" presStyleLbl="node1" presStyleIdx="2" presStyleCnt="3">
        <dgm:presLayoutVars>
          <dgm:bulletEnabled val="1"/>
        </dgm:presLayoutVars>
      </dgm:prSet>
      <dgm:spPr/>
    </dgm:pt>
    <dgm:pt modelId="{761C7D29-6C84-4EAC-A863-8446855B81E2}" type="pres">
      <dgm:prSet presAssocID="{16BCD900-9D9F-4DB8-9D70-F160277FF65D}" presName="invisiNode" presStyleLbl="node1" presStyleIdx="2" presStyleCnt="3"/>
      <dgm:spPr/>
    </dgm:pt>
    <dgm:pt modelId="{0F7B6A0A-08B7-4504-9099-3F33038BA196}" type="pres">
      <dgm:prSet presAssocID="{16BCD900-9D9F-4DB8-9D70-F160277FF65D}" presName="imagNode" presStyleLbl="fgImgPlace1" presStyleIdx="2" presStyleCnt="3" custLinFactNeighborX="-5838" custLinFactNeighborY="4505"/>
      <dgm:spPr>
        <a:blipFill rotWithShape="0">
          <a:blip xmlns:r="http://schemas.openxmlformats.org/officeDocument/2006/relationships" r:embed="rId3"/>
          <a:stretch>
            <a:fillRect/>
          </a:stretch>
        </a:blipFill>
      </dgm:spPr>
    </dgm:pt>
  </dgm:ptLst>
  <dgm:cxnLst>
    <dgm:cxn modelId="{F91C431C-816B-449C-84EC-1238D2F799B7}" srcId="{5F8A40B0-AE91-44C9-AA9E-081688FFF4B2}" destId="{16BCD900-9D9F-4DB8-9D70-F160277FF65D}" srcOrd="2" destOrd="0" parTransId="{8F5581D1-AA27-4241-A656-1FA5566352A5}" sibTransId="{E3A745DE-A1D5-488C-AFD9-937ED849198A}"/>
    <dgm:cxn modelId="{1D9D232F-B890-48DB-B631-35F250340C8A}" type="presOf" srcId="{C978E994-1E4E-48D8-BD25-8F65B1F5CC14}" destId="{FE4A232E-68F2-49B8-B1AD-CF1784F07E30}" srcOrd="1" destOrd="0" presId="urn:microsoft.com/office/officeart/2005/8/layout/hList7#1"/>
    <dgm:cxn modelId="{94CE155D-48FD-4434-8AC7-41E5AE130D56}" type="presOf" srcId="{16BCD900-9D9F-4DB8-9D70-F160277FF65D}" destId="{71A85500-F1D6-40B8-8C18-72B9070E5F08}" srcOrd="0" destOrd="0" presId="urn:microsoft.com/office/officeart/2005/8/layout/hList7#1"/>
    <dgm:cxn modelId="{F4755E5E-0F13-4233-8965-F1E19A56DD36}" srcId="{5F8A40B0-AE91-44C9-AA9E-081688FFF4B2}" destId="{C978E994-1E4E-48D8-BD25-8F65B1F5CC14}" srcOrd="0" destOrd="0" parTransId="{D9B0644A-38AD-4B0D-BA16-12F9EFA542B1}" sibTransId="{DE157968-2460-4789-BFF1-6FD892314E69}"/>
    <dgm:cxn modelId="{C3AC1A5F-3F4F-47DC-B7D6-21457BDABBAA}" type="presOf" srcId="{16BCD900-9D9F-4DB8-9D70-F160277FF65D}" destId="{AAA56C2F-9DCA-4082-BE5B-40AB0853D938}" srcOrd="1" destOrd="0" presId="urn:microsoft.com/office/officeart/2005/8/layout/hList7#1"/>
    <dgm:cxn modelId="{88898345-4120-4E28-9B94-B3B767F55168}" type="presOf" srcId="{5F8A40B0-AE91-44C9-AA9E-081688FFF4B2}" destId="{DB553072-65CC-4130-A2CA-BECFD1AA611D}" srcOrd="0" destOrd="0" presId="urn:microsoft.com/office/officeart/2005/8/layout/hList7#1"/>
    <dgm:cxn modelId="{934C274A-66E8-489A-A836-E919D6704B70}" type="presOf" srcId="{C978E994-1E4E-48D8-BD25-8F65B1F5CC14}" destId="{BB80B6B3-D3DB-4EAC-83FC-EB3C4CE0BE05}" srcOrd="0" destOrd="0" presId="urn:microsoft.com/office/officeart/2005/8/layout/hList7#1"/>
    <dgm:cxn modelId="{8CE7256C-235F-4153-AC98-49D9A8155095}" type="presOf" srcId="{91B71F61-0CA2-4A95-ABD9-AFDFCF23381F}" destId="{3399100E-657F-4C33-9537-9FC08B4AB9D0}" srcOrd="0" destOrd="0" presId="urn:microsoft.com/office/officeart/2005/8/layout/hList7#1"/>
    <dgm:cxn modelId="{A4613872-646D-47A2-A057-3A258E25B292}" type="presOf" srcId="{91B71F61-0CA2-4A95-ABD9-AFDFCF23381F}" destId="{E999FD80-CA96-44B7-A066-0EF225CC6940}" srcOrd="1" destOrd="0" presId="urn:microsoft.com/office/officeart/2005/8/layout/hList7#1"/>
    <dgm:cxn modelId="{268EF68F-6AB4-4571-B14D-5D1338767A8C}" srcId="{5F8A40B0-AE91-44C9-AA9E-081688FFF4B2}" destId="{91B71F61-0CA2-4A95-ABD9-AFDFCF23381F}" srcOrd="1" destOrd="0" parTransId="{D1FED353-C9F5-49A7-B92D-5105C0B47B12}" sibTransId="{8CD7542D-35DC-499A-ABA5-F690D3A62F28}"/>
    <dgm:cxn modelId="{B1C775D0-A436-498A-B837-CA19A3E5DD00}" type="presOf" srcId="{8CD7542D-35DC-499A-ABA5-F690D3A62F28}" destId="{FA89DCED-69D3-4E38-AC56-849E9D71E9AB}" srcOrd="0" destOrd="0" presId="urn:microsoft.com/office/officeart/2005/8/layout/hList7#1"/>
    <dgm:cxn modelId="{D7A10CD2-F6B9-4D40-B832-A5698E2D65E1}" type="presOf" srcId="{DE157968-2460-4789-BFF1-6FD892314E69}" destId="{8E9493D8-70A2-4F60-B0D0-8AC9ADD0051B}" srcOrd="0" destOrd="0" presId="urn:microsoft.com/office/officeart/2005/8/layout/hList7#1"/>
    <dgm:cxn modelId="{696D316D-926B-485B-8818-8BEF2C5B4EAC}" type="presParOf" srcId="{DB553072-65CC-4130-A2CA-BECFD1AA611D}" destId="{338FEF66-DDF6-4D77-9CD5-D80412556E45}" srcOrd="0" destOrd="0" presId="urn:microsoft.com/office/officeart/2005/8/layout/hList7#1"/>
    <dgm:cxn modelId="{C4A2C5CA-6112-4E1F-BCB9-7358EE02EC52}" type="presParOf" srcId="{DB553072-65CC-4130-A2CA-BECFD1AA611D}" destId="{CDF59F01-D2A5-4E11-9462-3D4E3197E057}" srcOrd="1" destOrd="0" presId="urn:microsoft.com/office/officeart/2005/8/layout/hList7#1"/>
    <dgm:cxn modelId="{5E32AB54-FC7E-4DA6-A1AF-C7EB305578BF}" type="presParOf" srcId="{CDF59F01-D2A5-4E11-9462-3D4E3197E057}" destId="{EB261D51-20CE-41E9-86C7-12109694AD5D}" srcOrd="0" destOrd="0" presId="urn:microsoft.com/office/officeart/2005/8/layout/hList7#1"/>
    <dgm:cxn modelId="{86A890C3-3314-49C2-AFC1-2418A1FA323A}" type="presParOf" srcId="{EB261D51-20CE-41E9-86C7-12109694AD5D}" destId="{BB80B6B3-D3DB-4EAC-83FC-EB3C4CE0BE05}" srcOrd="0" destOrd="0" presId="urn:microsoft.com/office/officeart/2005/8/layout/hList7#1"/>
    <dgm:cxn modelId="{83E4983F-3B0B-4153-8DD6-E34A78ACF58E}" type="presParOf" srcId="{EB261D51-20CE-41E9-86C7-12109694AD5D}" destId="{FE4A232E-68F2-49B8-B1AD-CF1784F07E30}" srcOrd="1" destOrd="0" presId="urn:microsoft.com/office/officeart/2005/8/layout/hList7#1"/>
    <dgm:cxn modelId="{17EA1592-A60B-46F5-95AD-6AF01E5FF1D8}" type="presParOf" srcId="{EB261D51-20CE-41E9-86C7-12109694AD5D}" destId="{35B073BC-E5EF-48A2-9877-3BB91541DB7F}" srcOrd="2" destOrd="0" presId="urn:microsoft.com/office/officeart/2005/8/layout/hList7#1"/>
    <dgm:cxn modelId="{EA3E5C85-44E1-4A57-AB12-09F5F6D3710F}" type="presParOf" srcId="{EB261D51-20CE-41E9-86C7-12109694AD5D}" destId="{F84C55B7-092A-40AC-94F8-BB5069D1EC01}" srcOrd="3" destOrd="0" presId="urn:microsoft.com/office/officeart/2005/8/layout/hList7#1"/>
    <dgm:cxn modelId="{58B95007-BD8F-43D8-A07F-8FDE8FC86DA4}" type="presParOf" srcId="{CDF59F01-D2A5-4E11-9462-3D4E3197E057}" destId="{8E9493D8-70A2-4F60-B0D0-8AC9ADD0051B}" srcOrd="1" destOrd="0" presId="urn:microsoft.com/office/officeart/2005/8/layout/hList7#1"/>
    <dgm:cxn modelId="{E812723E-B038-45B9-9660-6A2FE90288A5}" type="presParOf" srcId="{CDF59F01-D2A5-4E11-9462-3D4E3197E057}" destId="{88857AD8-588E-4E8D-9B18-A1A2A707FE6F}" srcOrd="2" destOrd="0" presId="urn:microsoft.com/office/officeart/2005/8/layout/hList7#1"/>
    <dgm:cxn modelId="{ECD4F4B2-E4A6-42DB-BC72-E394E20F4546}" type="presParOf" srcId="{88857AD8-588E-4E8D-9B18-A1A2A707FE6F}" destId="{3399100E-657F-4C33-9537-9FC08B4AB9D0}" srcOrd="0" destOrd="0" presId="urn:microsoft.com/office/officeart/2005/8/layout/hList7#1"/>
    <dgm:cxn modelId="{1A3CDA06-CF88-42F0-BDE3-A21F7983F0CC}" type="presParOf" srcId="{88857AD8-588E-4E8D-9B18-A1A2A707FE6F}" destId="{E999FD80-CA96-44B7-A066-0EF225CC6940}" srcOrd="1" destOrd="0" presId="urn:microsoft.com/office/officeart/2005/8/layout/hList7#1"/>
    <dgm:cxn modelId="{DB82083F-783E-42EE-9858-9E9A3B40E59C}" type="presParOf" srcId="{88857AD8-588E-4E8D-9B18-A1A2A707FE6F}" destId="{887C92EB-083F-4BAD-B58E-5FEEE0B67C72}" srcOrd="2" destOrd="0" presId="urn:microsoft.com/office/officeart/2005/8/layout/hList7#1"/>
    <dgm:cxn modelId="{B304F564-F7F9-4424-937D-2F0353B08C4A}" type="presParOf" srcId="{88857AD8-588E-4E8D-9B18-A1A2A707FE6F}" destId="{685FEB26-EBC7-4E55-8E6B-B4DE16C6F67B}" srcOrd="3" destOrd="0" presId="urn:microsoft.com/office/officeart/2005/8/layout/hList7#1"/>
    <dgm:cxn modelId="{61999AB6-D89B-4E10-9017-346DDF846C60}" type="presParOf" srcId="{CDF59F01-D2A5-4E11-9462-3D4E3197E057}" destId="{FA89DCED-69D3-4E38-AC56-849E9D71E9AB}" srcOrd="3" destOrd="0" presId="urn:microsoft.com/office/officeart/2005/8/layout/hList7#1"/>
    <dgm:cxn modelId="{04DE3DB7-E33B-41C8-BA58-17EB0DA96F4A}" type="presParOf" srcId="{CDF59F01-D2A5-4E11-9462-3D4E3197E057}" destId="{8F61BEED-868E-49E8-A548-BAF31022DC1D}" srcOrd="4" destOrd="0" presId="urn:microsoft.com/office/officeart/2005/8/layout/hList7#1"/>
    <dgm:cxn modelId="{3CA367CB-91EB-45C2-A0F0-860F0BAE4489}" type="presParOf" srcId="{8F61BEED-868E-49E8-A548-BAF31022DC1D}" destId="{71A85500-F1D6-40B8-8C18-72B9070E5F08}" srcOrd="0" destOrd="0" presId="urn:microsoft.com/office/officeart/2005/8/layout/hList7#1"/>
    <dgm:cxn modelId="{5C002837-ABCB-45CA-A142-8EC92193696A}" type="presParOf" srcId="{8F61BEED-868E-49E8-A548-BAF31022DC1D}" destId="{AAA56C2F-9DCA-4082-BE5B-40AB0853D938}" srcOrd="1" destOrd="0" presId="urn:microsoft.com/office/officeart/2005/8/layout/hList7#1"/>
    <dgm:cxn modelId="{E5994234-B5AB-42A6-AEB9-466C7F28EE82}" type="presParOf" srcId="{8F61BEED-868E-49E8-A548-BAF31022DC1D}" destId="{761C7D29-6C84-4EAC-A863-8446855B81E2}" srcOrd="2" destOrd="0" presId="urn:microsoft.com/office/officeart/2005/8/layout/hList7#1"/>
    <dgm:cxn modelId="{C7FC1EEC-09A5-4B9B-A02B-C6CD1966EB59}" type="presParOf" srcId="{8F61BEED-868E-49E8-A548-BAF31022DC1D}" destId="{0F7B6A0A-08B7-4504-9099-3F33038BA196}"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4EA6D6-C488-4341-BD99-D89FE12F8B3C}" type="doc">
      <dgm:prSet loTypeId="urn:microsoft.com/office/officeart/2008/layout/VerticalCurvedList" loCatId="list" qsTypeId="urn:microsoft.com/office/officeart/2005/8/quickstyle/3d1" qsCatId="3D" csTypeId="urn:microsoft.com/office/officeart/2005/8/colors/accent1_2" csCatId="accent1" phldr="1"/>
      <dgm:spPr/>
      <dgm:t>
        <a:bodyPr/>
        <a:lstStyle/>
        <a:p>
          <a:endParaRPr lang="en-US"/>
        </a:p>
      </dgm:t>
    </dgm:pt>
    <dgm:pt modelId="{89F5338E-3B16-4BB7-A16F-3CE3FDFF7661}">
      <dgm:prSet phldrT="[Text]" custT="1"/>
      <dgm:spPr/>
      <dgm:t>
        <a:bodyPr/>
        <a:lstStyle/>
        <a:p>
          <a:r>
            <a:rPr lang="en-US" sz="2400" dirty="0" err="1">
              <a:solidFill>
                <a:schemeClr val="accent2">
                  <a:lumMod val="75000"/>
                </a:schemeClr>
              </a:solidFill>
            </a:rPr>
            <a:t>Mengapa</a:t>
          </a:r>
          <a:r>
            <a:rPr lang="en-US" sz="2400" dirty="0">
              <a:solidFill>
                <a:schemeClr val="accent2">
                  <a:lumMod val="75000"/>
                </a:schemeClr>
              </a:solidFill>
            </a:rPr>
            <a:t> </a:t>
          </a:r>
          <a:r>
            <a:rPr lang="en-US" sz="2400" dirty="0" err="1">
              <a:solidFill>
                <a:schemeClr val="accent2">
                  <a:lumMod val="75000"/>
                </a:schemeClr>
              </a:solidFill>
            </a:rPr>
            <a:t>teori</a:t>
          </a:r>
          <a:r>
            <a:rPr lang="en-US" sz="2400" dirty="0">
              <a:solidFill>
                <a:schemeClr val="accent2">
                  <a:lumMod val="75000"/>
                </a:schemeClr>
              </a:solidFill>
            </a:rPr>
            <a:t> </a:t>
          </a:r>
          <a:r>
            <a:rPr lang="en-US" sz="2400" dirty="0" err="1">
              <a:solidFill>
                <a:schemeClr val="accent2">
                  <a:lumMod val="75000"/>
                </a:schemeClr>
              </a:solidFill>
            </a:rPr>
            <a:t>belajar</a:t>
          </a:r>
          <a:r>
            <a:rPr lang="en-US" sz="2400" dirty="0">
              <a:solidFill>
                <a:schemeClr val="accent2">
                  <a:lumMod val="75000"/>
                </a:schemeClr>
              </a:solidFill>
            </a:rPr>
            <a:t> van </a:t>
          </a:r>
          <a:r>
            <a:rPr lang="en-US" sz="2400" dirty="0" err="1">
              <a:solidFill>
                <a:schemeClr val="accent2">
                  <a:lumMod val="75000"/>
                </a:schemeClr>
              </a:solidFill>
            </a:rPr>
            <a:t>Hiele</a:t>
          </a:r>
          <a:r>
            <a:rPr lang="en-US" sz="2400" dirty="0">
              <a:solidFill>
                <a:schemeClr val="accent2">
                  <a:lumMod val="75000"/>
                </a:schemeClr>
              </a:solidFill>
            </a:rPr>
            <a:t> </a:t>
          </a:r>
          <a:r>
            <a:rPr lang="en-US" sz="2400" dirty="0" err="1">
              <a:solidFill>
                <a:schemeClr val="accent2">
                  <a:lumMod val="75000"/>
                </a:schemeClr>
              </a:solidFill>
            </a:rPr>
            <a:t>sangat</a:t>
          </a:r>
          <a:r>
            <a:rPr lang="en-US" sz="2400" dirty="0">
              <a:solidFill>
                <a:schemeClr val="accent2">
                  <a:lumMod val="75000"/>
                </a:schemeClr>
              </a:solidFill>
            </a:rPr>
            <a:t> </a:t>
          </a:r>
          <a:r>
            <a:rPr lang="en-US" sz="2400" dirty="0" err="1">
              <a:solidFill>
                <a:schemeClr val="accent2">
                  <a:lumMod val="75000"/>
                </a:schemeClr>
              </a:solidFill>
            </a:rPr>
            <a:t>sesuai</a:t>
          </a:r>
          <a:r>
            <a:rPr lang="en-US" sz="2400" dirty="0">
              <a:solidFill>
                <a:schemeClr val="accent2">
                  <a:lumMod val="75000"/>
                </a:schemeClr>
              </a:solidFill>
            </a:rPr>
            <a:t> </a:t>
          </a:r>
          <a:r>
            <a:rPr lang="en-US" sz="2400" dirty="0" err="1">
              <a:solidFill>
                <a:schemeClr val="accent2">
                  <a:lumMod val="75000"/>
                </a:schemeClr>
              </a:solidFill>
            </a:rPr>
            <a:t>untuk</a:t>
          </a:r>
          <a:r>
            <a:rPr lang="en-US" sz="2400" dirty="0">
              <a:solidFill>
                <a:schemeClr val="accent2">
                  <a:lumMod val="75000"/>
                </a:schemeClr>
              </a:solidFill>
            </a:rPr>
            <a:t> </a:t>
          </a:r>
          <a:r>
            <a:rPr lang="en-US" sz="2400" dirty="0" err="1">
              <a:solidFill>
                <a:schemeClr val="accent2">
                  <a:lumMod val="75000"/>
                </a:schemeClr>
              </a:solidFill>
            </a:rPr>
            <a:t>diterapkan</a:t>
          </a:r>
          <a:r>
            <a:rPr lang="en-US" sz="2400" dirty="0">
              <a:solidFill>
                <a:schemeClr val="accent2">
                  <a:lumMod val="75000"/>
                </a:schemeClr>
              </a:solidFill>
            </a:rPr>
            <a:t> </a:t>
          </a:r>
          <a:r>
            <a:rPr lang="en-US" sz="2400" dirty="0" err="1">
              <a:solidFill>
                <a:schemeClr val="accent2">
                  <a:lumMod val="75000"/>
                </a:schemeClr>
              </a:solidFill>
            </a:rPr>
            <a:t>dalam</a:t>
          </a:r>
          <a:r>
            <a:rPr lang="en-US" sz="2400" dirty="0">
              <a:solidFill>
                <a:schemeClr val="accent2">
                  <a:lumMod val="75000"/>
                </a:schemeClr>
              </a:solidFill>
            </a:rPr>
            <a:t> </a:t>
          </a:r>
          <a:r>
            <a:rPr lang="en-US" sz="2400" dirty="0" err="1">
              <a:solidFill>
                <a:schemeClr val="accent2">
                  <a:lumMod val="75000"/>
                </a:schemeClr>
              </a:solidFill>
            </a:rPr>
            <a:t>pembelajaran</a:t>
          </a:r>
          <a:r>
            <a:rPr lang="en-US" sz="2400" dirty="0">
              <a:solidFill>
                <a:schemeClr val="accent2">
                  <a:lumMod val="75000"/>
                </a:schemeClr>
              </a:solidFill>
            </a:rPr>
            <a:t> </a:t>
          </a:r>
          <a:r>
            <a:rPr lang="en-US" sz="2400" dirty="0" err="1">
              <a:solidFill>
                <a:schemeClr val="accent2">
                  <a:lumMod val="75000"/>
                </a:schemeClr>
              </a:solidFill>
            </a:rPr>
            <a:t>geometri</a:t>
          </a:r>
          <a:r>
            <a:rPr lang="en-US" sz="2400" dirty="0">
              <a:solidFill>
                <a:schemeClr val="accent2">
                  <a:lumMod val="75000"/>
                </a:schemeClr>
              </a:solidFill>
            </a:rPr>
            <a:t>? </a:t>
          </a:r>
        </a:p>
      </dgm:t>
    </dgm:pt>
    <dgm:pt modelId="{B85CC38C-9B17-4BF2-AD4A-3A9B3646F0D3}" type="parTrans" cxnId="{3BE056C9-B3FF-438E-92C2-69288C6F64F9}">
      <dgm:prSet/>
      <dgm:spPr/>
      <dgm:t>
        <a:bodyPr/>
        <a:lstStyle/>
        <a:p>
          <a:endParaRPr lang="en-US" sz="2000">
            <a:solidFill>
              <a:schemeClr val="accent2">
                <a:lumMod val="75000"/>
              </a:schemeClr>
            </a:solidFill>
          </a:endParaRPr>
        </a:p>
      </dgm:t>
    </dgm:pt>
    <dgm:pt modelId="{CA06ED3E-E57D-4EA8-996D-B63E77768036}" type="sibTrans" cxnId="{3BE056C9-B3FF-438E-92C2-69288C6F64F9}">
      <dgm:prSet/>
      <dgm:spPr/>
      <dgm:t>
        <a:bodyPr/>
        <a:lstStyle/>
        <a:p>
          <a:endParaRPr lang="en-US" sz="2000">
            <a:solidFill>
              <a:schemeClr val="accent2">
                <a:lumMod val="75000"/>
              </a:schemeClr>
            </a:solidFill>
          </a:endParaRPr>
        </a:p>
      </dgm:t>
    </dgm:pt>
    <dgm:pt modelId="{B2EE7EC2-6A8B-4A9B-A5CA-E0C0A6509E03}">
      <dgm:prSet phldrT="[Text]" custT="1"/>
      <dgm:spPr/>
      <dgm:t>
        <a:bodyPr/>
        <a:lstStyle/>
        <a:p>
          <a:r>
            <a:rPr lang="en-US" sz="2000" dirty="0" err="1">
              <a:solidFill>
                <a:schemeClr val="accent2">
                  <a:lumMod val="75000"/>
                </a:schemeClr>
              </a:solidFill>
            </a:rPr>
            <a:t>Fase-fase</a:t>
          </a:r>
          <a:r>
            <a:rPr lang="en-US" sz="2000" dirty="0">
              <a:solidFill>
                <a:schemeClr val="accent2">
                  <a:lumMod val="75000"/>
                </a:schemeClr>
              </a:solidFill>
            </a:rPr>
            <a:t> </a:t>
          </a:r>
          <a:r>
            <a:rPr lang="en-US" sz="2000" dirty="0" err="1">
              <a:solidFill>
                <a:schemeClr val="accent2">
                  <a:lumMod val="75000"/>
                </a:schemeClr>
              </a:solidFill>
            </a:rPr>
            <a:t>pembelajaran</a:t>
          </a:r>
          <a:r>
            <a:rPr lang="en-US" sz="2000" dirty="0">
              <a:solidFill>
                <a:schemeClr val="accent2">
                  <a:lumMod val="75000"/>
                </a:schemeClr>
              </a:solidFill>
            </a:rPr>
            <a:t> van </a:t>
          </a:r>
          <a:r>
            <a:rPr lang="en-US" sz="2000" dirty="0" err="1">
              <a:solidFill>
                <a:schemeClr val="accent2">
                  <a:lumMod val="75000"/>
                </a:schemeClr>
              </a:solidFill>
            </a:rPr>
            <a:t>Hiele</a:t>
          </a:r>
          <a:r>
            <a:rPr lang="en-US" sz="2000" dirty="0">
              <a:solidFill>
                <a:schemeClr val="accent2">
                  <a:lumMod val="75000"/>
                </a:schemeClr>
              </a:solidFill>
            </a:rPr>
            <a:t> </a:t>
          </a:r>
          <a:r>
            <a:rPr lang="en-US" sz="2000" dirty="0" err="1">
              <a:solidFill>
                <a:schemeClr val="accent2">
                  <a:lumMod val="75000"/>
                </a:schemeClr>
              </a:solidFill>
            </a:rPr>
            <a:t>adalah</a:t>
          </a:r>
          <a:r>
            <a:rPr lang="en-US" sz="2000" dirty="0">
              <a:solidFill>
                <a:schemeClr val="accent2">
                  <a:lumMod val="75000"/>
                </a:schemeClr>
              </a:solidFill>
            </a:rPr>
            <a:t> </a:t>
          </a:r>
          <a:r>
            <a:rPr lang="en-US" sz="2000" dirty="0" err="1">
              <a:solidFill>
                <a:schemeClr val="accent2">
                  <a:lumMod val="75000"/>
                </a:schemeClr>
              </a:solidFill>
            </a:rPr>
            <a:t>hirarkis</a:t>
          </a:r>
          <a:r>
            <a:rPr lang="en-US" sz="2000" dirty="0">
              <a:solidFill>
                <a:schemeClr val="accent2">
                  <a:lumMod val="75000"/>
                </a:schemeClr>
              </a:solidFill>
            </a:rPr>
            <a:t>. </a:t>
          </a:r>
          <a:r>
            <a:rPr lang="en-US" sz="2000" dirty="0" err="1">
              <a:solidFill>
                <a:schemeClr val="accent2">
                  <a:lumMod val="75000"/>
                </a:schemeClr>
              </a:solidFill>
            </a:rPr>
            <a:t>Setujukah</a:t>
          </a:r>
          <a:r>
            <a:rPr lang="en-US" sz="2000" dirty="0">
              <a:solidFill>
                <a:schemeClr val="accent2">
                  <a:lumMod val="75000"/>
                </a:schemeClr>
              </a:solidFill>
            </a:rPr>
            <a:t> </a:t>
          </a:r>
          <a:r>
            <a:rPr lang="en-US" sz="2000" dirty="0" err="1">
              <a:solidFill>
                <a:schemeClr val="accent2">
                  <a:lumMod val="75000"/>
                </a:schemeClr>
              </a:solidFill>
            </a:rPr>
            <a:t>Anda</a:t>
          </a:r>
          <a:r>
            <a:rPr lang="en-US" sz="2000" dirty="0">
              <a:solidFill>
                <a:schemeClr val="accent2">
                  <a:lumMod val="75000"/>
                </a:schemeClr>
              </a:solidFill>
            </a:rPr>
            <a:t> </a:t>
          </a:r>
          <a:r>
            <a:rPr lang="en-US" sz="2000" dirty="0" err="1">
              <a:solidFill>
                <a:schemeClr val="accent2">
                  <a:lumMod val="75000"/>
                </a:schemeClr>
              </a:solidFill>
            </a:rPr>
            <a:t>dengan</a:t>
          </a:r>
          <a:r>
            <a:rPr lang="en-US" sz="2000" dirty="0">
              <a:solidFill>
                <a:schemeClr val="accent2">
                  <a:lumMod val="75000"/>
                </a:schemeClr>
              </a:solidFill>
            </a:rPr>
            <a:t> </a:t>
          </a:r>
          <a:r>
            <a:rPr lang="en-US" sz="2000" dirty="0" err="1">
              <a:solidFill>
                <a:schemeClr val="accent2">
                  <a:lumMod val="75000"/>
                </a:schemeClr>
              </a:solidFill>
            </a:rPr>
            <a:t>pendapat</a:t>
          </a:r>
          <a:r>
            <a:rPr lang="en-US" sz="2000" dirty="0">
              <a:solidFill>
                <a:schemeClr val="accent2">
                  <a:lumMod val="75000"/>
                </a:schemeClr>
              </a:solidFill>
            </a:rPr>
            <a:t> </a:t>
          </a:r>
          <a:r>
            <a:rPr lang="en-US" sz="2000" dirty="0" err="1">
              <a:solidFill>
                <a:schemeClr val="accent2">
                  <a:lumMod val="75000"/>
                </a:schemeClr>
              </a:solidFill>
            </a:rPr>
            <a:t>ini</a:t>
          </a:r>
          <a:r>
            <a:rPr lang="en-US" sz="2000" dirty="0">
              <a:solidFill>
                <a:schemeClr val="accent2">
                  <a:lumMod val="75000"/>
                </a:schemeClr>
              </a:solidFill>
            </a:rPr>
            <a:t>? </a:t>
          </a:r>
        </a:p>
      </dgm:t>
    </dgm:pt>
    <dgm:pt modelId="{A1D37F14-760D-445B-8386-63F432F30908}" type="parTrans" cxnId="{EEB365D2-1AC1-4FB6-AB1F-590B9157BC9A}">
      <dgm:prSet/>
      <dgm:spPr/>
      <dgm:t>
        <a:bodyPr/>
        <a:lstStyle/>
        <a:p>
          <a:endParaRPr lang="en-US" sz="2000">
            <a:solidFill>
              <a:schemeClr val="accent2">
                <a:lumMod val="75000"/>
              </a:schemeClr>
            </a:solidFill>
          </a:endParaRPr>
        </a:p>
      </dgm:t>
    </dgm:pt>
    <dgm:pt modelId="{4CD3BB97-2AA2-43A9-B6E1-E74892A4935B}" type="sibTrans" cxnId="{EEB365D2-1AC1-4FB6-AB1F-590B9157BC9A}">
      <dgm:prSet/>
      <dgm:spPr/>
      <dgm:t>
        <a:bodyPr/>
        <a:lstStyle/>
        <a:p>
          <a:endParaRPr lang="en-US" sz="2000">
            <a:solidFill>
              <a:schemeClr val="accent2">
                <a:lumMod val="75000"/>
              </a:schemeClr>
            </a:solidFill>
          </a:endParaRPr>
        </a:p>
      </dgm:t>
    </dgm:pt>
    <dgm:pt modelId="{1D7A6606-6F42-4F27-ACF6-5B2448469705}" type="pres">
      <dgm:prSet presAssocID="{E84EA6D6-C488-4341-BD99-D89FE12F8B3C}" presName="Name0" presStyleCnt="0">
        <dgm:presLayoutVars>
          <dgm:chMax val="7"/>
          <dgm:chPref val="7"/>
          <dgm:dir/>
        </dgm:presLayoutVars>
      </dgm:prSet>
      <dgm:spPr/>
    </dgm:pt>
    <dgm:pt modelId="{449B6EF7-852D-4AFF-A68C-93942F42FFBE}" type="pres">
      <dgm:prSet presAssocID="{E84EA6D6-C488-4341-BD99-D89FE12F8B3C}" presName="Name1" presStyleCnt="0"/>
      <dgm:spPr/>
    </dgm:pt>
    <dgm:pt modelId="{59847077-2EC1-4707-A2EC-C9AA52916A42}" type="pres">
      <dgm:prSet presAssocID="{E84EA6D6-C488-4341-BD99-D89FE12F8B3C}" presName="cycle" presStyleCnt="0"/>
      <dgm:spPr/>
    </dgm:pt>
    <dgm:pt modelId="{C3CC249A-980B-4F54-A4A7-6F0B16A94970}" type="pres">
      <dgm:prSet presAssocID="{E84EA6D6-C488-4341-BD99-D89FE12F8B3C}" presName="srcNode" presStyleLbl="node1" presStyleIdx="0" presStyleCnt="2"/>
      <dgm:spPr/>
    </dgm:pt>
    <dgm:pt modelId="{D0EE9AB1-3970-468D-8F13-9E0FBD39F015}" type="pres">
      <dgm:prSet presAssocID="{E84EA6D6-C488-4341-BD99-D89FE12F8B3C}" presName="conn" presStyleLbl="parChTrans1D2" presStyleIdx="0" presStyleCnt="1"/>
      <dgm:spPr/>
    </dgm:pt>
    <dgm:pt modelId="{13B637A7-FA51-45A3-B5C2-B089CF1B373C}" type="pres">
      <dgm:prSet presAssocID="{E84EA6D6-C488-4341-BD99-D89FE12F8B3C}" presName="extraNode" presStyleLbl="node1" presStyleIdx="0" presStyleCnt="2"/>
      <dgm:spPr/>
    </dgm:pt>
    <dgm:pt modelId="{BFA35D02-1EF8-4BD8-9BA2-9A46FEE5FE8E}" type="pres">
      <dgm:prSet presAssocID="{E84EA6D6-C488-4341-BD99-D89FE12F8B3C}" presName="dstNode" presStyleLbl="node1" presStyleIdx="0" presStyleCnt="2"/>
      <dgm:spPr/>
    </dgm:pt>
    <dgm:pt modelId="{947C0CE1-4EC5-4DBC-A3D1-1AC771E2099F}" type="pres">
      <dgm:prSet presAssocID="{89F5338E-3B16-4BB7-A16F-3CE3FDFF7661}" presName="text_1" presStyleLbl="node1" presStyleIdx="0" presStyleCnt="2" custScaleY="97522">
        <dgm:presLayoutVars>
          <dgm:bulletEnabled val="1"/>
        </dgm:presLayoutVars>
      </dgm:prSet>
      <dgm:spPr/>
    </dgm:pt>
    <dgm:pt modelId="{6E8640BA-1B82-4F20-915B-CCD1D9D8B28C}" type="pres">
      <dgm:prSet presAssocID="{89F5338E-3B16-4BB7-A16F-3CE3FDFF7661}" presName="accent_1" presStyleCnt="0"/>
      <dgm:spPr/>
    </dgm:pt>
    <dgm:pt modelId="{8B2426C2-2A57-400B-A532-9DBDD8BAB114}" type="pres">
      <dgm:prSet presAssocID="{89F5338E-3B16-4BB7-A16F-3CE3FDFF7661}" presName="accentRepeatNode" presStyleLbl="solidFgAcc1" presStyleIdx="0" presStyleCnt="2"/>
      <dgm:spPr/>
    </dgm:pt>
    <dgm:pt modelId="{7C59C7A1-A99D-4037-A769-3D3F95B62CC4}" type="pres">
      <dgm:prSet presAssocID="{B2EE7EC2-6A8B-4A9B-A5CA-E0C0A6509E03}" presName="text_2" presStyleLbl="node1" presStyleIdx="1" presStyleCnt="2" custLinFactNeighborX="-429" custLinFactNeighborY="3125">
        <dgm:presLayoutVars>
          <dgm:bulletEnabled val="1"/>
        </dgm:presLayoutVars>
      </dgm:prSet>
      <dgm:spPr/>
    </dgm:pt>
    <dgm:pt modelId="{68C9E0D1-B83B-4BA7-BB6E-C89DC4A70048}" type="pres">
      <dgm:prSet presAssocID="{B2EE7EC2-6A8B-4A9B-A5CA-E0C0A6509E03}" presName="accent_2" presStyleCnt="0"/>
      <dgm:spPr/>
    </dgm:pt>
    <dgm:pt modelId="{125A8A25-567D-4628-B97F-18039B4BA4F6}" type="pres">
      <dgm:prSet presAssocID="{B2EE7EC2-6A8B-4A9B-A5CA-E0C0A6509E03}" presName="accentRepeatNode" presStyleLbl="solidFgAcc1" presStyleIdx="1" presStyleCnt="2"/>
      <dgm:spPr/>
    </dgm:pt>
  </dgm:ptLst>
  <dgm:cxnLst>
    <dgm:cxn modelId="{97D45064-F292-4095-B780-FC84FF14641D}" type="presOf" srcId="{E84EA6D6-C488-4341-BD99-D89FE12F8B3C}" destId="{1D7A6606-6F42-4F27-ACF6-5B2448469705}" srcOrd="0" destOrd="0" presId="urn:microsoft.com/office/officeart/2008/layout/VerticalCurvedList"/>
    <dgm:cxn modelId="{C1DCE956-F87A-4823-80C2-C19C96DABBF2}" type="presOf" srcId="{89F5338E-3B16-4BB7-A16F-3CE3FDFF7661}" destId="{947C0CE1-4EC5-4DBC-A3D1-1AC771E2099F}" srcOrd="0" destOrd="0" presId="urn:microsoft.com/office/officeart/2008/layout/VerticalCurvedList"/>
    <dgm:cxn modelId="{586789B3-1728-4B9E-A81A-A911AAE151EB}" type="presOf" srcId="{CA06ED3E-E57D-4EA8-996D-B63E77768036}" destId="{D0EE9AB1-3970-468D-8F13-9E0FBD39F015}" srcOrd="0" destOrd="0" presId="urn:microsoft.com/office/officeart/2008/layout/VerticalCurvedList"/>
    <dgm:cxn modelId="{6713A1BA-24BB-43D5-AF73-EF46C3CE1E67}" type="presOf" srcId="{B2EE7EC2-6A8B-4A9B-A5CA-E0C0A6509E03}" destId="{7C59C7A1-A99D-4037-A769-3D3F95B62CC4}" srcOrd="0" destOrd="0" presId="urn:microsoft.com/office/officeart/2008/layout/VerticalCurvedList"/>
    <dgm:cxn modelId="{3BE056C9-B3FF-438E-92C2-69288C6F64F9}" srcId="{E84EA6D6-C488-4341-BD99-D89FE12F8B3C}" destId="{89F5338E-3B16-4BB7-A16F-3CE3FDFF7661}" srcOrd="0" destOrd="0" parTransId="{B85CC38C-9B17-4BF2-AD4A-3A9B3646F0D3}" sibTransId="{CA06ED3E-E57D-4EA8-996D-B63E77768036}"/>
    <dgm:cxn modelId="{EEB365D2-1AC1-4FB6-AB1F-590B9157BC9A}" srcId="{E84EA6D6-C488-4341-BD99-D89FE12F8B3C}" destId="{B2EE7EC2-6A8B-4A9B-A5CA-E0C0A6509E03}" srcOrd="1" destOrd="0" parTransId="{A1D37F14-760D-445B-8386-63F432F30908}" sibTransId="{4CD3BB97-2AA2-43A9-B6E1-E74892A4935B}"/>
    <dgm:cxn modelId="{642920E4-F046-4EBC-9ED7-F8C0ED747AFD}" type="presParOf" srcId="{1D7A6606-6F42-4F27-ACF6-5B2448469705}" destId="{449B6EF7-852D-4AFF-A68C-93942F42FFBE}" srcOrd="0" destOrd="0" presId="urn:microsoft.com/office/officeart/2008/layout/VerticalCurvedList"/>
    <dgm:cxn modelId="{DA51586A-FB6F-4EA7-908B-46FC26241330}" type="presParOf" srcId="{449B6EF7-852D-4AFF-A68C-93942F42FFBE}" destId="{59847077-2EC1-4707-A2EC-C9AA52916A42}" srcOrd="0" destOrd="0" presId="urn:microsoft.com/office/officeart/2008/layout/VerticalCurvedList"/>
    <dgm:cxn modelId="{CE495B6F-68B4-4882-A03D-0C95C1B12959}" type="presParOf" srcId="{59847077-2EC1-4707-A2EC-C9AA52916A42}" destId="{C3CC249A-980B-4F54-A4A7-6F0B16A94970}" srcOrd="0" destOrd="0" presId="urn:microsoft.com/office/officeart/2008/layout/VerticalCurvedList"/>
    <dgm:cxn modelId="{6E72E0EC-27F2-4B90-9B79-C084384CAD14}" type="presParOf" srcId="{59847077-2EC1-4707-A2EC-C9AA52916A42}" destId="{D0EE9AB1-3970-468D-8F13-9E0FBD39F015}" srcOrd="1" destOrd="0" presId="urn:microsoft.com/office/officeart/2008/layout/VerticalCurvedList"/>
    <dgm:cxn modelId="{E385FB33-0282-4771-9E3F-B9952F0DD186}" type="presParOf" srcId="{59847077-2EC1-4707-A2EC-C9AA52916A42}" destId="{13B637A7-FA51-45A3-B5C2-B089CF1B373C}" srcOrd="2" destOrd="0" presId="urn:microsoft.com/office/officeart/2008/layout/VerticalCurvedList"/>
    <dgm:cxn modelId="{78D2E525-35AC-4943-B7DB-BCBA7DBD6FD7}" type="presParOf" srcId="{59847077-2EC1-4707-A2EC-C9AA52916A42}" destId="{BFA35D02-1EF8-4BD8-9BA2-9A46FEE5FE8E}" srcOrd="3" destOrd="0" presId="urn:microsoft.com/office/officeart/2008/layout/VerticalCurvedList"/>
    <dgm:cxn modelId="{AAC3321D-6A5E-47A6-BE72-3BB9064587D0}" type="presParOf" srcId="{449B6EF7-852D-4AFF-A68C-93942F42FFBE}" destId="{947C0CE1-4EC5-4DBC-A3D1-1AC771E2099F}" srcOrd="1" destOrd="0" presId="urn:microsoft.com/office/officeart/2008/layout/VerticalCurvedList"/>
    <dgm:cxn modelId="{B9A38936-7871-445C-8933-94F05DDB8198}" type="presParOf" srcId="{449B6EF7-852D-4AFF-A68C-93942F42FFBE}" destId="{6E8640BA-1B82-4F20-915B-CCD1D9D8B28C}" srcOrd="2" destOrd="0" presId="urn:microsoft.com/office/officeart/2008/layout/VerticalCurvedList"/>
    <dgm:cxn modelId="{7985D33F-F98D-4F41-AD03-15C0B35CF123}" type="presParOf" srcId="{6E8640BA-1B82-4F20-915B-CCD1D9D8B28C}" destId="{8B2426C2-2A57-400B-A532-9DBDD8BAB114}" srcOrd="0" destOrd="0" presId="urn:microsoft.com/office/officeart/2008/layout/VerticalCurvedList"/>
    <dgm:cxn modelId="{28F76C5E-01C6-4690-AB6C-D2A14072F42F}" type="presParOf" srcId="{449B6EF7-852D-4AFF-A68C-93942F42FFBE}" destId="{7C59C7A1-A99D-4037-A769-3D3F95B62CC4}" srcOrd="3" destOrd="0" presId="urn:microsoft.com/office/officeart/2008/layout/VerticalCurvedList"/>
    <dgm:cxn modelId="{BE205CEF-71CB-4C01-A859-74EE866427EE}" type="presParOf" srcId="{449B6EF7-852D-4AFF-A68C-93942F42FFBE}" destId="{68C9E0D1-B83B-4BA7-BB6E-C89DC4A70048}" srcOrd="4" destOrd="0" presId="urn:microsoft.com/office/officeart/2008/layout/VerticalCurvedList"/>
    <dgm:cxn modelId="{8017184C-8828-4C66-9BB0-9541DD8C2313}" type="presParOf" srcId="{68C9E0D1-B83B-4BA7-BB6E-C89DC4A70048}" destId="{125A8A25-567D-4628-B97F-18039B4BA4F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CDF24E-1B47-4E08-B94A-BA5F3D22EEAB}" type="doc">
      <dgm:prSet loTypeId="urn:microsoft.com/office/officeart/2005/8/layout/vList4#1" loCatId="list" qsTypeId="urn:microsoft.com/office/officeart/2005/8/quickstyle/simple1" qsCatId="simple" csTypeId="urn:microsoft.com/office/officeart/2005/8/colors/accent6_4" csCatId="accent6" phldr="1"/>
      <dgm:spPr/>
      <dgm:t>
        <a:bodyPr/>
        <a:lstStyle/>
        <a:p>
          <a:endParaRPr lang="en-US"/>
        </a:p>
      </dgm:t>
    </dgm:pt>
    <dgm:pt modelId="{E04D8F0A-ADB2-4C69-9078-065B89F31125}">
      <dgm:prSet phldrT="[Text]" custT="1"/>
      <dgm:spPr/>
      <dgm:t>
        <a:bodyPr/>
        <a:lstStyle/>
        <a:p>
          <a:r>
            <a:rPr lang="id-ID" sz="3600" dirty="0"/>
            <a:t>Belajar bermakna dapat terjadi melalui belajar penemuan. </a:t>
          </a:r>
          <a:endParaRPr lang="en-US" sz="3600" dirty="0">
            <a:solidFill>
              <a:schemeClr val="tx1"/>
            </a:solidFill>
          </a:endParaRPr>
        </a:p>
      </dgm:t>
    </dgm:pt>
    <dgm:pt modelId="{B3C016B7-AE2A-41A8-9C70-E7FE6BBCE59F}" type="parTrans" cxnId="{3C65FA5E-1303-4941-A1A2-AF8A9110B81D}">
      <dgm:prSet/>
      <dgm:spPr/>
      <dgm:t>
        <a:bodyPr/>
        <a:lstStyle/>
        <a:p>
          <a:endParaRPr lang="en-US"/>
        </a:p>
      </dgm:t>
    </dgm:pt>
    <dgm:pt modelId="{EA0C8DEE-D976-475E-B449-224E255DC539}" type="sibTrans" cxnId="{3C65FA5E-1303-4941-A1A2-AF8A9110B81D}">
      <dgm:prSet/>
      <dgm:spPr/>
      <dgm:t>
        <a:bodyPr/>
        <a:lstStyle/>
        <a:p>
          <a:endParaRPr lang="en-US"/>
        </a:p>
      </dgm:t>
    </dgm:pt>
    <dgm:pt modelId="{07A519D7-BABE-4A02-9BFB-E6A2203F18DC}" type="pres">
      <dgm:prSet presAssocID="{44CDF24E-1B47-4E08-B94A-BA5F3D22EEAB}" presName="linear" presStyleCnt="0">
        <dgm:presLayoutVars>
          <dgm:dir/>
          <dgm:resizeHandles val="exact"/>
        </dgm:presLayoutVars>
      </dgm:prSet>
      <dgm:spPr/>
    </dgm:pt>
    <dgm:pt modelId="{5477E5F7-875D-4B16-9D71-5D9116DF3CFB}" type="pres">
      <dgm:prSet presAssocID="{E04D8F0A-ADB2-4C69-9078-065B89F31125}" presName="comp" presStyleCnt="0"/>
      <dgm:spPr/>
    </dgm:pt>
    <dgm:pt modelId="{D5D15A28-F6B7-4829-B816-A7806B3EEAD8}" type="pres">
      <dgm:prSet presAssocID="{E04D8F0A-ADB2-4C69-9078-065B89F31125}" presName="box" presStyleLbl="node1" presStyleIdx="0" presStyleCnt="1"/>
      <dgm:spPr/>
    </dgm:pt>
    <dgm:pt modelId="{0691B6D3-2248-43E0-9F39-ABEDCFC76762}" type="pres">
      <dgm:prSet presAssocID="{E04D8F0A-ADB2-4C69-9078-065B89F31125}" presName="img"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dgm:spPr>
    </dgm:pt>
    <dgm:pt modelId="{26C414FA-1D31-41BF-87E9-C569F3B8FAD2}" type="pres">
      <dgm:prSet presAssocID="{E04D8F0A-ADB2-4C69-9078-065B89F31125}" presName="text" presStyleLbl="node1" presStyleIdx="0" presStyleCnt="1">
        <dgm:presLayoutVars>
          <dgm:bulletEnabled val="1"/>
        </dgm:presLayoutVars>
      </dgm:prSet>
      <dgm:spPr/>
    </dgm:pt>
  </dgm:ptLst>
  <dgm:cxnLst>
    <dgm:cxn modelId="{3C65FA5E-1303-4941-A1A2-AF8A9110B81D}" srcId="{44CDF24E-1B47-4E08-B94A-BA5F3D22EEAB}" destId="{E04D8F0A-ADB2-4C69-9078-065B89F31125}" srcOrd="0" destOrd="0" parTransId="{B3C016B7-AE2A-41A8-9C70-E7FE6BBCE59F}" sibTransId="{EA0C8DEE-D976-475E-B449-224E255DC539}"/>
    <dgm:cxn modelId="{3684699D-16F0-4DDC-98E2-4964271732ED}" type="presOf" srcId="{E04D8F0A-ADB2-4C69-9078-065B89F31125}" destId="{D5D15A28-F6B7-4829-B816-A7806B3EEAD8}" srcOrd="0" destOrd="0" presId="urn:microsoft.com/office/officeart/2005/8/layout/vList4#1"/>
    <dgm:cxn modelId="{858564B9-1501-4366-B702-DAEBC917366E}" type="presOf" srcId="{E04D8F0A-ADB2-4C69-9078-065B89F31125}" destId="{26C414FA-1D31-41BF-87E9-C569F3B8FAD2}" srcOrd="1" destOrd="0" presId="urn:microsoft.com/office/officeart/2005/8/layout/vList4#1"/>
    <dgm:cxn modelId="{468D3BE6-9995-4E3E-9198-D7F3608DDAC8}" type="presOf" srcId="{44CDF24E-1B47-4E08-B94A-BA5F3D22EEAB}" destId="{07A519D7-BABE-4A02-9BFB-E6A2203F18DC}" srcOrd="0" destOrd="0" presId="urn:microsoft.com/office/officeart/2005/8/layout/vList4#1"/>
    <dgm:cxn modelId="{3DEFB43C-ECF6-44B0-9F73-9D96C1AAD323}" type="presParOf" srcId="{07A519D7-BABE-4A02-9BFB-E6A2203F18DC}" destId="{5477E5F7-875D-4B16-9D71-5D9116DF3CFB}" srcOrd="0" destOrd="0" presId="urn:microsoft.com/office/officeart/2005/8/layout/vList4#1"/>
    <dgm:cxn modelId="{888786DE-ED38-4A59-B2D8-6906BCA37696}" type="presParOf" srcId="{5477E5F7-875D-4B16-9D71-5D9116DF3CFB}" destId="{D5D15A28-F6B7-4829-B816-A7806B3EEAD8}" srcOrd="0" destOrd="0" presId="urn:microsoft.com/office/officeart/2005/8/layout/vList4#1"/>
    <dgm:cxn modelId="{796C0019-9292-4130-998A-B81E09E2B363}" type="presParOf" srcId="{5477E5F7-875D-4B16-9D71-5D9116DF3CFB}" destId="{0691B6D3-2248-43E0-9F39-ABEDCFC76762}" srcOrd="1" destOrd="0" presId="urn:microsoft.com/office/officeart/2005/8/layout/vList4#1"/>
    <dgm:cxn modelId="{6705E313-7CC7-4568-AAE2-507AE273A557}" type="presParOf" srcId="{5477E5F7-875D-4B16-9D71-5D9116DF3CFB}" destId="{26C414FA-1D31-41BF-87E9-C569F3B8FAD2}"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82F9FE-5CF1-4C7F-B3A2-62A43479C6B4}">
      <dsp:nvSpPr>
        <dsp:cNvPr id="0" name=""/>
        <dsp:cNvSpPr/>
      </dsp:nvSpPr>
      <dsp:spPr>
        <a:xfrm>
          <a:off x="0" y="0"/>
          <a:ext cx="6498879" cy="960114"/>
        </a:xfrm>
        <a:prstGeom prst="rect">
          <a:avLst/>
        </a:prstGeom>
        <a:solidFill>
          <a:schemeClr val="accent5">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dirty="0" err="1"/>
            <a:t>Dua</a:t>
          </a:r>
          <a:r>
            <a:rPr lang="en-US" sz="4000" kern="1200" dirty="0"/>
            <a:t> </a:t>
          </a:r>
          <a:r>
            <a:rPr lang="en-US" sz="4000" kern="1200" dirty="0" err="1"/>
            <a:t>konsep</a:t>
          </a:r>
          <a:r>
            <a:rPr lang="en-US" sz="4000" kern="1200" dirty="0"/>
            <a:t> </a:t>
          </a:r>
          <a:r>
            <a:rPr lang="en-US" sz="4000" kern="1200" dirty="0" err="1"/>
            <a:t>penting</a:t>
          </a:r>
          <a:r>
            <a:rPr lang="en-US" sz="4000" kern="1200" dirty="0"/>
            <a:t>: </a:t>
          </a:r>
        </a:p>
      </dsp:txBody>
      <dsp:txXfrm>
        <a:off x="0" y="0"/>
        <a:ext cx="6498879" cy="960114"/>
      </dsp:txXfrm>
    </dsp:sp>
    <dsp:sp modelId="{2217B186-CF81-4EC7-B5D5-13DBB955B215}">
      <dsp:nvSpPr>
        <dsp:cNvPr id="0" name=""/>
        <dsp:cNvSpPr/>
      </dsp:nvSpPr>
      <dsp:spPr>
        <a:xfrm>
          <a:off x="0" y="960114"/>
          <a:ext cx="3249439" cy="2016241"/>
        </a:xfrm>
        <a:prstGeom prst="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endParaRPr lang="en-US" sz="3000" kern="1200" dirty="0"/>
        </a:p>
        <a:p>
          <a:pPr marL="0" lvl="0" indent="0" algn="ctr" defTabSz="1333500">
            <a:lnSpc>
              <a:spcPct val="90000"/>
            </a:lnSpc>
            <a:spcBef>
              <a:spcPct val="0"/>
            </a:spcBef>
            <a:spcAft>
              <a:spcPct val="35000"/>
            </a:spcAft>
            <a:buNone/>
          </a:pPr>
          <a:r>
            <a:rPr lang="en-US" sz="3000" i="1" kern="1200" dirty="0">
              <a:solidFill>
                <a:schemeClr val="tx1"/>
              </a:solidFill>
            </a:rPr>
            <a:t>Zone of Proximal Development </a:t>
          </a:r>
          <a:r>
            <a:rPr lang="en-US" sz="3000" kern="1200" dirty="0">
              <a:solidFill>
                <a:schemeClr val="tx1"/>
              </a:solidFill>
            </a:rPr>
            <a:t>(ZPD) </a:t>
          </a:r>
        </a:p>
      </dsp:txBody>
      <dsp:txXfrm>
        <a:off x="0" y="960114"/>
        <a:ext cx="3249439" cy="2016241"/>
      </dsp:txXfrm>
    </dsp:sp>
    <dsp:sp modelId="{6308A44C-DF09-4661-9232-A8F5C0A223EE}">
      <dsp:nvSpPr>
        <dsp:cNvPr id="0" name=""/>
        <dsp:cNvSpPr/>
      </dsp:nvSpPr>
      <dsp:spPr>
        <a:xfrm>
          <a:off x="3249439" y="952795"/>
          <a:ext cx="3249439" cy="2016241"/>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i="1" kern="1200" dirty="0">
              <a:solidFill>
                <a:schemeClr val="tx1"/>
              </a:solidFill>
            </a:rPr>
            <a:t>Scaffolding</a:t>
          </a:r>
          <a:endParaRPr lang="en-US" sz="3000" kern="1200" dirty="0">
            <a:solidFill>
              <a:schemeClr val="tx1"/>
            </a:solidFill>
          </a:endParaRPr>
        </a:p>
      </dsp:txBody>
      <dsp:txXfrm>
        <a:off x="3249439" y="952795"/>
        <a:ext cx="3249439" cy="2016241"/>
      </dsp:txXfrm>
    </dsp:sp>
    <dsp:sp modelId="{EFCF8B58-B0AB-4A61-B79C-513D14C13048}">
      <dsp:nvSpPr>
        <dsp:cNvPr id="0" name=""/>
        <dsp:cNvSpPr/>
      </dsp:nvSpPr>
      <dsp:spPr>
        <a:xfrm>
          <a:off x="0" y="2976356"/>
          <a:ext cx="6498879" cy="224026"/>
        </a:xfrm>
        <a:prstGeom prst="rect">
          <a:avLst/>
        </a:prstGeom>
        <a:solidFill>
          <a:schemeClr val="accent5">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80B6B3-D3DB-4EAC-83FC-EB3C4CE0BE05}">
      <dsp:nvSpPr>
        <dsp:cNvPr id="0" name=""/>
        <dsp:cNvSpPr/>
      </dsp:nvSpPr>
      <dsp:spPr>
        <a:xfrm>
          <a:off x="1483" y="0"/>
          <a:ext cx="2308255" cy="30464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err="1"/>
            <a:t>waktu</a:t>
          </a:r>
          <a:endParaRPr lang="en-US" sz="2800" kern="1200" dirty="0"/>
        </a:p>
      </dsp:txBody>
      <dsp:txXfrm>
        <a:off x="1483" y="1218597"/>
        <a:ext cx="2308255" cy="1218597"/>
      </dsp:txXfrm>
    </dsp:sp>
    <dsp:sp modelId="{F84C55B7-092A-40AC-94F8-BB5069D1EC01}">
      <dsp:nvSpPr>
        <dsp:cNvPr id="0" name=""/>
        <dsp:cNvSpPr/>
      </dsp:nvSpPr>
      <dsp:spPr>
        <a:xfrm>
          <a:off x="648370" y="182789"/>
          <a:ext cx="1014482" cy="1014482"/>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99100E-657F-4C33-9537-9FC08B4AB9D0}">
      <dsp:nvSpPr>
        <dsp:cNvPr id="0" name=""/>
        <dsp:cNvSpPr/>
      </dsp:nvSpPr>
      <dsp:spPr>
        <a:xfrm>
          <a:off x="2378987" y="0"/>
          <a:ext cx="2308255" cy="30464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err="1"/>
            <a:t>materi</a:t>
          </a:r>
          <a:r>
            <a:rPr lang="en-US" sz="2800" kern="1200" dirty="0"/>
            <a:t> </a:t>
          </a:r>
          <a:r>
            <a:rPr lang="en-US" sz="2800" kern="1200" dirty="0" err="1"/>
            <a:t>pengajaran</a:t>
          </a:r>
          <a:endParaRPr lang="en-US" sz="2800" kern="1200" dirty="0"/>
        </a:p>
      </dsp:txBody>
      <dsp:txXfrm>
        <a:off x="2378987" y="1218597"/>
        <a:ext cx="2308255" cy="1218597"/>
      </dsp:txXfrm>
    </dsp:sp>
    <dsp:sp modelId="{685FEB26-EBC7-4E55-8E6B-B4DE16C6F67B}">
      <dsp:nvSpPr>
        <dsp:cNvPr id="0" name=""/>
        <dsp:cNvSpPr/>
      </dsp:nvSpPr>
      <dsp:spPr>
        <a:xfrm>
          <a:off x="3025873" y="182789"/>
          <a:ext cx="1014482" cy="1014482"/>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000" r="-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A85500-F1D6-40B8-8C18-72B9070E5F08}">
      <dsp:nvSpPr>
        <dsp:cNvPr id="0" name=""/>
        <dsp:cNvSpPr/>
      </dsp:nvSpPr>
      <dsp:spPr>
        <a:xfrm>
          <a:off x="4757974" y="0"/>
          <a:ext cx="2308255" cy="304649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err="1"/>
            <a:t>metode</a:t>
          </a:r>
          <a:r>
            <a:rPr lang="en-US" sz="2800" kern="1200" dirty="0"/>
            <a:t> </a:t>
          </a:r>
          <a:r>
            <a:rPr lang="en-US" sz="2800" kern="1200" dirty="0" err="1"/>
            <a:t>pengajaran</a:t>
          </a:r>
          <a:endParaRPr lang="en-US" sz="2800" kern="1200" dirty="0"/>
        </a:p>
      </dsp:txBody>
      <dsp:txXfrm>
        <a:off x="4757974" y="1218597"/>
        <a:ext cx="2308255" cy="1218597"/>
      </dsp:txXfrm>
    </dsp:sp>
    <dsp:sp modelId="{0F7B6A0A-08B7-4504-9099-3F33038BA196}">
      <dsp:nvSpPr>
        <dsp:cNvPr id="0" name=""/>
        <dsp:cNvSpPr/>
      </dsp:nvSpPr>
      <dsp:spPr>
        <a:xfrm>
          <a:off x="5344151" y="228492"/>
          <a:ext cx="1014482" cy="1014482"/>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8FEF66-DDF6-4D77-9CD5-D80412556E45}">
      <dsp:nvSpPr>
        <dsp:cNvPr id="0" name=""/>
        <dsp:cNvSpPr/>
      </dsp:nvSpPr>
      <dsp:spPr>
        <a:xfrm>
          <a:off x="282649" y="2437195"/>
          <a:ext cx="6500931" cy="456974"/>
        </a:xfrm>
        <a:prstGeom prst="leftRight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EE9AB1-3970-468D-8F13-9E0FBD39F015}">
      <dsp:nvSpPr>
        <dsp:cNvPr id="0" name=""/>
        <dsp:cNvSpPr/>
      </dsp:nvSpPr>
      <dsp:spPr>
        <a:xfrm>
          <a:off x="-4247134" y="-656307"/>
          <a:ext cx="5096962" cy="5096962"/>
        </a:xfrm>
        <a:prstGeom prst="blockArc">
          <a:avLst>
            <a:gd name="adj1" fmla="val 18900000"/>
            <a:gd name="adj2" fmla="val 2700000"/>
            <a:gd name="adj3" fmla="val 424"/>
          </a:avLst>
        </a:pr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47C0CE1-4EC5-4DBC-A3D1-1AC771E2099F}">
      <dsp:nvSpPr>
        <dsp:cNvPr id="0" name=""/>
        <dsp:cNvSpPr/>
      </dsp:nvSpPr>
      <dsp:spPr>
        <a:xfrm>
          <a:off x="695657" y="554026"/>
          <a:ext cx="5639158" cy="1054322"/>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8133" tIns="60960" rIns="60960" bIns="60960" numCol="1" spcCol="1270" anchor="ctr" anchorCtr="0">
          <a:noAutofit/>
        </a:bodyPr>
        <a:lstStyle/>
        <a:p>
          <a:pPr marL="0" lvl="0" indent="0" algn="l" defTabSz="1066800">
            <a:lnSpc>
              <a:spcPct val="90000"/>
            </a:lnSpc>
            <a:spcBef>
              <a:spcPct val="0"/>
            </a:spcBef>
            <a:spcAft>
              <a:spcPct val="35000"/>
            </a:spcAft>
            <a:buNone/>
          </a:pPr>
          <a:r>
            <a:rPr lang="en-US" sz="2400" kern="1200" dirty="0" err="1">
              <a:solidFill>
                <a:schemeClr val="accent2">
                  <a:lumMod val="75000"/>
                </a:schemeClr>
              </a:solidFill>
            </a:rPr>
            <a:t>Mengapa</a:t>
          </a:r>
          <a:r>
            <a:rPr lang="en-US" sz="2400" kern="1200" dirty="0">
              <a:solidFill>
                <a:schemeClr val="accent2">
                  <a:lumMod val="75000"/>
                </a:schemeClr>
              </a:solidFill>
            </a:rPr>
            <a:t> </a:t>
          </a:r>
          <a:r>
            <a:rPr lang="en-US" sz="2400" kern="1200" dirty="0" err="1">
              <a:solidFill>
                <a:schemeClr val="accent2">
                  <a:lumMod val="75000"/>
                </a:schemeClr>
              </a:solidFill>
            </a:rPr>
            <a:t>teori</a:t>
          </a:r>
          <a:r>
            <a:rPr lang="en-US" sz="2400" kern="1200" dirty="0">
              <a:solidFill>
                <a:schemeClr val="accent2">
                  <a:lumMod val="75000"/>
                </a:schemeClr>
              </a:solidFill>
            </a:rPr>
            <a:t> </a:t>
          </a:r>
          <a:r>
            <a:rPr lang="en-US" sz="2400" kern="1200" dirty="0" err="1">
              <a:solidFill>
                <a:schemeClr val="accent2">
                  <a:lumMod val="75000"/>
                </a:schemeClr>
              </a:solidFill>
            </a:rPr>
            <a:t>belajar</a:t>
          </a:r>
          <a:r>
            <a:rPr lang="en-US" sz="2400" kern="1200" dirty="0">
              <a:solidFill>
                <a:schemeClr val="accent2">
                  <a:lumMod val="75000"/>
                </a:schemeClr>
              </a:solidFill>
            </a:rPr>
            <a:t> van </a:t>
          </a:r>
          <a:r>
            <a:rPr lang="en-US" sz="2400" kern="1200" dirty="0" err="1">
              <a:solidFill>
                <a:schemeClr val="accent2">
                  <a:lumMod val="75000"/>
                </a:schemeClr>
              </a:solidFill>
            </a:rPr>
            <a:t>Hiele</a:t>
          </a:r>
          <a:r>
            <a:rPr lang="en-US" sz="2400" kern="1200" dirty="0">
              <a:solidFill>
                <a:schemeClr val="accent2">
                  <a:lumMod val="75000"/>
                </a:schemeClr>
              </a:solidFill>
            </a:rPr>
            <a:t> </a:t>
          </a:r>
          <a:r>
            <a:rPr lang="en-US" sz="2400" kern="1200" dirty="0" err="1">
              <a:solidFill>
                <a:schemeClr val="accent2">
                  <a:lumMod val="75000"/>
                </a:schemeClr>
              </a:solidFill>
            </a:rPr>
            <a:t>sangat</a:t>
          </a:r>
          <a:r>
            <a:rPr lang="en-US" sz="2400" kern="1200" dirty="0">
              <a:solidFill>
                <a:schemeClr val="accent2">
                  <a:lumMod val="75000"/>
                </a:schemeClr>
              </a:solidFill>
            </a:rPr>
            <a:t> </a:t>
          </a:r>
          <a:r>
            <a:rPr lang="en-US" sz="2400" kern="1200" dirty="0" err="1">
              <a:solidFill>
                <a:schemeClr val="accent2">
                  <a:lumMod val="75000"/>
                </a:schemeClr>
              </a:solidFill>
            </a:rPr>
            <a:t>sesuai</a:t>
          </a:r>
          <a:r>
            <a:rPr lang="en-US" sz="2400" kern="1200" dirty="0">
              <a:solidFill>
                <a:schemeClr val="accent2">
                  <a:lumMod val="75000"/>
                </a:schemeClr>
              </a:solidFill>
            </a:rPr>
            <a:t> </a:t>
          </a:r>
          <a:r>
            <a:rPr lang="en-US" sz="2400" kern="1200" dirty="0" err="1">
              <a:solidFill>
                <a:schemeClr val="accent2">
                  <a:lumMod val="75000"/>
                </a:schemeClr>
              </a:solidFill>
            </a:rPr>
            <a:t>untuk</a:t>
          </a:r>
          <a:r>
            <a:rPr lang="en-US" sz="2400" kern="1200" dirty="0">
              <a:solidFill>
                <a:schemeClr val="accent2">
                  <a:lumMod val="75000"/>
                </a:schemeClr>
              </a:solidFill>
            </a:rPr>
            <a:t> </a:t>
          </a:r>
          <a:r>
            <a:rPr lang="en-US" sz="2400" kern="1200" dirty="0" err="1">
              <a:solidFill>
                <a:schemeClr val="accent2">
                  <a:lumMod val="75000"/>
                </a:schemeClr>
              </a:solidFill>
            </a:rPr>
            <a:t>diterapkan</a:t>
          </a:r>
          <a:r>
            <a:rPr lang="en-US" sz="2400" kern="1200" dirty="0">
              <a:solidFill>
                <a:schemeClr val="accent2">
                  <a:lumMod val="75000"/>
                </a:schemeClr>
              </a:solidFill>
            </a:rPr>
            <a:t> </a:t>
          </a:r>
          <a:r>
            <a:rPr lang="en-US" sz="2400" kern="1200" dirty="0" err="1">
              <a:solidFill>
                <a:schemeClr val="accent2">
                  <a:lumMod val="75000"/>
                </a:schemeClr>
              </a:solidFill>
            </a:rPr>
            <a:t>dalam</a:t>
          </a:r>
          <a:r>
            <a:rPr lang="en-US" sz="2400" kern="1200" dirty="0">
              <a:solidFill>
                <a:schemeClr val="accent2">
                  <a:lumMod val="75000"/>
                </a:schemeClr>
              </a:solidFill>
            </a:rPr>
            <a:t> </a:t>
          </a:r>
          <a:r>
            <a:rPr lang="en-US" sz="2400" kern="1200" dirty="0" err="1">
              <a:solidFill>
                <a:schemeClr val="accent2">
                  <a:lumMod val="75000"/>
                </a:schemeClr>
              </a:solidFill>
            </a:rPr>
            <a:t>pembelajaran</a:t>
          </a:r>
          <a:r>
            <a:rPr lang="en-US" sz="2400" kern="1200" dirty="0">
              <a:solidFill>
                <a:schemeClr val="accent2">
                  <a:lumMod val="75000"/>
                </a:schemeClr>
              </a:solidFill>
            </a:rPr>
            <a:t> </a:t>
          </a:r>
          <a:r>
            <a:rPr lang="en-US" sz="2400" kern="1200" dirty="0" err="1">
              <a:solidFill>
                <a:schemeClr val="accent2">
                  <a:lumMod val="75000"/>
                </a:schemeClr>
              </a:solidFill>
            </a:rPr>
            <a:t>geometri</a:t>
          </a:r>
          <a:r>
            <a:rPr lang="en-US" sz="2400" kern="1200" dirty="0">
              <a:solidFill>
                <a:schemeClr val="accent2">
                  <a:lumMod val="75000"/>
                </a:schemeClr>
              </a:solidFill>
            </a:rPr>
            <a:t>? </a:t>
          </a:r>
        </a:p>
      </dsp:txBody>
      <dsp:txXfrm>
        <a:off x="695657" y="554026"/>
        <a:ext cx="5639158" cy="1054322"/>
      </dsp:txXfrm>
    </dsp:sp>
    <dsp:sp modelId="{8B2426C2-2A57-400B-A532-9DBDD8BAB114}">
      <dsp:nvSpPr>
        <dsp:cNvPr id="0" name=""/>
        <dsp:cNvSpPr/>
      </dsp:nvSpPr>
      <dsp:spPr>
        <a:xfrm>
          <a:off x="19962" y="405492"/>
          <a:ext cx="1351390" cy="1351390"/>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7C59C7A1-A99D-4037-A769-3D3F95B62CC4}">
      <dsp:nvSpPr>
        <dsp:cNvPr id="0" name=""/>
        <dsp:cNvSpPr/>
      </dsp:nvSpPr>
      <dsp:spPr>
        <a:xfrm>
          <a:off x="671465" y="2196387"/>
          <a:ext cx="5639158" cy="1081112"/>
        </a:xfrm>
        <a:prstGeom prst="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8133"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err="1">
              <a:solidFill>
                <a:schemeClr val="accent2">
                  <a:lumMod val="75000"/>
                </a:schemeClr>
              </a:solidFill>
            </a:rPr>
            <a:t>Fase-fase</a:t>
          </a:r>
          <a:r>
            <a:rPr lang="en-US" sz="2000" kern="1200" dirty="0">
              <a:solidFill>
                <a:schemeClr val="accent2">
                  <a:lumMod val="75000"/>
                </a:schemeClr>
              </a:solidFill>
            </a:rPr>
            <a:t> </a:t>
          </a:r>
          <a:r>
            <a:rPr lang="en-US" sz="2000" kern="1200" dirty="0" err="1">
              <a:solidFill>
                <a:schemeClr val="accent2">
                  <a:lumMod val="75000"/>
                </a:schemeClr>
              </a:solidFill>
            </a:rPr>
            <a:t>pembelajaran</a:t>
          </a:r>
          <a:r>
            <a:rPr lang="en-US" sz="2000" kern="1200" dirty="0">
              <a:solidFill>
                <a:schemeClr val="accent2">
                  <a:lumMod val="75000"/>
                </a:schemeClr>
              </a:solidFill>
            </a:rPr>
            <a:t> van </a:t>
          </a:r>
          <a:r>
            <a:rPr lang="en-US" sz="2000" kern="1200" dirty="0" err="1">
              <a:solidFill>
                <a:schemeClr val="accent2">
                  <a:lumMod val="75000"/>
                </a:schemeClr>
              </a:solidFill>
            </a:rPr>
            <a:t>Hiele</a:t>
          </a:r>
          <a:r>
            <a:rPr lang="en-US" sz="2000" kern="1200" dirty="0">
              <a:solidFill>
                <a:schemeClr val="accent2">
                  <a:lumMod val="75000"/>
                </a:schemeClr>
              </a:solidFill>
            </a:rPr>
            <a:t> </a:t>
          </a:r>
          <a:r>
            <a:rPr lang="en-US" sz="2000" kern="1200" dirty="0" err="1">
              <a:solidFill>
                <a:schemeClr val="accent2">
                  <a:lumMod val="75000"/>
                </a:schemeClr>
              </a:solidFill>
            </a:rPr>
            <a:t>adalah</a:t>
          </a:r>
          <a:r>
            <a:rPr lang="en-US" sz="2000" kern="1200" dirty="0">
              <a:solidFill>
                <a:schemeClr val="accent2">
                  <a:lumMod val="75000"/>
                </a:schemeClr>
              </a:solidFill>
            </a:rPr>
            <a:t> </a:t>
          </a:r>
          <a:r>
            <a:rPr lang="en-US" sz="2000" kern="1200" dirty="0" err="1">
              <a:solidFill>
                <a:schemeClr val="accent2">
                  <a:lumMod val="75000"/>
                </a:schemeClr>
              </a:solidFill>
            </a:rPr>
            <a:t>hirarkis</a:t>
          </a:r>
          <a:r>
            <a:rPr lang="en-US" sz="2000" kern="1200" dirty="0">
              <a:solidFill>
                <a:schemeClr val="accent2">
                  <a:lumMod val="75000"/>
                </a:schemeClr>
              </a:solidFill>
            </a:rPr>
            <a:t>. </a:t>
          </a:r>
          <a:r>
            <a:rPr lang="en-US" sz="2000" kern="1200" dirty="0" err="1">
              <a:solidFill>
                <a:schemeClr val="accent2">
                  <a:lumMod val="75000"/>
                </a:schemeClr>
              </a:solidFill>
            </a:rPr>
            <a:t>Setujukah</a:t>
          </a:r>
          <a:r>
            <a:rPr lang="en-US" sz="2000" kern="1200" dirty="0">
              <a:solidFill>
                <a:schemeClr val="accent2">
                  <a:lumMod val="75000"/>
                </a:schemeClr>
              </a:solidFill>
            </a:rPr>
            <a:t> </a:t>
          </a:r>
          <a:r>
            <a:rPr lang="en-US" sz="2000" kern="1200" dirty="0" err="1">
              <a:solidFill>
                <a:schemeClr val="accent2">
                  <a:lumMod val="75000"/>
                </a:schemeClr>
              </a:solidFill>
            </a:rPr>
            <a:t>Anda</a:t>
          </a:r>
          <a:r>
            <a:rPr lang="en-US" sz="2000" kern="1200" dirty="0">
              <a:solidFill>
                <a:schemeClr val="accent2">
                  <a:lumMod val="75000"/>
                </a:schemeClr>
              </a:solidFill>
            </a:rPr>
            <a:t> </a:t>
          </a:r>
          <a:r>
            <a:rPr lang="en-US" sz="2000" kern="1200" dirty="0" err="1">
              <a:solidFill>
                <a:schemeClr val="accent2">
                  <a:lumMod val="75000"/>
                </a:schemeClr>
              </a:solidFill>
            </a:rPr>
            <a:t>dengan</a:t>
          </a:r>
          <a:r>
            <a:rPr lang="en-US" sz="2000" kern="1200" dirty="0">
              <a:solidFill>
                <a:schemeClr val="accent2">
                  <a:lumMod val="75000"/>
                </a:schemeClr>
              </a:solidFill>
            </a:rPr>
            <a:t> </a:t>
          </a:r>
          <a:r>
            <a:rPr lang="en-US" sz="2000" kern="1200" dirty="0" err="1">
              <a:solidFill>
                <a:schemeClr val="accent2">
                  <a:lumMod val="75000"/>
                </a:schemeClr>
              </a:solidFill>
            </a:rPr>
            <a:t>pendapat</a:t>
          </a:r>
          <a:r>
            <a:rPr lang="en-US" sz="2000" kern="1200" dirty="0">
              <a:solidFill>
                <a:schemeClr val="accent2">
                  <a:lumMod val="75000"/>
                </a:schemeClr>
              </a:solidFill>
            </a:rPr>
            <a:t> </a:t>
          </a:r>
          <a:r>
            <a:rPr lang="en-US" sz="2000" kern="1200" dirty="0" err="1">
              <a:solidFill>
                <a:schemeClr val="accent2">
                  <a:lumMod val="75000"/>
                </a:schemeClr>
              </a:solidFill>
            </a:rPr>
            <a:t>ini</a:t>
          </a:r>
          <a:r>
            <a:rPr lang="en-US" sz="2000" kern="1200" dirty="0">
              <a:solidFill>
                <a:schemeClr val="accent2">
                  <a:lumMod val="75000"/>
                </a:schemeClr>
              </a:solidFill>
            </a:rPr>
            <a:t>? </a:t>
          </a:r>
        </a:p>
      </dsp:txBody>
      <dsp:txXfrm>
        <a:off x="671465" y="2196387"/>
        <a:ext cx="5639158" cy="1081112"/>
      </dsp:txXfrm>
    </dsp:sp>
    <dsp:sp modelId="{125A8A25-567D-4628-B97F-18039B4BA4F6}">
      <dsp:nvSpPr>
        <dsp:cNvPr id="0" name=""/>
        <dsp:cNvSpPr/>
      </dsp:nvSpPr>
      <dsp:spPr>
        <a:xfrm>
          <a:off x="19962" y="2027463"/>
          <a:ext cx="1351390" cy="1351390"/>
        </a:xfrm>
        <a:prstGeom prst="ellipse">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D15A28-F6B7-4829-B816-A7806B3EEAD8}">
      <dsp:nvSpPr>
        <dsp:cNvPr id="0" name=""/>
        <dsp:cNvSpPr/>
      </dsp:nvSpPr>
      <dsp:spPr>
        <a:xfrm>
          <a:off x="0" y="0"/>
          <a:ext cx="7522443" cy="1828800"/>
        </a:xfrm>
        <a:prstGeom prst="roundRect">
          <a:avLst>
            <a:gd name="adj" fmla="val 10000"/>
          </a:avLst>
        </a:prstGeom>
        <a:solidFill>
          <a:schemeClr val="accent6">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id-ID" sz="3600" kern="1200" dirty="0"/>
            <a:t>Belajar bermakna dapat terjadi melalui belajar penemuan. </a:t>
          </a:r>
          <a:endParaRPr lang="en-US" sz="3600" kern="1200" dirty="0">
            <a:solidFill>
              <a:schemeClr val="tx1"/>
            </a:solidFill>
          </a:endParaRPr>
        </a:p>
      </dsp:txBody>
      <dsp:txXfrm>
        <a:off x="1687368" y="0"/>
        <a:ext cx="5835074" cy="1828800"/>
      </dsp:txXfrm>
    </dsp:sp>
    <dsp:sp modelId="{0691B6D3-2248-43E0-9F39-ABEDCFC76762}">
      <dsp:nvSpPr>
        <dsp:cNvPr id="0" name=""/>
        <dsp:cNvSpPr/>
      </dsp:nvSpPr>
      <dsp:spPr>
        <a:xfrm>
          <a:off x="182879" y="182880"/>
          <a:ext cx="1504488" cy="1463040"/>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descr="desain tampilan power ranger mtk.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424" y="12210"/>
            <a:ext cx="9130473" cy="5143500"/>
          </a:xfrm>
          <a:prstGeom prst="rect">
            <a:avLst/>
          </a:prstGeom>
        </p:spPr>
      </p:pic>
      <p:sp>
        <p:nvSpPr>
          <p:cNvPr id="2" name="Title 1"/>
          <p:cNvSpPr>
            <a:spLocks noGrp="1"/>
          </p:cNvSpPr>
          <p:nvPr>
            <p:ph type="ctrTitle" hasCustomPrompt="1"/>
          </p:nvPr>
        </p:nvSpPr>
        <p:spPr>
          <a:xfrm>
            <a:off x="8260818" y="263925"/>
            <a:ext cx="506896" cy="579098"/>
          </a:xfrm>
        </p:spPr>
        <p:txBody>
          <a:bodyPr>
            <a:noAutofit/>
          </a:bodyPr>
          <a:lstStyle>
            <a:lvl1pPr>
              <a:defRPr sz="3500" b="1">
                <a:solidFill>
                  <a:srgbClr val="FFFFFF"/>
                </a:solidFill>
                <a:latin typeface="Calibri (body)"/>
                <a:cs typeface="Calibri (body)"/>
              </a:defRPr>
            </a:lvl1pPr>
          </a:lstStyle>
          <a:p>
            <a:r>
              <a:rPr lang="en-US" dirty="0"/>
              <a:t>A</a:t>
            </a:r>
          </a:p>
        </p:txBody>
      </p:sp>
    </p:spTree>
    <p:extLst>
      <p:ext uri="{BB962C8B-B14F-4D97-AF65-F5344CB8AC3E}">
        <p14:creationId xmlns:p14="http://schemas.microsoft.com/office/powerpoint/2010/main" val="787567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6" name="Picture 5" descr="desain tampilan isi power rang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30473" cy="5143500"/>
          </a:xfrm>
          <a:prstGeom prst="rect">
            <a:avLst/>
          </a:prstGeom>
        </p:spPr>
      </p:pic>
      <p:sp>
        <p:nvSpPr>
          <p:cNvPr id="2" name="Title 1"/>
          <p:cNvSpPr>
            <a:spLocks noGrp="1"/>
          </p:cNvSpPr>
          <p:nvPr>
            <p:ph type="title"/>
          </p:nvPr>
        </p:nvSpPr>
        <p:spPr>
          <a:xfrm>
            <a:off x="457200" y="1428580"/>
            <a:ext cx="8229600" cy="1319641"/>
          </a:xfrm>
        </p:spPr>
        <p:txBody>
          <a:bodyPr>
            <a:normAutofit/>
          </a:bodyPr>
          <a:lstStyle>
            <a:lvl1pPr algn="r">
              <a:lnSpc>
                <a:spcPct val="90000"/>
              </a:lnSpc>
              <a:defRPr sz="4000" b="1">
                <a:solidFill>
                  <a:srgbClr val="254061"/>
                </a:solidFill>
              </a:defRPr>
            </a:lvl1pPr>
          </a:lstStyle>
          <a:p>
            <a:r>
              <a:rPr lang="en-US" dirty="0"/>
              <a:t>Click to edit Master title style</a:t>
            </a:r>
          </a:p>
        </p:txBody>
      </p:sp>
      <p:cxnSp>
        <p:nvCxnSpPr>
          <p:cNvPr id="7" name="Straight Connector 6"/>
          <p:cNvCxnSpPr/>
          <p:nvPr userDrawn="1"/>
        </p:nvCxnSpPr>
        <p:spPr>
          <a:xfrm>
            <a:off x="457200" y="2748221"/>
            <a:ext cx="8229599"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33702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6" name="Picture 5" descr="desain tampilan isi power rang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30473" cy="5143500"/>
          </a:xfrm>
          <a:prstGeom prst="rect">
            <a:avLst/>
          </a:prstGeom>
        </p:spPr>
      </p:pic>
      <p:sp>
        <p:nvSpPr>
          <p:cNvPr id="2" name="Title 1"/>
          <p:cNvSpPr>
            <a:spLocks noGrp="1"/>
          </p:cNvSpPr>
          <p:nvPr>
            <p:ph type="title"/>
          </p:nvPr>
        </p:nvSpPr>
        <p:spPr>
          <a:xfrm>
            <a:off x="457200" y="3185236"/>
            <a:ext cx="8229600" cy="857250"/>
          </a:xfrm>
        </p:spPr>
        <p:txBody>
          <a:bodyPr>
            <a:normAutofit/>
          </a:bodyPr>
          <a:lstStyle>
            <a:lvl1pPr algn="r">
              <a:defRPr sz="3200" b="1">
                <a:solidFill>
                  <a:schemeClr val="accent1">
                    <a:lumMod val="50000"/>
                  </a:schemeClr>
                </a:solidFill>
              </a:defRPr>
            </a:lvl1pPr>
          </a:lstStyle>
          <a:p>
            <a:r>
              <a:rPr lang="en-US"/>
              <a:t>Click to edit Master title style</a:t>
            </a:r>
          </a:p>
        </p:txBody>
      </p:sp>
      <p:cxnSp>
        <p:nvCxnSpPr>
          <p:cNvPr id="7" name="Straight Connector 6"/>
          <p:cNvCxnSpPr/>
          <p:nvPr userDrawn="1"/>
        </p:nvCxnSpPr>
        <p:spPr>
          <a:xfrm>
            <a:off x="457200" y="4042486"/>
            <a:ext cx="8229599"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86264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esain tampilan isi power rang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30473" cy="5143500"/>
          </a:xfrm>
          <a:prstGeom prst="rect">
            <a:avLst/>
          </a:prstGeom>
        </p:spPr>
      </p:pic>
      <p:sp>
        <p:nvSpPr>
          <p:cNvPr id="2" name="Title 1"/>
          <p:cNvSpPr>
            <a:spLocks noGrp="1"/>
          </p:cNvSpPr>
          <p:nvPr>
            <p:ph type="title"/>
          </p:nvPr>
        </p:nvSpPr>
        <p:spPr>
          <a:xfrm>
            <a:off x="896523" y="608255"/>
            <a:ext cx="7790276" cy="518999"/>
          </a:xfrm>
        </p:spPr>
        <p:txBody>
          <a:bodyPr>
            <a:noAutofit/>
          </a:bodyPr>
          <a:lstStyle>
            <a:lvl1pPr algn="r">
              <a:defRPr sz="2800" b="1"/>
            </a:lvl1pPr>
          </a:lstStyle>
          <a:p>
            <a:r>
              <a:rPr lang="en-US" dirty="0"/>
              <a:t>Click to edit Master title style</a:t>
            </a:r>
          </a:p>
        </p:txBody>
      </p:sp>
      <p:sp>
        <p:nvSpPr>
          <p:cNvPr id="3" name="Content Placeholder 2"/>
          <p:cNvSpPr>
            <a:spLocks noGrp="1"/>
          </p:cNvSpPr>
          <p:nvPr>
            <p:ph idx="1"/>
          </p:nvPr>
        </p:nvSpPr>
        <p:spPr>
          <a:xfrm>
            <a:off x="896523" y="1200151"/>
            <a:ext cx="7790276" cy="3394472"/>
          </a:xfrm>
        </p:spPr>
        <p:txBody>
          <a:bodyPr>
            <a:normAutofit/>
          </a:bodyPr>
          <a:lstStyle>
            <a:lvl1pPr algn="l">
              <a:defRPr sz="1800"/>
            </a:lvl1pPr>
            <a:lvl2pPr algn="l">
              <a:defRPr sz="1600"/>
            </a:lvl2pPr>
            <a:lvl3pPr algn="l">
              <a:defRPr sz="1400"/>
            </a:lvl3pPr>
            <a:lvl4pPr algn="l">
              <a:defRPr sz="1200"/>
            </a:lvl4pPr>
            <a:lvl5pPr algn="l">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9" name="Straight Connector 8"/>
          <p:cNvCxnSpPr/>
          <p:nvPr userDrawn="1"/>
        </p:nvCxnSpPr>
        <p:spPr>
          <a:xfrm>
            <a:off x="896523" y="1159267"/>
            <a:ext cx="7790276"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77605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desain tampilan isi power rang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30473" cy="5143500"/>
          </a:xfrm>
          <a:prstGeom prst="rect">
            <a:avLst/>
          </a:prstGeom>
        </p:spPr>
      </p:pic>
      <p:sp>
        <p:nvSpPr>
          <p:cNvPr id="2" name="Title 1"/>
          <p:cNvSpPr>
            <a:spLocks noGrp="1"/>
          </p:cNvSpPr>
          <p:nvPr>
            <p:ph type="title"/>
          </p:nvPr>
        </p:nvSpPr>
        <p:spPr>
          <a:xfrm>
            <a:off x="722313" y="3305176"/>
            <a:ext cx="7772400" cy="1021556"/>
          </a:xfrm>
        </p:spPr>
        <p:txBody>
          <a:bodyPr anchor="t">
            <a:normAutofit/>
          </a:bodyPr>
          <a:lstStyle>
            <a:lvl1pPr algn="l">
              <a:defRPr sz="24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normAutofit/>
          </a:bodyPr>
          <a:lstStyle>
            <a:lvl1pPr marL="0" indent="0">
              <a:buNone/>
              <a:defRPr sz="1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249370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desain tampilan isi power rang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30473" cy="5143500"/>
          </a:xfrm>
          <a:prstGeom prst="rect">
            <a:avLst/>
          </a:prstGeom>
        </p:spPr>
      </p:pic>
      <p:sp>
        <p:nvSpPr>
          <p:cNvPr id="2" name="Title 1"/>
          <p:cNvSpPr>
            <a:spLocks noGrp="1"/>
          </p:cNvSpPr>
          <p:nvPr>
            <p:ph type="title"/>
          </p:nvPr>
        </p:nvSpPr>
        <p:spPr>
          <a:xfrm>
            <a:off x="896522" y="650939"/>
            <a:ext cx="7790277" cy="476315"/>
          </a:xfrm>
        </p:spPr>
        <p:txBody>
          <a:bodyPr vert="horz" lIns="91440" tIns="45720" rIns="91440" bIns="45720" rtlCol="0" anchor="ctr">
            <a:noAutofit/>
          </a:bodyPr>
          <a:lstStyle>
            <a:lvl1pPr>
              <a:defRPr lang="en-US" sz="2800" b="1" dirty="0"/>
            </a:lvl1pPr>
          </a:lstStyle>
          <a:p>
            <a:pPr lvl="0" algn="r"/>
            <a:r>
              <a:rPr lang="en-US" dirty="0"/>
              <a:t>Click to edit Master title style</a:t>
            </a:r>
          </a:p>
        </p:txBody>
      </p:sp>
      <p:sp>
        <p:nvSpPr>
          <p:cNvPr id="3" name="Text Placeholder 2"/>
          <p:cNvSpPr>
            <a:spLocks noGrp="1"/>
          </p:cNvSpPr>
          <p:nvPr>
            <p:ph type="body" idx="1"/>
          </p:nvPr>
        </p:nvSpPr>
        <p:spPr>
          <a:xfrm>
            <a:off x="896522" y="1151335"/>
            <a:ext cx="3810223" cy="479822"/>
          </a:xfrm>
        </p:spPr>
        <p:txBody>
          <a:bodyPr anchor="b">
            <a:normAutofit/>
          </a:bodyPr>
          <a:lstStyle>
            <a:lvl1pPr marL="0" indent="0" algn="r">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96522" y="1631156"/>
            <a:ext cx="3810223" cy="2963466"/>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824147" y="1151335"/>
            <a:ext cx="3862654" cy="479822"/>
          </a:xfrm>
        </p:spPr>
        <p:txBody>
          <a:bodyPr anchor="b">
            <a:normAutofit/>
          </a:bodyPr>
          <a:lstStyle>
            <a:lvl1pPr marL="0" indent="0" algn="r">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24147" y="1631156"/>
            <a:ext cx="3862654" cy="2963466"/>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1" name="Straight Connector 10"/>
          <p:cNvCxnSpPr/>
          <p:nvPr userDrawn="1"/>
        </p:nvCxnSpPr>
        <p:spPr>
          <a:xfrm>
            <a:off x="896523" y="1159267"/>
            <a:ext cx="7790276"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20044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desain tampilan isi power rang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30473" cy="5143500"/>
          </a:xfrm>
          <a:prstGeom prst="rect">
            <a:avLst/>
          </a:prstGeom>
        </p:spPr>
      </p:pic>
      <p:sp>
        <p:nvSpPr>
          <p:cNvPr id="2" name="Title 1"/>
          <p:cNvSpPr>
            <a:spLocks noGrp="1"/>
          </p:cNvSpPr>
          <p:nvPr>
            <p:ph type="title"/>
          </p:nvPr>
        </p:nvSpPr>
        <p:spPr>
          <a:xfrm>
            <a:off x="896523" y="640269"/>
            <a:ext cx="7800950" cy="486986"/>
          </a:xfrm>
        </p:spPr>
        <p:txBody>
          <a:bodyPr vert="horz" lIns="91440" tIns="45720" rIns="91440" bIns="45720" rtlCol="0" anchor="ctr">
            <a:noAutofit/>
          </a:bodyPr>
          <a:lstStyle>
            <a:lvl1pPr>
              <a:defRPr lang="en-US" sz="2800" b="1" dirty="0"/>
            </a:lvl1pPr>
          </a:lstStyle>
          <a:p>
            <a:pPr lvl="0" algn="r"/>
            <a:r>
              <a:rPr lang="en-US" dirty="0"/>
              <a:t>Click to edit Master title style</a:t>
            </a:r>
          </a:p>
        </p:txBody>
      </p:sp>
      <p:cxnSp>
        <p:nvCxnSpPr>
          <p:cNvPr id="7" name="Straight Connector 6"/>
          <p:cNvCxnSpPr/>
          <p:nvPr userDrawn="1"/>
        </p:nvCxnSpPr>
        <p:spPr>
          <a:xfrm>
            <a:off x="896523" y="1159267"/>
            <a:ext cx="7790276"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73883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desain tampilan isi power rang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30473" cy="5143500"/>
          </a:xfrm>
          <a:prstGeom prst="rect">
            <a:avLst/>
          </a:prstGeom>
        </p:spPr>
      </p:pic>
    </p:spTree>
    <p:extLst>
      <p:ext uri="{BB962C8B-B14F-4D97-AF65-F5344CB8AC3E}">
        <p14:creationId xmlns:p14="http://schemas.microsoft.com/office/powerpoint/2010/main" val="2347470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A0F65EF-78D5-7448-84BE-E75BE816DE48}" type="datetimeFigureOut">
              <a:rPr lang="en-US" smtClean="0"/>
              <a:t>6/8/2017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E51E977-2F6F-414D-A0AF-C8889D079066}" type="slidenum">
              <a:rPr lang="en-US" smtClean="0"/>
              <a:t>‹#›</a:t>
            </a:fld>
            <a:endParaRPr lang="en-US"/>
          </a:p>
        </p:txBody>
      </p:sp>
    </p:spTree>
    <p:extLst>
      <p:ext uri="{BB962C8B-B14F-4D97-AF65-F5344CB8AC3E}">
        <p14:creationId xmlns:p14="http://schemas.microsoft.com/office/powerpoint/2010/main" val="2894096505"/>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0" r:id="rId4"/>
    <p:sldLayoutId id="2147483651" r:id="rId5"/>
    <p:sldLayoutId id="2147483653" r:id="rId6"/>
    <p:sldLayoutId id="2147483654" r:id="rId7"/>
    <p:sldLayoutId id="2147483655" r:id="rId8"/>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6.jpg"/><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8.xml"/><Relationship Id="rId4" Type="http://schemas.openxmlformats.org/officeDocument/2006/relationships/image" Target="../media/image14.jpeg"/></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B</a:t>
            </a:r>
          </a:p>
        </p:txBody>
      </p:sp>
      <p:sp>
        <p:nvSpPr>
          <p:cNvPr id="4" name="TextBox 3"/>
          <p:cNvSpPr txBox="1"/>
          <p:nvPr/>
        </p:nvSpPr>
        <p:spPr>
          <a:xfrm>
            <a:off x="978013" y="4401740"/>
            <a:ext cx="1701074" cy="261610"/>
          </a:xfrm>
          <a:prstGeom prst="rect">
            <a:avLst/>
          </a:prstGeom>
          <a:noFill/>
        </p:spPr>
        <p:txBody>
          <a:bodyPr wrap="square" rtlCol="0">
            <a:spAutoFit/>
          </a:bodyPr>
          <a:lstStyle/>
          <a:p>
            <a:r>
              <a:rPr lang="en-US" sz="1100" dirty="0" err="1"/>
              <a:t>Teori</a:t>
            </a:r>
            <a:r>
              <a:rPr lang="en-US" sz="1100" dirty="0"/>
              <a:t> </a:t>
            </a:r>
            <a:r>
              <a:rPr lang="en-US" sz="1100" dirty="0" err="1"/>
              <a:t>Belajar</a:t>
            </a:r>
            <a:r>
              <a:rPr lang="en-US" sz="1100" dirty="0"/>
              <a:t> </a:t>
            </a:r>
            <a:r>
              <a:rPr lang="en-US" sz="1100" dirty="0" err="1"/>
              <a:t>Matematika</a:t>
            </a:r>
            <a:endParaRPr lang="en-US" sz="1100" dirty="0"/>
          </a:p>
        </p:txBody>
      </p:sp>
      <p:sp>
        <p:nvSpPr>
          <p:cNvPr id="5" name="TextBox 4"/>
          <p:cNvSpPr txBox="1"/>
          <p:nvPr/>
        </p:nvSpPr>
        <p:spPr>
          <a:xfrm>
            <a:off x="2796653" y="4401740"/>
            <a:ext cx="2209800" cy="430887"/>
          </a:xfrm>
          <a:prstGeom prst="rect">
            <a:avLst/>
          </a:prstGeom>
          <a:noFill/>
        </p:spPr>
        <p:txBody>
          <a:bodyPr wrap="square" rtlCol="0">
            <a:spAutoFit/>
          </a:bodyPr>
          <a:lstStyle/>
          <a:p>
            <a:r>
              <a:rPr lang="en-US" sz="1100" dirty="0" err="1"/>
              <a:t>Teori</a:t>
            </a:r>
            <a:r>
              <a:rPr lang="en-US" sz="1100" dirty="0"/>
              <a:t> </a:t>
            </a:r>
            <a:r>
              <a:rPr lang="en-US" sz="1100" dirty="0" err="1"/>
              <a:t>Himpunan</a:t>
            </a:r>
            <a:r>
              <a:rPr lang="en-US" sz="1100" dirty="0"/>
              <a:t> </a:t>
            </a:r>
            <a:r>
              <a:rPr lang="en-US" sz="1100" dirty="0" err="1"/>
              <a:t>dan</a:t>
            </a:r>
            <a:r>
              <a:rPr lang="en-US" sz="1100" dirty="0"/>
              <a:t> </a:t>
            </a:r>
            <a:r>
              <a:rPr lang="en-US" sz="1100" dirty="0" err="1"/>
              <a:t>Logika</a:t>
            </a:r>
            <a:r>
              <a:rPr lang="en-US" sz="1100" dirty="0"/>
              <a:t> </a:t>
            </a:r>
            <a:r>
              <a:rPr lang="en-US" sz="1100" dirty="0" err="1"/>
              <a:t>Matematika</a:t>
            </a:r>
            <a:endParaRPr lang="en-US" sz="1100" dirty="0"/>
          </a:p>
        </p:txBody>
      </p:sp>
    </p:spTree>
    <p:extLst>
      <p:ext uri="{BB962C8B-B14F-4D97-AF65-F5344CB8AC3E}">
        <p14:creationId xmlns:p14="http://schemas.microsoft.com/office/powerpoint/2010/main" val="1070330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TEORI BELAJAR </a:t>
            </a:r>
            <a:r>
              <a:rPr lang="en-US" dirty="0">
                <a:effectLst>
                  <a:outerShdw blurRad="38100" dist="38100" dir="2700000" algn="tl">
                    <a:srgbClr val="000000">
                      <a:alpha val="43137"/>
                    </a:srgbClr>
                  </a:outerShdw>
                </a:effectLst>
                <a:latin typeface="Aharoni" pitchFamily="2" charset="-79"/>
                <a:cs typeface="Aharoni" pitchFamily="2" charset="-79"/>
              </a:rPr>
              <a:t>THORDIKE</a:t>
            </a:r>
            <a:endParaRPr lang="en-US" dirty="0"/>
          </a:p>
        </p:txBody>
      </p:sp>
      <p:sp>
        <p:nvSpPr>
          <p:cNvPr id="4" name="Content Placeholder 3"/>
          <p:cNvSpPr>
            <a:spLocks noGrp="1"/>
          </p:cNvSpPr>
          <p:nvPr>
            <p:ph idx="1"/>
          </p:nvPr>
        </p:nvSpPr>
        <p:spPr>
          <a:xfrm>
            <a:off x="997258" y="1200151"/>
            <a:ext cx="6698188" cy="3394472"/>
          </a:xfrm>
        </p:spPr>
        <p:txBody>
          <a:bodyPr/>
          <a:lstStyle/>
          <a:p>
            <a:pPr marL="0" indent="0">
              <a:buNone/>
            </a:pPr>
            <a:endParaRPr lang="en-US" dirty="0"/>
          </a:p>
        </p:txBody>
      </p:sp>
      <p:sp>
        <p:nvSpPr>
          <p:cNvPr id="15" name="Content Placeholder 2">
            <a:extLst>
              <a:ext uri="{FF2B5EF4-FFF2-40B4-BE49-F238E27FC236}">
                <a16:creationId xmlns:a16="http://schemas.microsoft.com/office/drawing/2014/main" id="{A2793791-0336-4A43-B94A-CE63A15833EF}"/>
              </a:ext>
            </a:extLst>
          </p:cNvPr>
          <p:cNvSpPr txBox="1">
            <a:spLocks/>
          </p:cNvSpPr>
          <p:nvPr/>
        </p:nvSpPr>
        <p:spPr>
          <a:xfrm>
            <a:off x="914400" y="1423658"/>
            <a:ext cx="7079810" cy="267756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2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itchFamily="2" charset="2"/>
              <a:buChar char="ü"/>
            </a:pPr>
            <a:r>
              <a:rPr lang="en-US"/>
              <a:t>Teori </a:t>
            </a:r>
            <a:r>
              <a:rPr lang="id-ID" i="1"/>
              <a:t>Law of effect</a:t>
            </a:r>
            <a:r>
              <a:rPr lang="id-ID"/>
              <a:t>. </a:t>
            </a:r>
            <a:endParaRPr lang="en-US"/>
          </a:p>
          <a:p>
            <a:pPr>
              <a:buFont typeface="Wingdings" pitchFamily="2" charset="2"/>
              <a:buChar char="ü"/>
            </a:pPr>
            <a:r>
              <a:rPr lang="id-ID">
                <a:solidFill>
                  <a:schemeClr val="accent2">
                    <a:lumMod val="75000"/>
                  </a:schemeClr>
                </a:solidFill>
              </a:rPr>
              <a:t>Belajar</a:t>
            </a:r>
            <a:r>
              <a:rPr lang="en-US">
                <a:solidFill>
                  <a:schemeClr val="accent2">
                    <a:lumMod val="75000"/>
                  </a:schemeClr>
                </a:solidFill>
              </a:rPr>
              <a:t> merupakan peristiwa terbentunya asosiasi-asosiasi antara peristiwa-peristiwa yang disebut dengan stimulus (S) dan respon (R) yang diberikan atas stimulus tersebut</a:t>
            </a:r>
            <a:r>
              <a:rPr lang="en-US" i="1">
                <a:solidFill>
                  <a:schemeClr val="accent2">
                    <a:lumMod val="75000"/>
                  </a:schemeClr>
                </a:solidFill>
              </a:rPr>
              <a:t>.</a:t>
            </a:r>
            <a:endParaRPr lang="en-US">
              <a:solidFill>
                <a:schemeClr val="accent2">
                  <a:lumMod val="75000"/>
                </a:schemeClr>
              </a:solidFill>
            </a:endParaRPr>
          </a:p>
          <a:p>
            <a:pPr>
              <a:buFont typeface="Wingdings" pitchFamily="2" charset="2"/>
              <a:buChar char="ü"/>
            </a:pPr>
            <a:r>
              <a:rPr lang="en-US"/>
              <a:t>Asosiasi antara stimulus dan respon ini mengikuti tiga hukum, yaitu a) hukum latihan (</a:t>
            </a:r>
            <a:r>
              <a:rPr lang="en-US" i="1"/>
              <a:t>law of exercise); </a:t>
            </a:r>
            <a:r>
              <a:rPr lang="en-US"/>
              <a:t>b) hukum akibat (</a:t>
            </a:r>
            <a:r>
              <a:rPr lang="en-US" i="1"/>
              <a:t>law of effect</a:t>
            </a:r>
            <a:r>
              <a:rPr lang="en-US"/>
              <a:t>); dan c) hukum kesiapan </a:t>
            </a:r>
            <a:r>
              <a:rPr lang="en-US" i="1"/>
              <a:t>(law of readiness). </a:t>
            </a:r>
          </a:p>
          <a:p>
            <a:pPr>
              <a:buFont typeface="Wingdings" pitchFamily="2" charset="2"/>
              <a:buChar char="ü"/>
            </a:pPr>
            <a:r>
              <a:rPr lang="en-US">
                <a:solidFill>
                  <a:srgbClr val="0070C0"/>
                </a:solidFill>
              </a:rPr>
              <a:t>K</a:t>
            </a:r>
            <a:r>
              <a:rPr lang="id-ID">
                <a:solidFill>
                  <a:srgbClr val="0070C0"/>
                </a:solidFill>
              </a:rPr>
              <a:t>oneksionisme</a:t>
            </a:r>
            <a:r>
              <a:rPr lang="en-US">
                <a:solidFill>
                  <a:srgbClr val="0070C0"/>
                </a:solidFill>
              </a:rPr>
              <a:t>, karena </a:t>
            </a:r>
            <a:r>
              <a:rPr lang="id-ID">
                <a:solidFill>
                  <a:srgbClr val="0070C0"/>
                </a:solidFill>
              </a:rPr>
              <a:t>pada hakikatnya belajar merupakan proses pembentukan hubungan antara stimulus dan respon</a:t>
            </a:r>
            <a:r>
              <a:rPr lang="en-US">
                <a:solidFill>
                  <a:srgbClr val="0070C0"/>
                </a:solidFill>
              </a:rPr>
              <a:t>.</a:t>
            </a:r>
          </a:p>
          <a:p>
            <a:pPr marL="0" indent="0">
              <a:buFont typeface="Arial"/>
              <a:buNone/>
            </a:pPr>
            <a:endParaRPr lang="en-US" dirty="0"/>
          </a:p>
        </p:txBody>
      </p:sp>
    </p:spTree>
    <p:extLst>
      <p:ext uri="{BB962C8B-B14F-4D97-AF65-F5344CB8AC3E}">
        <p14:creationId xmlns:p14="http://schemas.microsoft.com/office/powerpoint/2010/main" val="4091647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wipe(up)">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wipe(up)">
                                      <p:cBhvr>
                                        <p:cTn id="12" dur="500"/>
                                        <p:tgtEl>
                                          <p:spTgt spid="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animEffect transition="in" filter="wipe(up)">
                                      <p:cBhvr>
                                        <p:cTn id="17" dur="500"/>
                                        <p:tgtEl>
                                          <p:spTgt spid="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5">
                                            <p:txEl>
                                              <p:pRg st="3" end="3"/>
                                            </p:txEl>
                                          </p:spTgt>
                                        </p:tgtEl>
                                        <p:attrNameLst>
                                          <p:attrName>style.visibility</p:attrName>
                                        </p:attrNameLst>
                                      </p:cBhvr>
                                      <p:to>
                                        <p:strVal val="visible"/>
                                      </p:to>
                                    </p:set>
                                    <p:animEffect transition="in" filter="wipe(up)">
                                      <p:cBhvr>
                                        <p:cTn id="22" dur="500"/>
                                        <p:tgtEl>
                                          <p:spTgt spid="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Data 6">
            <a:extLst>
              <a:ext uri="{FF2B5EF4-FFF2-40B4-BE49-F238E27FC236}">
                <a16:creationId xmlns:a16="http://schemas.microsoft.com/office/drawing/2014/main" id="{C7C79B53-3A39-48D6-833D-CD02ED15EAAC}"/>
              </a:ext>
            </a:extLst>
          </p:cNvPr>
          <p:cNvSpPr/>
          <p:nvPr/>
        </p:nvSpPr>
        <p:spPr>
          <a:xfrm>
            <a:off x="3241141" y="153909"/>
            <a:ext cx="5371014" cy="914400"/>
          </a:xfrm>
          <a:prstGeom prst="flowChartInputOutput">
            <a:avLst/>
          </a:prstGeom>
          <a:solidFill>
            <a:schemeClr val="bg2">
              <a:lumMod val="50000"/>
            </a:schemeClr>
          </a:solidFill>
          <a:ln>
            <a:noFill/>
          </a:ln>
          <a:effectLst>
            <a:outerShdw blurRad="165100" dist="152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TEORI BELAJAR </a:t>
            </a:r>
            <a:br>
              <a:rPr lang="en-US" sz="2800"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br>
            <a:r>
              <a:rPr lang="en-US" sz="2800" dirty="0">
                <a:solidFill>
                  <a:schemeClr val="bg1">
                    <a:lumMod val="95000"/>
                  </a:schemeClr>
                </a:solidFill>
                <a:effectLst>
                  <a:outerShdw blurRad="38100" dist="38100" dir="2700000" algn="tl">
                    <a:srgbClr val="000000">
                      <a:alpha val="43137"/>
                    </a:srgbClr>
                  </a:outerShdw>
                </a:effectLst>
                <a:latin typeface="Aharoni" pitchFamily="2" charset="-79"/>
                <a:cs typeface="Aharoni" pitchFamily="2" charset="-79"/>
              </a:rPr>
              <a:t>SKINNER</a:t>
            </a:r>
            <a:endParaRPr lang="en-US" sz="2800" dirty="0"/>
          </a:p>
        </p:txBody>
      </p:sp>
      <p:sp>
        <p:nvSpPr>
          <p:cNvPr id="8" name="Content Placeholder 2">
            <a:extLst>
              <a:ext uri="{FF2B5EF4-FFF2-40B4-BE49-F238E27FC236}">
                <a16:creationId xmlns:a16="http://schemas.microsoft.com/office/drawing/2014/main" id="{B53A9EC4-8B2C-49AB-87D7-84B9B9E8E2FC}"/>
              </a:ext>
            </a:extLst>
          </p:cNvPr>
          <p:cNvSpPr>
            <a:spLocks noGrp="1"/>
          </p:cNvSpPr>
          <p:nvPr>
            <p:ph idx="1"/>
          </p:nvPr>
        </p:nvSpPr>
        <p:spPr>
          <a:xfrm>
            <a:off x="851024" y="1293137"/>
            <a:ext cx="7378575" cy="3170221"/>
          </a:xfrm>
        </p:spPr>
        <p:txBody>
          <a:bodyPr>
            <a:noAutofit/>
          </a:bodyPr>
          <a:lstStyle/>
          <a:p>
            <a:pPr lvl="0">
              <a:buFont typeface="Wingdings" pitchFamily="2" charset="2"/>
              <a:buChar char="ü"/>
            </a:pPr>
            <a:r>
              <a:rPr lang="en-US" sz="2400" dirty="0"/>
              <a:t>G</a:t>
            </a:r>
            <a:r>
              <a:rPr lang="id-ID" sz="2400" dirty="0"/>
              <a:t>anjaran atau penguatan </a:t>
            </a:r>
            <a:endParaRPr lang="en-US" sz="2400" dirty="0"/>
          </a:p>
          <a:p>
            <a:pPr lvl="0" algn="just">
              <a:buFont typeface="Wingdings" pitchFamily="2" charset="2"/>
              <a:buChar char="ü"/>
            </a:pPr>
            <a:r>
              <a:rPr lang="id-ID" sz="2400" i="1" dirty="0">
                <a:solidFill>
                  <a:schemeClr val="accent5">
                    <a:lumMod val="75000"/>
                  </a:schemeClr>
                </a:solidFill>
              </a:rPr>
              <a:t>Ganjaran</a:t>
            </a:r>
            <a:r>
              <a:rPr lang="id-ID" sz="2400" dirty="0">
                <a:solidFill>
                  <a:schemeClr val="accent5">
                    <a:lumMod val="75000"/>
                  </a:schemeClr>
                </a:solidFill>
              </a:rPr>
              <a:t> merupakan respon yang bersifat menggembirakan dan merupakan tingkah laku yang bersifat subjektif</a:t>
            </a:r>
            <a:endParaRPr lang="en-US" sz="2400" dirty="0">
              <a:solidFill>
                <a:schemeClr val="accent5">
                  <a:lumMod val="75000"/>
                </a:schemeClr>
              </a:solidFill>
            </a:endParaRPr>
          </a:p>
          <a:p>
            <a:pPr lvl="0" algn="just">
              <a:buFont typeface="Wingdings" pitchFamily="2" charset="2"/>
              <a:buChar char="ü"/>
            </a:pPr>
            <a:r>
              <a:rPr lang="en-US" sz="2400" i="1" dirty="0"/>
              <a:t>P</a:t>
            </a:r>
            <a:r>
              <a:rPr lang="id-ID" sz="2400" i="1" dirty="0"/>
              <a:t>enguatan</a:t>
            </a:r>
            <a:r>
              <a:rPr lang="id-ID" sz="2400" dirty="0"/>
              <a:t> merupakan sesuatu yang mengakibatkan meningkatnya kemungkinan suatu respon dan lebih mengarah kepada hal-hal yang sifatnya dapat diamati dan diukur.</a:t>
            </a:r>
            <a:endParaRPr lang="en-US" sz="2400" dirty="0"/>
          </a:p>
          <a:p>
            <a:pPr marL="0" indent="0">
              <a:buNone/>
            </a:pPr>
            <a:endParaRPr lang="en-US" sz="2400" dirty="0"/>
          </a:p>
        </p:txBody>
      </p:sp>
    </p:spTree>
    <p:extLst>
      <p:ext uri="{BB962C8B-B14F-4D97-AF65-F5344CB8AC3E}">
        <p14:creationId xmlns:p14="http://schemas.microsoft.com/office/powerpoint/2010/main" val="3631751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up)">
                                      <p:cBhvr>
                                        <p:cTn id="7" dur="1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wipe(up)">
                                      <p:cBhvr>
                                        <p:cTn id="12" dur="1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wipe(up)">
                                      <p:cBhvr>
                                        <p:cTn id="17" dur="1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TEORI BELAJAR </a:t>
            </a:r>
            <a:r>
              <a:rPr lang="en-US" dirty="0">
                <a:effectLst>
                  <a:outerShdw blurRad="38100" dist="38100" dir="2700000" algn="tl">
                    <a:srgbClr val="000000">
                      <a:alpha val="43137"/>
                    </a:srgbClr>
                  </a:outerShdw>
                </a:effectLst>
                <a:latin typeface="Aharoni" pitchFamily="2" charset="-79"/>
                <a:cs typeface="Aharoni" pitchFamily="2" charset="-79"/>
              </a:rPr>
              <a:t>BANDURA</a:t>
            </a:r>
            <a:endParaRPr lang="en-US" dirty="0"/>
          </a:p>
        </p:txBody>
      </p:sp>
      <p:sp>
        <p:nvSpPr>
          <p:cNvPr id="5" name="Content Placeholder 2">
            <a:extLst>
              <a:ext uri="{FF2B5EF4-FFF2-40B4-BE49-F238E27FC236}">
                <a16:creationId xmlns:a16="http://schemas.microsoft.com/office/drawing/2014/main" id="{41119D41-584B-40FF-8256-53D11AA56B52}"/>
              </a:ext>
            </a:extLst>
          </p:cNvPr>
          <p:cNvSpPr>
            <a:spLocks noGrp="1"/>
          </p:cNvSpPr>
          <p:nvPr>
            <p:ph idx="1"/>
          </p:nvPr>
        </p:nvSpPr>
        <p:spPr>
          <a:xfrm>
            <a:off x="838200" y="1211655"/>
            <a:ext cx="7463828" cy="2545533"/>
          </a:xfrm>
        </p:spPr>
        <p:txBody>
          <a:bodyPr>
            <a:noAutofit/>
          </a:bodyPr>
          <a:lstStyle/>
          <a:p>
            <a:r>
              <a:rPr lang="en-US" sz="2000" dirty="0" err="1"/>
              <a:t>Teori</a:t>
            </a:r>
            <a:r>
              <a:rPr lang="en-US" sz="2000" dirty="0"/>
              <a:t> </a:t>
            </a:r>
            <a:r>
              <a:rPr lang="en-US" sz="2000" dirty="0" err="1"/>
              <a:t>belajar</a:t>
            </a:r>
            <a:r>
              <a:rPr lang="en-US" sz="2000" dirty="0"/>
              <a:t> </a:t>
            </a:r>
            <a:r>
              <a:rPr lang="en-US" sz="2000" dirty="0" err="1"/>
              <a:t>sosial</a:t>
            </a:r>
            <a:endParaRPr lang="en-US" sz="2000" dirty="0"/>
          </a:p>
          <a:p>
            <a:r>
              <a:rPr lang="en-US" sz="2000" dirty="0" err="1">
                <a:solidFill>
                  <a:srgbClr val="FF0000"/>
                </a:solidFill>
              </a:rPr>
              <a:t>Siswa</a:t>
            </a:r>
            <a:r>
              <a:rPr lang="en-US" sz="2000" dirty="0">
                <a:solidFill>
                  <a:srgbClr val="FF0000"/>
                </a:solidFill>
              </a:rPr>
              <a:t> </a:t>
            </a:r>
            <a:r>
              <a:rPr lang="en-US" sz="2000" dirty="0" err="1">
                <a:solidFill>
                  <a:srgbClr val="FF0000"/>
                </a:solidFill>
              </a:rPr>
              <a:t>belajar</a:t>
            </a:r>
            <a:r>
              <a:rPr lang="en-US" sz="2000" dirty="0">
                <a:solidFill>
                  <a:srgbClr val="FF0000"/>
                </a:solidFill>
              </a:rPr>
              <a:t> </a:t>
            </a:r>
            <a:r>
              <a:rPr lang="en-US" sz="2000" dirty="0" err="1">
                <a:solidFill>
                  <a:srgbClr val="FF0000"/>
                </a:solidFill>
              </a:rPr>
              <a:t>melalui</a:t>
            </a:r>
            <a:r>
              <a:rPr lang="en-US" sz="2000" dirty="0">
                <a:solidFill>
                  <a:srgbClr val="FF0000"/>
                </a:solidFill>
              </a:rPr>
              <a:t> </a:t>
            </a:r>
            <a:r>
              <a:rPr lang="en-US" sz="2000" dirty="0" err="1">
                <a:solidFill>
                  <a:srgbClr val="FF0000"/>
                </a:solidFill>
              </a:rPr>
              <a:t>meniru</a:t>
            </a:r>
            <a:endParaRPr lang="en-US" sz="2000" dirty="0">
              <a:solidFill>
                <a:srgbClr val="FF0000"/>
              </a:solidFill>
            </a:endParaRPr>
          </a:p>
          <a:p>
            <a:r>
              <a:rPr lang="en-US" sz="2000" dirty="0"/>
              <a:t>G</a:t>
            </a:r>
            <a:r>
              <a:rPr lang="id-ID" sz="2000" dirty="0"/>
              <a:t>abungan antara teori belajar behavioristik dengan penguatan dan psikologi kognitif, dengan modifikasi perilaku</a:t>
            </a:r>
            <a:endParaRPr lang="en-US" sz="2000" dirty="0"/>
          </a:p>
          <a:p>
            <a:r>
              <a:rPr lang="en-US" sz="2000" dirty="0" err="1">
                <a:solidFill>
                  <a:schemeClr val="accent6">
                    <a:lumMod val="50000"/>
                  </a:schemeClr>
                </a:solidFill>
              </a:rPr>
              <a:t>Tiga</a:t>
            </a:r>
            <a:r>
              <a:rPr lang="id-ID" sz="2000" dirty="0">
                <a:solidFill>
                  <a:schemeClr val="accent6">
                    <a:lumMod val="50000"/>
                  </a:schemeClr>
                </a:solidFill>
              </a:rPr>
              <a:t> konsep</a:t>
            </a:r>
            <a:r>
              <a:rPr lang="en-US" sz="2000" dirty="0">
                <a:solidFill>
                  <a:schemeClr val="accent6">
                    <a:lumMod val="50000"/>
                  </a:schemeClr>
                </a:solidFill>
              </a:rPr>
              <a:t> </a:t>
            </a:r>
            <a:r>
              <a:rPr lang="en-US" sz="2000" dirty="0" err="1">
                <a:solidFill>
                  <a:schemeClr val="accent6">
                    <a:lumMod val="50000"/>
                  </a:schemeClr>
                </a:solidFill>
              </a:rPr>
              <a:t>teori</a:t>
            </a:r>
            <a:r>
              <a:rPr lang="en-US" sz="2000" dirty="0">
                <a:solidFill>
                  <a:schemeClr val="accent6">
                    <a:lumMod val="50000"/>
                  </a:schemeClr>
                </a:solidFill>
              </a:rPr>
              <a:t> Bandura</a:t>
            </a:r>
            <a:r>
              <a:rPr lang="id-ID" sz="2000" dirty="0">
                <a:solidFill>
                  <a:schemeClr val="accent6">
                    <a:lumMod val="50000"/>
                  </a:schemeClr>
                </a:solidFill>
              </a:rPr>
              <a:t>, yaitu: </a:t>
            </a:r>
            <a:endParaRPr lang="en-US" sz="2000" dirty="0">
              <a:solidFill>
                <a:schemeClr val="accent6">
                  <a:lumMod val="50000"/>
                </a:schemeClr>
              </a:solidFill>
            </a:endParaRPr>
          </a:p>
          <a:p>
            <a:pPr marL="900113" lvl="0" indent="0">
              <a:buFont typeface="Wingdings" pitchFamily="2" charset="2"/>
              <a:buChar char="ü"/>
            </a:pPr>
            <a:r>
              <a:rPr lang="id-ID" sz="2000" i="1" dirty="0"/>
              <a:t>Reciprocal determinism</a:t>
            </a:r>
            <a:endParaRPr lang="en-US" sz="2000" dirty="0"/>
          </a:p>
          <a:p>
            <a:pPr marL="900113" lvl="0" indent="0">
              <a:buFont typeface="Wingdings" pitchFamily="2" charset="2"/>
              <a:buChar char="ü"/>
            </a:pPr>
            <a:r>
              <a:rPr lang="id-ID" sz="2000" i="1" dirty="0">
                <a:solidFill>
                  <a:schemeClr val="accent1">
                    <a:lumMod val="75000"/>
                  </a:schemeClr>
                </a:solidFill>
              </a:rPr>
              <a:t>Beyond reinforcement</a:t>
            </a:r>
            <a:endParaRPr lang="en-US" sz="2000" dirty="0">
              <a:solidFill>
                <a:schemeClr val="accent1">
                  <a:lumMod val="75000"/>
                </a:schemeClr>
              </a:solidFill>
            </a:endParaRPr>
          </a:p>
          <a:p>
            <a:pPr marL="900113" lvl="0" indent="0">
              <a:buFont typeface="Wingdings" pitchFamily="2" charset="2"/>
              <a:buChar char="ü"/>
            </a:pPr>
            <a:r>
              <a:rPr lang="id-ID" sz="2000" i="1" dirty="0"/>
              <a:t>Self-regulation/ cognition</a:t>
            </a:r>
            <a:endParaRPr lang="en-US" sz="2000" dirty="0"/>
          </a:p>
          <a:p>
            <a:endParaRPr lang="en-US" sz="2000" dirty="0"/>
          </a:p>
        </p:txBody>
      </p:sp>
    </p:spTree>
    <p:extLst>
      <p:ext uri="{BB962C8B-B14F-4D97-AF65-F5344CB8AC3E}">
        <p14:creationId xmlns:p14="http://schemas.microsoft.com/office/powerpoint/2010/main" val="3588088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up)">
                                      <p:cBhvr>
                                        <p:cTn id="7" dur="1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up)">
                                      <p:cBhvr>
                                        <p:cTn id="12" dur="1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up)">
                                      <p:cBhvr>
                                        <p:cTn id="17" dur="1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up)">
                                      <p:cBhvr>
                                        <p:cTn id="22" dur="1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up)">
                                      <p:cBhvr>
                                        <p:cTn id="27" dur="1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wipe(up)">
                                      <p:cBhvr>
                                        <p:cTn id="32" dur="1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wipe(up)">
                                      <p:cBhvr>
                                        <p:cTn id="37" dur="1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D2951-1DE8-40A3-9A8F-2ED13E860727}"/>
              </a:ext>
            </a:extLst>
          </p:cNvPr>
          <p:cNvSpPr txBox="1">
            <a:spLocks/>
          </p:cNvSpPr>
          <p:nvPr/>
        </p:nvSpPr>
        <p:spPr>
          <a:xfrm>
            <a:off x="862343" y="887240"/>
            <a:ext cx="6627136" cy="805758"/>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err="1"/>
              <a:t>Bagaimana</a:t>
            </a:r>
            <a:r>
              <a:rPr lang="en-US" dirty="0"/>
              <a:t> </a:t>
            </a:r>
            <a:r>
              <a:rPr lang="en-US" dirty="0" err="1"/>
              <a:t>dengan</a:t>
            </a:r>
            <a:r>
              <a:rPr lang="en-US" dirty="0"/>
              <a:t> </a:t>
            </a:r>
            <a:r>
              <a:rPr lang="en-US" dirty="0" err="1"/>
              <a:t>Anda</a:t>
            </a:r>
            <a:r>
              <a:rPr lang="en-US" dirty="0"/>
              <a:t>?</a:t>
            </a:r>
          </a:p>
        </p:txBody>
      </p:sp>
      <p:sp>
        <p:nvSpPr>
          <p:cNvPr id="3" name="Content Placeholder 2">
            <a:extLst>
              <a:ext uri="{FF2B5EF4-FFF2-40B4-BE49-F238E27FC236}">
                <a16:creationId xmlns:a16="http://schemas.microsoft.com/office/drawing/2014/main" id="{18E0FFD4-E3C9-4156-8C3D-EF07E2EC4C8C}"/>
              </a:ext>
            </a:extLst>
          </p:cNvPr>
          <p:cNvSpPr txBox="1">
            <a:spLocks/>
          </p:cNvSpPr>
          <p:nvPr/>
        </p:nvSpPr>
        <p:spPr>
          <a:xfrm>
            <a:off x="862343" y="1982709"/>
            <a:ext cx="7437422" cy="243538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dirty="0" err="1"/>
              <a:t>Renungkan</a:t>
            </a:r>
            <a:r>
              <a:rPr lang="en-US" sz="2400" dirty="0"/>
              <a:t> proses </a:t>
            </a:r>
            <a:r>
              <a:rPr lang="en-US" sz="2400" dirty="0" err="1"/>
              <a:t>pembelajaran</a:t>
            </a:r>
            <a:r>
              <a:rPr lang="en-US" sz="2400" dirty="0"/>
              <a:t> yang </a:t>
            </a:r>
            <a:r>
              <a:rPr lang="en-US" sz="2400" dirty="0" err="1"/>
              <a:t>selama</a:t>
            </a:r>
            <a:r>
              <a:rPr lang="en-US" sz="2400" dirty="0"/>
              <a:t> </a:t>
            </a:r>
            <a:r>
              <a:rPr lang="en-US" sz="2400" dirty="0" err="1"/>
              <a:t>ini</a:t>
            </a:r>
            <a:r>
              <a:rPr lang="en-US" sz="2400" dirty="0"/>
              <a:t> </a:t>
            </a:r>
            <a:r>
              <a:rPr lang="en-US" sz="2400" dirty="0" err="1"/>
              <a:t>Anda</a:t>
            </a:r>
            <a:r>
              <a:rPr lang="en-US" sz="2400" dirty="0"/>
              <a:t> </a:t>
            </a:r>
            <a:r>
              <a:rPr lang="en-US" sz="2400" dirty="0" err="1"/>
              <a:t>lakukan</a:t>
            </a:r>
            <a:r>
              <a:rPr lang="en-US" sz="2400" dirty="0"/>
              <a:t> </a:t>
            </a:r>
            <a:r>
              <a:rPr lang="en-US" sz="2400" dirty="0" err="1"/>
              <a:t>kemudian</a:t>
            </a:r>
            <a:r>
              <a:rPr lang="en-US" sz="2400" dirty="0"/>
              <a:t> </a:t>
            </a:r>
            <a:r>
              <a:rPr lang="en-US" sz="2400" dirty="0" err="1"/>
              <a:t>analisislah</a:t>
            </a:r>
            <a:r>
              <a:rPr lang="en-US" sz="2400" dirty="0"/>
              <a:t> </a:t>
            </a:r>
            <a:r>
              <a:rPr lang="en-US" sz="2400" dirty="0" err="1"/>
              <a:t>dalam</a:t>
            </a:r>
            <a:r>
              <a:rPr lang="en-US" sz="2400" dirty="0"/>
              <a:t> proses </a:t>
            </a:r>
            <a:r>
              <a:rPr lang="en-US" sz="2400" dirty="0" err="1"/>
              <a:t>pembelajaran</a:t>
            </a:r>
            <a:r>
              <a:rPr lang="en-US" sz="2400" dirty="0"/>
              <a:t> </a:t>
            </a:r>
            <a:r>
              <a:rPr lang="en-US" sz="2400" dirty="0" err="1"/>
              <a:t>matematika</a:t>
            </a:r>
            <a:r>
              <a:rPr lang="en-US" sz="2400" dirty="0"/>
              <a:t> yang </a:t>
            </a:r>
            <a:r>
              <a:rPr lang="en-US" sz="2400" dirty="0" err="1"/>
              <a:t>telah</a:t>
            </a:r>
            <a:r>
              <a:rPr lang="en-US" sz="2400" dirty="0"/>
              <a:t> </a:t>
            </a:r>
            <a:r>
              <a:rPr lang="en-US" sz="2400" dirty="0" err="1"/>
              <a:t>anda</a:t>
            </a:r>
            <a:r>
              <a:rPr lang="en-US" sz="2400" dirty="0"/>
              <a:t> </a:t>
            </a:r>
            <a:r>
              <a:rPr lang="en-US" sz="2400" dirty="0" err="1"/>
              <a:t>lakukan</a:t>
            </a:r>
            <a:r>
              <a:rPr lang="en-US" sz="2400" dirty="0"/>
              <a:t> </a:t>
            </a:r>
            <a:r>
              <a:rPr lang="en-US" sz="2400" dirty="0" err="1"/>
              <a:t>apakah</a:t>
            </a:r>
            <a:r>
              <a:rPr lang="en-US" sz="2400" dirty="0"/>
              <a:t> yang </a:t>
            </a:r>
            <a:r>
              <a:rPr lang="en-US" sz="2400" dirty="0" err="1"/>
              <a:t>anda</a:t>
            </a:r>
            <a:r>
              <a:rPr lang="en-US" sz="2400" dirty="0"/>
              <a:t> </a:t>
            </a:r>
            <a:r>
              <a:rPr lang="en-US" sz="2400" dirty="0" err="1"/>
              <a:t>lakukan</a:t>
            </a:r>
            <a:r>
              <a:rPr lang="en-US" sz="2400" dirty="0"/>
              <a:t> </a:t>
            </a:r>
            <a:r>
              <a:rPr lang="en-US" sz="2400" dirty="0" err="1"/>
              <a:t>tersebut</a:t>
            </a:r>
            <a:r>
              <a:rPr lang="en-US" sz="2400" dirty="0"/>
              <a:t> </a:t>
            </a:r>
            <a:r>
              <a:rPr lang="en-US" sz="2400" dirty="0" err="1"/>
              <a:t>merupakan</a:t>
            </a:r>
            <a:r>
              <a:rPr lang="en-US" sz="2400" dirty="0"/>
              <a:t> </a:t>
            </a:r>
            <a:r>
              <a:rPr lang="en-US" sz="2400" dirty="0" err="1"/>
              <a:t>penerapan</a:t>
            </a:r>
            <a:r>
              <a:rPr lang="en-US" sz="2400" dirty="0"/>
              <a:t> </a:t>
            </a:r>
            <a:r>
              <a:rPr lang="en-US" sz="2400" dirty="0" err="1"/>
              <a:t>teori</a:t>
            </a:r>
            <a:r>
              <a:rPr lang="en-US" sz="2400" dirty="0"/>
              <a:t> </a:t>
            </a:r>
            <a:r>
              <a:rPr lang="en-US" sz="2400" dirty="0" err="1"/>
              <a:t>belajar</a:t>
            </a:r>
            <a:r>
              <a:rPr lang="en-US" sz="2400" dirty="0"/>
              <a:t> yang </a:t>
            </a:r>
            <a:r>
              <a:rPr lang="en-US" sz="2400" dirty="0" err="1"/>
              <a:t>telah</a:t>
            </a:r>
            <a:r>
              <a:rPr lang="en-US" sz="2400" dirty="0"/>
              <a:t> </a:t>
            </a:r>
            <a:r>
              <a:rPr lang="en-US" sz="2400" dirty="0" err="1"/>
              <a:t>Anda</a:t>
            </a:r>
            <a:r>
              <a:rPr lang="en-US" sz="2400" dirty="0"/>
              <a:t> </a:t>
            </a:r>
            <a:r>
              <a:rPr lang="en-US" sz="2400" dirty="0" err="1"/>
              <a:t>pelajari</a:t>
            </a:r>
            <a:r>
              <a:rPr lang="en-US" sz="2400" dirty="0"/>
              <a:t>?</a:t>
            </a:r>
          </a:p>
        </p:txBody>
      </p:sp>
    </p:spTree>
    <p:extLst>
      <p:ext uri="{BB962C8B-B14F-4D97-AF65-F5344CB8AC3E}">
        <p14:creationId xmlns:p14="http://schemas.microsoft.com/office/powerpoint/2010/main" val="1966055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AAA824-FBCC-42CA-BACF-718E177EADF5}"/>
              </a:ext>
            </a:extLst>
          </p:cNvPr>
          <p:cNvSpPr/>
          <p:nvPr/>
        </p:nvSpPr>
        <p:spPr>
          <a:xfrm>
            <a:off x="1333041" y="867266"/>
            <a:ext cx="6951644" cy="707886"/>
          </a:xfrm>
          <a:prstGeom prst="rect">
            <a:avLst/>
          </a:prstGeom>
          <a:solidFill>
            <a:schemeClr val="accent2">
              <a:lumMod val="60000"/>
              <a:lumOff val="40000"/>
            </a:schemeClr>
          </a:solidFill>
        </p:spPr>
        <p:txBody>
          <a:bodyPr wrap="square" lIns="91440" tIns="45720" rIns="91440" bIns="45720">
            <a:spAutoFit/>
          </a:bodyPr>
          <a:lstStyle/>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AKTIVITAS PEMBELAJARAN</a:t>
            </a:r>
          </a:p>
        </p:txBody>
      </p:sp>
      <p:sp>
        <p:nvSpPr>
          <p:cNvPr id="3" name="TextBox 2">
            <a:extLst>
              <a:ext uri="{FF2B5EF4-FFF2-40B4-BE49-F238E27FC236}">
                <a16:creationId xmlns:a16="http://schemas.microsoft.com/office/drawing/2014/main" id="{178A69D1-94E6-4B44-9875-F72BF0EAB2EC}"/>
              </a:ext>
            </a:extLst>
          </p:cNvPr>
          <p:cNvSpPr txBox="1"/>
          <p:nvPr/>
        </p:nvSpPr>
        <p:spPr>
          <a:xfrm>
            <a:off x="2902945" y="1680427"/>
            <a:ext cx="3811836" cy="2153218"/>
          </a:xfrm>
          <a:prstGeom prst="rect">
            <a:avLst/>
          </a:prstGeom>
          <a:noFill/>
        </p:spPr>
        <p:txBody>
          <a:bodyPr wrap="square" rtlCol="0">
            <a:spAutoFit/>
          </a:bodyPr>
          <a:lstStyle/>
          <a:p>
            <a:pPr marL="285750" indent="-285750">
              <a:lnSpc>
                <a:spcPct val="200000"/>
              </a:lnSpc>
              <a:buFont typeface="Wingdings" panose="05000000000000000000" pitchFamily="2" charset="2"/>
              <a:buChar char="Ø"/>
            </a:pPr>
            <a:r>
              <a:rPr lang="en-US" sz="3600" dirty="0" err="1"/>
              <a:t>Diskusi</a:t>
            </a:r>
            <a:r>
              <a:rPr lang="en-US" sz="3600" dirty="0"/>
              <a:t> </a:t>
            </a:r>
            <a:r>
              <a:rPr lang="en-US" sz="3600" dirty="0" err="1"/>
              <a:t>kelompok</a:t>
            </a:r>
            <a:endParaRPr lang="en-US" sz="3600" dirty="0"/>
          </a:p>
          <a:p>
            <a:pPr marL="285750" indent="-285750">
              <a:lnSpc>
                <a:spcPct val="200000"/>
              </a:lnSpc>
              <a:buFont typeface="Wingdings" panose="05000000000000000000" pitchFamily="2" charset="2"/>
              <a:buChar char="Ø"/>
            </a:pPr>
            <a:r>
              <a:rPr lang="en-US" sz="3600" dirty="0" err="1"/>
              <a:t>Mengerjakan</a:t>
            </a:r>
            <a:r>
              <a:rPr lang="en-US" sz="3600" dirty="0"/>
              <a:t> LK</a:t>
            </a:r>
          </a:p>
        </p:txBody>
      </p:sp>
    </p:spTree>
    <p:extLst>
      <p:ext uri="{BB962C8B-B14F-4D97-AF65-F5344CB8AC3E}">
        <p14:creationId xmlns:p14="http://schemas.microsoft.com/office/powerpoint/2010/main" val="542236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err="1"/>
              <a:t>Aktivitas</a:t>
            </a:r>
            <a:r>
              <a:rPr lang="en-US" dirty="0"/>
              <a:t> </a:t>
            </a:r>
            <a:r>
              <a:rPr lang="en-US" dirty="0" err="1"/>
              <a:t>Pembelajaran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1" dirty="0"/>
              <a:t>LK. 1.1</a:t>
            </a:r>
            <a:r>
              <a:rPr lang="en-US" dirty="0"/>
              <a:t> </a:t>
            </a:r>
            <a:r>
              <a:rPr lang="en-US" b="1" dirty="0" err="1"/>
              <a:t>Memahami</a:t>
            </a:r>
            <a:r>
              <a:rPr lang="en-US" b="1" dirty="0"/>
              <a:t> </a:t>
            </a:r>
            <a:r>
              <a:rPr lang="en-US" b="1" dirty="0" err="1"/>
              <a:t>teori</a:t>
            </a:r>
            <a:r>
              <a:rPr lang="en-US" b="1" dirty="0"/>
              <a:t> </a:t>
            </a:r>
            <a:r>
              <a:rPr lang="en-US" b="1" dirty="0" err="1"/>
              <a:t>belajar</a:t>
            </a:r>
            <a:r>
              <a:rPr lang="en-US" b="1" dirty="0"/>
              <a:t> </a:t>
            </a:r>
            <a:r>
              <a:rPr lang="en-US" b="1" dirty="0" err="1"/>
              <a:t>dari</a:t>
            </a:r>
            <a:r>
              <a:rPr lang="en-US" b="1" dirty="0"/>
              <a:t> Thorndike</a:t>
            </a:r>
          </a:p>
          <a:p>
            <a:pPr marL="0" indent="0">
              <a:buNone/>
            </a:pPr>
            <a:endParaRPr lang="en-US" dirty="0"/>
          </a:p>
          <a:p>
            <a:pPr marL="0" indent="0">
              <a:buNone/>
            </a:pPr>
            <a:r>
              <a:rPr lang="en-US" dirty="0" err="1">
                <a:highlight>
                  <a:srgbClr val="FFFF00"/>
                </a:highlight>
              </a:rPr>
              <a:t>Bagian</a:t>
            </a:r>
            <a:r>
              <a:rPr lang="en-US" dirty="0">
                <a:highlight>
                  <a:srgbClr val="FFFF00"/>
                </a:highlight>
              </a:rPr>
              <a:t> A: </a:t>
            </a:r>
            <a:r>
              <a:rPr lang="en-US" dirty="0" err="1">
                <a:highlight>
                  <a:srgbClr val="FFFF00"/>
                </a:highlight>
              </a:rPr>
              <a:t>Dilakukan</a:t>
            </a:r>
            <a:r>
              <a:rPr lang="en-US" dirty="0">
                <a:highlight>
                  <a:srgbClr val="FFFF00"/>
                </a:highlight>
              </a:rPr>
              <a:t> </a:t>
            </a:r>
            <a:r>
              <a:rPr lang="en-US" dirty="0" err="1">
                <a:highlight>
                  <a:srgbClr val="FFFF00"/>
                </a:highlight>
              </a:rPr>
              <a:t>secara</a:t>
            </a:r>
            <a:r>
              <a:rPr lang="en-US" dirty="0">
                <a:highlight>
                  <a:srgbClr val="FFFF00"/>
                </a:highlight>
              </a:rPr>
              <a:t> individual</a:t>
            </a:r>
          </a:p>
          <a:p>
            <a:pPr lvl="1"/>
            <a:r>
              <a:rPr lang="en-US" dirty="0" err="1"/>
              <a:t>Deskripsikan</a:t>
            </a:r>
            <a:r>
              <a:rPr lang="en-US" dirty="0"/>
              <a:t> </a:t>
            </a:r>
            <a:r>
              <a:rPr lang="en-US" dirty="0" err="1"/>
              <a:t>secara</a:t>
            </a:r>
            <a:r>
              <a:rPr lang="en-US" dirty="0"/>
              <a:t> </a:t>
            </a:r>
            <a:r>
              <a:rPr lang="en-US" dirty="0" err="1"/>
              <a:t>singkat</a:t>
            </a:r>
            <a:r>
              <a:rPr lang="en-US" dirty="0"/>
              <a:t> inti </a:t>
            </a:r>
            <a:r>
              <a:rPr lang="en-US" dirty="0" err="1"/>
              <a:t>utama</a:t>
            </a:r>
            <a:r>
              <a:rPr lang="en-US" dirty="0"/>
              <a:t> </a:t>
            </a:r>
            <a:r>
              <a:rPr lang="en-US" dirty="0" err="1"/>
              <a:t>dari</a:t>
            </a:r>
            <a:r>
              <a:rPr lang="en-US" dirty="0"/>
              <a:t> </a:t>
            </a:r>
            <a:r>
              <a:rPr lang="en-US" dirty="0" err="1"/>
              <a:t>teori</a:t>
            </a:r>
            <a:r>
              <a:rPr lang="en-US" dirty="0"/>
              <a:t> </a:t>
            </a:r>
            <a:r>
              <a:rPr lang="en-US" dirty="0" err="1"/>
              <a:t>belajar</a:t>
            </a:r>
            <a:r>
              <a:rPr lang="en-US" dirty="0"/>
              <a:t> Thorndike</a:t>
            </a:r>
            <a:endParaRPr lang="en-US" b="1" dirty="0"/>
          </a:p>
          <a:p>
            <a:pPr lvl="1"/>
            <a:r>
              <a:rPr lang="en-US" dirty="0" err="1"/>
              <a:t>Tuliskan</a:t>
            </a:r>
            <a:r>
              <a:rPr lang="en-US" dirty="0"/>
              <a:t> </a:t>
            </a:r>
            <a:r>
              <a:rPr lang="en-US" dirty="0" err="1"/>
              <a:t>tahapan</a:t>
            </a:r>
            <a:r>
              <a:rPr lang="en-US" dirty="0"/>
              <a:t> </a:t>
            </a:r>
            <a:r>
              <a:rPr lang="en-US" dirty="0" err="1"/>
              <a:t>pembelajaran</a:t>
            </a:r>
            <a:r>
              <a:rPr lang="en-US" dirty="0"/>
              <a:t> yang </a:t>
            </a:r>
            <a:r>
              <a:rPr lang="en-US" dirty="0" err="1"/>
              <a:t>harus</a:t>
            </a:r>
            <a:r>
              <a:rPr lang="en-US" dirty="0"/>
              <a:t> </a:t>
            </a:r>
            <a:r>
              <a:rPr lang="en-US" dirty="0" err="1"/>
              <a:t>dilakukan</a:t>
            </a:r>
            <a:r>
              <a:rPr lang="en-US" dirty="0"/>
              <a:t> </a:t>
            </a:r>
            <a:r>
              <a:rPr lang="en-US" dirty="0" err="1"/>
              <a:t>menurut</a:t>
            </a:r>
            <a:r>
              <a:rPr lang="en-US" dirty="0"/>
              <a:t> </a:t>
            </a:r>
            <a:r>
              <a:rPr lang="en-US" dirty="0" err="1"/>
              <a:t>teori</a:t>
            </a:r>
            <a:r>
              <a:rPr lang="en-US" dirty="0"/>
              <a:t> </a:t>
            </a:r>
            <a:r>
              <a:rPr lang="en-US" dirty="0" err="1"/>
              <a:t>belajar</a:t>
            </a:r>
            <a:r>
              <a:rPr lang="en-US" dirty="0"/>
              <a:t> Thorndike .</a:t>
            </a:r>
          </a:p>
          <a:p>
            <a:pPr lvl="1"/>
            <a:endParaRPr lang="en-US" dirty="0"/>
          </a:p>
          <a:p>
            <a:pPr marL="0" indent="0">
              <a:buNone/>
            </a:pPr>
            <a:r>
              <a:rPr lang="en-US" dirty="0" err="1">
                <a:highlight>
                  <a:srgbClr val="FFFF00"/>
                </a:highlight>
              </a:rPr>
              <a:t>Bagian</a:t>
            </a:r>
            <a:r>
              <a:rPr lang="en-US" dirty="0">
                <a:highlight>
                  <a:srgbClr val="FFFF00"/>
                </a:highlight>
              </a:rPr>
              <a:t> B: </a:t>
            </a:r>
            <a:r>
              <a:rPr lang="en-US" dirty="0" err="1">
                <a:highlight>
                  <a:srgbClr val="FFFF00"/>
                </a:highlight>
              </a:rPr>
              <a:t>Dilakukan</a:t>
            </a:r>
            <a:r>
              <a:rPr lang="en-US" dirty="0">
                <a:highlight>
                  <a:srgbClr val="FFFF00"/>
                </a:highlight>
              </a:rPr>
              <a:t> </a:t>
            </a:r>
            <a:r>
              <a:rPr lang="en-US" dirty="0" err="1">
                <a:highlight>
                  <a:srgbClr val="FFFF00"/>
                </a:highlight>
              </a:rPr>
              <a:t>secara</a:t>
            </a:r>
            <a:r>
              <a:rPr lang="en-US" dirty="0">
                <a:highlight>
                  <a:srgbClr val="FFFF00"/>
                </a:highlight>
              </a:rPr>
              <a:t> </a:t>
            </a:r>
            <a:r>
              <a:rPr lang="en-US" dirty="0" err="1">
                <a:highlight>
                  <a:srgbClr val="FFFF00"/>
                </a:highlight>
              </a:rPr>
              <a:t>berkelompok</a:t>
            </a:r>
            <a:endParaRPr lang="en-US" dirty="0">
              <a:highlight>
                <a:srgbClr val="FFFF00"/>
              </a:highlight>
            </a:endParaRPr>
          </a:p>
          <a:p>
            <a:pPr marL="742950" lvl="0" indent="-344488">
              <a:buFont typeface="Wingdings" panose="05000000000000000000" pitchFamily="2" charset="2"/>
              <a:buChar char="ü"/>
            </a:pPr>
            <a:r>
              <a:rPr lang="id-ID" dirty="0"/>
              <a:t>Tuliskan pendapat kelompok Anda</a:t>
            </a:r>
            <a:r>
              <a:rPr lang="en-US" dirty="0"/>
              <a:t> </a:t>
            </a:r>
            <a:r>
              <a:rPr lang="en-US" dirty="0" err="1"/>
              <a:t>terkait</a:t>
            </a:r>
            <a:r>
              <a:rPr lang="en-US" dirty="0"/>
              <a:t> </a:t>
            </a:r>
            <a:r>
              <a:rPr lang="en-US" dirty="0" err="1"/>
              <a:t>deskripsi</a:t>
            </a:r>
            <a:r>
              <a:rPr lang="en-US" dirty="0"/>
              <a:t> </a:t>
            </a:r>
            <a:r>
              <a:rPr lang="en-US" dirty="0" err="1"/>
              <a:t>singkat</a:t>
            </a:r>
            <a:r>
              <a:rPr lang="en-US" dirty="0"/>
              <a:t> inti </a:t>
            </a:r>
            <a:r>
              <a:rPr lang="en-US" dirty="0" err="1"/>
              <a:t>utama</a:t>
            </a:r>
            <a:r>
              <a:rPr lang="en-US" dirty="0"/>
              <a:t> </a:t>
            </a:r>
            <a:r>
              <a:rPr lang="en-US" dirty="0" err="1"/>
              <a:t>dari</a:t>
            </a:r>
            <a:r>
              <a:rPr lang="en-US" dirty="0"/>
              <a:t> </a:t>
            </a:r>
            <a:r>
              <a:rPr lang="en-US" dirty="0" err="1"/>
              <a:t>teori</a:t>
            </a:r>
            <a:r>
              <a:rPr lang="en-US" dirty="0"/>
              <a:t> </a:t>
            </a:r>
            <a:r>
              <a:rPr lang="en-US" dirty="0" err="1"/>
              <a:t>belajar</a:t>
            </a:r>
            <a:r>
              <a:rPr lang="en-US" dirty="0"/>
              <a:t> Thorndike</a:t>
            </a:r>
            <a:endParaRPr lang="en-US" b="1" dirty="0"/>
          </a:p>
          <a:p>
            <a:pPr lvl="1"/>
            <a:r>
              <a:rPr lang="id-ID" dirty="0"/>
              <a:t>Tuliskan pendapat kelompok Anda</a:t>
            </a:r>
            <a:r>
              <a:rPr lang="en-US" dirty="0"/>
              <a:t> </a:t>
            </a:r>
            <a:r>
              <a:rPr lang="en-US" dirty="0" err="1"/>
              <a:t>terkait</a:t>
            </a:r>
            <a:r>
              <a:rPr lang="en-US" dirty="0"/>
              <a:t> </a:t>
            </a:r>
            <a:r>
              <a:rPr lang="en-US" dirty="0" err="1"/>
              <a:t>tahapan</a:t>
            </a:r>
            <a:r>
              <a:rPr lang="en-US" dirty="0"/>
              <a:t> </a:t>
            </a:r>
            <a:r>
              <a:rPr lang="en-US" dirty="0" err="1"/>
              <a:t>pembelajaran</a:t>
            </a:r>
            <a:r>
              <a:rPr lang="en-US" dirty="0"/>
              <a:t> yang </a:t>
            </a:r>
            <a:r>
              <a:rPr lang="en-US" dirty="0" err="1"/>
              <a:t>harus</a:t>
            </a:r>
            <a:r>
              <a:rPr lang="en-US" dirty="0"/>
              <a:t> </a:t>
            </a:r>
            <a:r>
              <a:rPr lang="en-US" dirty="0" err="1"/>
              <a:t>dilakukan</a:t>
            </a:r>
            <a:r>
              <a:rPr lang="en-US" dirty="0"/>
              <a:t> </a:t>
            </a:r>
            <a:r>
              <a:rPr lang="en-US" dirty="0" err="1"/>
              <a:t>menurut</a:t>
            </a:r>
            <a:r>
              <a:rPr lang="en-US" dirty="0"/>
              <a:t> </a:t>
            </a:r>
            <a:r>
              <a:rPr lang="en-US" dirty="0" err="1"/>
              <a:t>teori</a:t>
            </a:r>
            <a:r>
              <a:rPr lang="en-US" dirty="0"/>
              <a:t> </a:t>
            </a:r>
            <a:r>
              <a:rPr lang="en-US" dirty="0" err="1"/>
              <a:t>belajar</a:t>
            </a:r>
            <a:r>
              <a:rPr lang="en-US" dirty="0"/>
              <a:t> Thorndike .</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231725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err="1"/>
              <a:t>Aktivitas</a:t>
            </a:r>
            <a:r>
              <a:rPr lang="en-US" dirty="0"/>
              <a:t> </a:t>
            </a:r>
            <a:r>
              <a:rPr lang="en-US" dirty="0" err="1"/>
              <a:t>Pembelajaran</a:t>
            </a:r>
            <a:endParaRPr lang="en-US" dirty="0"/>
          </a:p>
        </p:txBody>
      </p:sp>
      <p:sp>
        <p:nvSpPr>
          <p:cNvPr id="3" name="Content Placeholder 2"/>
          <p:cNvSpPr>
            <a:spLocks noGrp="1"/>
          </p:cNvSpPr>
          <p:nvPr>
            <p:ph idx="1"/>
          </p:nvPr>
        </p:nvSpPr>
        <p:spPr/>
        <p:txBody>
          <a:bodyPr>
            <a:noAutofit/>
          </a:bodyPr>
          <a:lstStyle/>
          <a:p>
            <a:pPr marL="0" indent="0">
              <a:buNone/>
            </a:pPr>
            <a:r>
              <a:rPr lang="en-US" b="1" dirty="0"/>
              <a:t>LK. 1.2</a:t>
            </a:r>
            <a:r>
              <a:rPr lang="en-US" dirty="0"/>
              <a:t> </a:t>
            </a:r>
            <a:r>
              <a:rPr lang="en-US" b="1" dirty="0" err="1"/>
              <a:t>Memahami</a:t>
            </a:r>
            <a:r>
              <a:rPr lang="en-US" b="1" dirty="0"/>
              <a:t> </a:t>
            </a:r>
            <a:r>
              <a:rPr lang="en-US" b="1" dirty="0" err="1"/>
              <a:t>teori</a:t>
            </a:r>
            <a:r>
              <a:rPr lang="en-US" b="1" dirty="0"/>
              <a:t> </a:t>
            </a:r>
            <a:r>
              <a:rPr lang="en-US" b="1" dirty="0" err="1"/>
              <a:t>belajar</a:t>
            </a:r>
            <a:r>
              <a:rPr lang="en-US" b="1" dirty="0"/>
              <a:t> </a:t>
            </a:r>
            <a:r>
              <a:rPr lang="en-US" b="1" dirty="0" err="1"/>
              <a:t>dari</a:t>
            </a:r>
            <a:r>
              <a:rPr lang="en-US" b="1" dirty="0"/>
              <a:t> </a:t>
            </a:r>
            <a:r>
              <a:rPr lang="en-US" b="1" dirty="0" err="1"/>
              <a:t>Skiner</a:t>
            </a:r>
            <a:endParaRPr lang="en-US" b="1" dirty="0"/>
          </a:p>
          <a:p>
            <a:pPr marL="0" indent="0">
              <a:buNone/>
            </a:pPr>
            <a:r>
              <a:rPr lang="en-US" dirty="0" err="1">
                <a:highlight>
                  <a:srgbClr val="FFFF00"/>
                </a:highlight>
              </a:rPr>
              <a:t>Bagian</a:t>
            </a:r>
            <a:r>
              <a:rPr lang="en-US" dirty="0">
                <a:highlight>
                  <a:srgbClr val="FFFF00"/>
                </a:highlight>
              </a:rPr>
              <a:t> A: </a:t>
            </a:r>
            <a:r>
              <a:rPr lang="en-US" dirty="0" err="1">
                <a:highlight>
                  <a:srgbClr val="FFFF00"/>
                </a:highlight>
              </a:rPr>
              <a:t>Dilakukan</a:t>
            </a:r>
            <a:r>
              <a:rPr lang="en-US" dirty="0">
                <a:highlight>
                  <a:srgbClr val="FFFF00"/>
                </a:highlight>
              </a:rPr>
              <a:t> </a:t>
            </a:r>
            <a:r>
              <a:rPr lang="en-US" dirty="0" err="1">
                <a:highlight>
                  <a:srgbClr val="FFFF00"/>
                </a:highlight>
              </a:rPr>
              <a:t>secara</a:t>
            </a:r>
            <a:r>
              <a:rPr lang="en-US" dirty="0">
                <a:highlight>
                  <a:srgbClr val="FFFF00"/>
                </a:highlight>
              </a:rPr>
              <a:t> individual</a:t>
            </a:r>
          </a:p>
          <a:p>
            <a:pPr lvl="1"/>
            <a:r>
              <a:rPr lang="en-US" sz="1800" dirty="0" err="1"/>
              <a:t>Deskripsikan</a:t>
            </a:r>
            <a:r>
              <a:rPr lang="en-US" sz="1800" dirty="0"/>
              <a:t> </a:t>
            </a:r>
            <a:r>
              <a:rPr lang="en-US" sz="1800" dirty="0" err="1"/>
              <a:t>secara</a:t>
            </a:r>
            <a:r>
              <a:rPr lang="en-US" sz="1800" dirty="0"/>
              <a:t> </a:t>
            </a:r>
            <a:r>
              <a:rPr lang="en-US" sz="1800" dirty="0" err="1"/>
              <a:t>singkat</a:t>
            </a:r>
            <a:r>
              <a:rPr lang="en-US" sz="1800" dirty="0"/>
              <a:t> inti </a:t>
            </a:r>
            <a:r>
              <a:rPr lang="en-US" sz="1800" dirty="0" err="1"/>
              <a:t>utama</a:t>
            </a:r>
            <a:r>
              <a:rPr lang="en-US" sz="1800" dirty="0"/>
              <a:t> </a:t>
            </a:r>
            <a:r>
              <a:rPr lang="en-US" sz="1800" dirty="0" err="1"/>
              <a:t>dari</a:t>
            </a:r>
            <a:r>
              <a:rPr lang="en-US" sz="1800" dirty="0"/>
              <a:t> </a:t>
            </a:r>
            <a:r>
              <a:rPr lang="en-US" sz="1800" dirty="0" err="1"/>
              <a:t>teori</a:t>
            </a:r>
            <a:r>
              <a:rPr lang="en-US" sz="1800" dirty="0"/>
              <a:t> </a:t>
            </a:r>
            <a:r>
              <a:rPr lang="en-US" sz="1800" dirty="0" err="1"/>
              <a:t>belajar</a:t>
            </a:r>
            <a:r>
              <a:rPr lang="en-US" sz="1800" dirty="0"/>
              <a:t> </a:t>
            </a:r>
            <a:r>
              <a:rPr lang="en-US" sz="1800" dirty="0" err="1"/>
              <a:t>Skiner</a:t>
            </a:r>
            <a:endParaRPr lang="en-US" sz="1800" b="1" dirty="0"/>
          </a:p>
          <a:p>
            <a:pPr lvl="1"/>
            <a:r>
              <a:rPr lang="en-US" sz="1800" dirty="0" err="1"/>
              <a:t>Tuliskan</a:t>
            </a:r>
            <a:r>
              <a:rPr lang="en-US" sz="1800" dirty="0"/>
              <a:t> </a:t>
            </a:r>
            <a:r>
              <a:rPr lang="en-US" sz="1800" dirty="0" err="1"/>
              <a:t>tahapan</a:t>
            </a:r>
            <a:r>
              <a:rPr lang="en-US" sz="1800" dirty="0"/>
              <a:t> </a:t>
            </a:r>
            <a:r>
              <a:rPr lang="en-US" sz="1800" dirty="0" err="1"/>
              <a:t>pembelajaran</a:t>
            </a:r>
            <a:r>
              <a:rPr lang="en-US" sz="1800" dirty="0"/>
              <a:t> yang </a:t>
            </a:r>
            <a:r>
              <a:rPr lang="en-US" sz="1800" dirty="0" err="1"/>
              <a:t>harus</a:t>
            </a:r>
            <a:r>
              <a:rPr lang="en-US" sz="1800" dirty="0"/>
              <a:t> </a:t>
            </a:r>
            <a:r>
              <a:rPr lang="en-US" sz="1800" dirty="0" err="1"/>
              <a:t>dilakukan</a:t>
            </a:r>
            <a:r>
              <a:rPr lang="en-US" sz="1800" dirty="0"/>
              <a:t> </a:t>
            </a:r>
            <a:r>
              <a:rPr lang="en-US" sz="1800" dirty="0" err="1"/>
              <a:t>menurut</a:t>
            </a:r>
            <a:r>
              <a:rPr lang="en-US" sz="1800" dirty="0"/>
              <a:t> </a:t>
            </a:r>
            <a:r>
              <a:rPr lang="en-US" sz="1800" dirty="0" err="1"/>
              <a:t>teori</a:t>
            </a:r>
            <a:r>
              <a:rPr lang="en-US" sz="1800" dirty="0"/>
              <a:t> </a:t>
            </a:r>
            <a:r>
              <a:rPr lang="en-US" sz="1800" dirty="0" err="1"/>
              <a:t>belajar</a:t>
            </a:r>
            <a:r>
              <a:rPr lang="en-US" sz="1800" dirty="0"/>
              <a:t> </a:t>
            </a:r>
            <a:r>
              <a:rPr lang="en-US" sz="1800" dirty="0" err="1"/>
              <a:t>Skiner</a:t>
            </a:r>
            <a:r>
              <a:rPr lang="en-US" sz="1800" dirty="0"/>
              <a:t> .</a:t>
            </a:r>
          </a:p>
          <a:p>
            <a:pPr lvl="1"/>
            <a:endParaRPr lang="en-US" sz="1800" dirty="0"/>
          </a:p>
          <a:p>
            <a:pPr marL="0" indent="0">
              <a:buNone/>
            </a:pPr>
            <a:r>
              <a:rPr lang="en-US" dirty="0" err="1">
                <a:highlight>
                  <a:srgbClr val="FFFF00"/>
                </a:highlight>
              </a:rPr>
              <a:t>Bagian</a:t>
            </a:r>
            <a:r>
              <a:rPr lang="en-US" dirty="0">
                <a:highlight>
                  <a:srgbClr val="FFFF00"/>
                </a:highlight>
              </a:rPr>
              <a:t> B: </a:t>
            </a:r>
            <a:r>
              <a:rPr lang="en-US" dirty="0" err="1">
                <a:highlight>
                  <a:srgbClr val="FFFF00"/>
                </a:highlight>
              </a:rPr>
              <a:t>Dilakukan</a:t>
            </a:r>
            <a:r>
              <a:rPr lang="en-US" dirty="0">
                <a:highlight>
                  <a:srgbClr val="FFFF00"/>
                </a:highlight>
              </a:rPr>
              <a:t> </a:t>
            </a:r>
            <a:r>
              <a:rPr lang="en-US" dirty="0" err="1">
                <a:highlight>
                  <a:srgbClr val="FFFF00"/>
                </a:highlight>
              </a:rPr>
              <a:t>secara</a:t>
            </a:r>
            <a:r>
              <a:rPr lang="en-US" dirty="0">
                <a:highlight>
                  <a:srgbClr val="FFFF00"/>
                </a:highlight>
              </a:rPr>
              <a:t> </a:t>
            </a:r>
            <a:r>
              <a:rPr lang="en-US" dirty="0" err="1">
                <a:highlight>
                  <a:srgbClr val="FFFF00"/>
                </a:highlight>
              </a:rPr>
              <a:t>berkelompok</a:t>
            </a:r>
            <a:endParaRPr lang="en-US" dirty="0">
              <a:highlight>
                <a:srgbClr val="FFFF00"/>
              </a:highlight>
            </a:endParaRPr>
          </a:p>
          <a:p>
            <a:pPr marL="742950" lvl="0" indent="-344488">
              <a:buFont typeface="Wingdings" panose="05000000000000000000" pitchFamily="2" charset="2"/>
              <a:buChar char="ü"/>
            </a:pPr>
            <a:r>
              <a:rPr lang="id-ID" dirty="0"/>
              <a:t>Tuliskan pendapat kelompok Anda</a:t>
            </a:r>
            <a:r>
              <a:rPr lang="en-US" dirty="0"/>
              <a:t> </a:t>
            </a:r>
            <a:r>
              <a:rPr lang="en-US" dirty="0" err="1"/>
              <a:t>terkait</a:t>
            </a:r>
            <a:r>
              <a:rPr lang="en-US" dirty="0"/>
              <a:t> </a:t>
            </a:r>
            <a:r>
              <a:rPr lang="en-US" dirty="0" err="1"/>
              <a:t>deskripsi</a:t>
            </a:r>
            <a:r>
              <a:rPr lang="en-US" dirty="0"/>
              <a:t> </a:t>
            </a:r>
            <a:r>
              <a:rPr lang="en-US" dirty="0" err="1"/>
              <a:t>singkat</a:t>
            </a:r>
            <a:r>
              <a:rPr lang="en-US" dirty="0"/>
              <a:t> inti </a:t>
            </a:r>
            <a:r>
              <a:rPr lang="en-US" dirty="0" err="1"/>
              <a:t>utama</a:t>
            </a:r>
            <a:r>
              <a:rPr lang="en-US" dirty="0"/>
              <a:t> </a:t>
            </a:r>
            <a:r>
              <a:rPr lang="en-US" dirty="0" err="1"/>
              <a:t>dari</a:t>
            </a:r>
            <a:r>
              <a:rPr lang="en-US" dirty="0"/>
              <a:t> </a:t>
            </a:r>
            <a:r>
              <a:rPr lang="en-US" dirty="0" err="1"/>
              <a:t>teori</a:t>
            </a:r>
            <a:r>
              <a:rPr lang="en-US" dirty="0"/>
              <a:t> </a:t>
            </a:r>
            <a:r>
              <a:rPr lang="en-US" dirty="0" err="1"/>
              <a:t>belajar</a:t>
            </a:r>
            <a:r>
              <a:rPr lang="en-US" dirty="0"/>
              <a:t> </a:t>
            </a:r>
            <a:r>
              <a:rPr lang="en-US" dirty="0" err="1"/>
              <a:t>Skiner</a:t>
            </a:r>
            <a:endParaRPr lang="en-US" b="1" dirty="0"/>
          </a:p>
          <a:p>
            <a:pPr lvl="1"/>
            <a:r>
              <a:rPr lang="id-ID" sz="1800" dirty="0"/>
              <a:t>Tuliskan pendapat kelompok Anda</a:t>
            </a:r>
            <a:r>
              <a:rPr lang="en-US" sz="1800" dirty="0"/>
              <a:t> </a:t>
            </a:r>
            <a:r>
              <a:rPr lang="en-US" sz="1800" dirty="0" err="1"/>
              <a:t>terkait</a:t>
            </a:r>
            <a:r>
              <a:rPr lang="en-US" sz="1800" dirty="0"/>
              <a:t> </a:t>
            </a:r>
            <a:r>
              <a:rPr lang="en-US" sz="1800" dirty="0" err="1"/>
              <a:t>tahapan</a:t>
            </a:r>
            <a:r>
              <a:rPr lang="en-US" sz="1800" dirty="0"/>
              <a:t> </a:t>
            </a:r>
            <a:r>
              <a:rPr lang="en-US" sz="1800" dirty="0" err="1"/>
              <a:t>pembelajaran</a:t>
            </a:r>
            <a:r>
              <a:rPr lang="en-US" sz="1800" dirty="0"/>
              <a:t> yang </a:t>
            </a:r>
            <a:r>
              <a:rPr lang="en-US" sz="1800" dirty="0" err="1"/>
              <a:t>harus</a:t>
            </a:r>
            <a:r>
              <a:rPr lang="en-US" sz="1800" dirty="0"/>
              <a:t> </a:t>
            </a:r>
            <a:r>
              <a:rPr lang="en-US" sz="1800" dirty="0" err="1"/>
              <a:t>dilakukan</a:t>
            </a:r>
            <a:r>
              <a:rPr lang="en-US" sz="1800" dirty="0"/>
              <a:t> </a:t>
            </a:r>
            <a:r>
              <a:rPr lang="en-US" sz="1800" dirty="0" err="1"/>
              <a:t>menurut</a:t>
            </a:r>
            <a:r>
              <a:rPr lang="en-US" sz="1800" dirty="0"/>
              <a:t> </a:t>
            </a:r>
            <a:r>
              <a:rPr lang="en-US" sz="1800" dirty="0" err="1"/>
              <a:t>teori</a:t>
            </a:r>
            <a:r>
              <a:rPr lang="en-US" sz="1800" dirty="0"/>
              <a:t> </a:t>
            </a:r>
            <a:r>
              <a:rPr lang="en-US" sz="1800" dirty="0" err="1"/>
              <a:t>belajar</a:t>
            </a:r>
            <a:r>
              <a:rPr lang="en-US" sz="1800" dirty="0"/>
              <a:t> </a:t>
            </a:r>
            <a:r>
              <a:rPr lang="en-US" sz="1800" dirty="0" err="1"/>
              <a:t>Skiner</a:t>
            </a:r>
            <a:r>
              <a:rPr lang="en-US" sz="1800" dirty="0"/>
              <a:t>.</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882044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err="1"/>
              <a:t>Aktivitas</a:t>
            </a:r>
            <a:r>
              <a:rPr lang="en-US" dirty="0"/>
              <a:t> </a:t>
            </a:r>
            <a:r>
              <a:rPr lang="en-US" dirty="0" err="1"/>
              <a:t>Pembelajaran</a:t>
            </a:r>
            <a:endParaRPr lang="en-US" dirty="0"/>
          </a:p>
        </p:txBody>
      </p:sp>
      <p:sp>
        <p:nvSpPr>
          <p:cNvPr id="3" name="Content Placeholder 2"/>
          <p:cNvSpPr>
            <a:spLocks noGrp="1"/>
          </p:cNvSpPr>
          <p:nvPr>
            <p:ph idx="1"/>
          </p:nvPr>
        </p:nvSpPr>
        <p:spPr/>
        <p:txBody>
          <a:bodyPr>
            <a:noAutofit/>
          </a:bodyPr>
          <a:lstStyle/>
          <a:p>
            <a:pPr marL="0" indent="0">
              <a:buNone/>
            </a:pPr>
            <a:r>
              <a:rPr lang="en-US" b="1" dirty="0"/>
              <a:t>LK. 1.3</a:t>
            </a:r>
            <a:r>
              <a:rPr lang="en-US" dirty="0"/>
              <a:t> </a:t>
            </a:r>
            <a:r>
              <a:rPr lang="en-US" b="1" dirty="0" err="1"/>
              <a:t>Memahami</a:t>
            </a:r>
            <a:r>
              <a:rPr lang="en-US" b="1" dirty="0"/>
              <a:t> </a:t>
            </a:r>
            <a:r>
              <a:rPr lang="en-US" b="1" dirty="0" err="1"/>
              <a:t>teori</a:t>
            </a:r>
            <a:r>
              <a:rPr lang="en-US" b="1" dirty="0"/>
              <a:t> </a:t>
            </a:r>
            <a:r>
              <a:rPr lang="en-US" b="1" dirty="0" err="1"/>
              <a:t>belajar</a:t>
            </a:r>
            <a:r>
              <a:rPr lang="en-US" b="1" dirty="0"/>
              <a:t> </a:t>
            </a:r>
            <a:r>
              <a:rPr lang="en-US" b="1" dirty="0" err="1"/>
              <a:t>dari</a:t>
            </a:r>
            <a:r>
              <a:rPr lang="en-US" b="1" dirty="0"/>
              <a:t> Bandura</a:t>
            </a:r>
          </a:p>
          <a:p>
            <a:pPr marL="0" indent="0">
              <a:buNone/>
            </a:pPr>
            <a:r>
              <a:rPr lang="en-US" dirty="0" err="1">
                <a:highlight>
                  <a:srgbClr val="FFFF00"/>
                </a:highlight>
              </a:rPr>
              <a:t>Bagian</a:t>
            </a:r>
            <a:r>
              <a:rPr lang="en-US" dirty="0">
                <a:highlight>
                  <a:srgbClr val="FFFF00"/>
                </a:highlight>
              </a:rPr>
              <a:t> A: </a:t>
            </a:r>
            <a:r>
              <a:rPr lang="en-US" dirty="0" err="1">
                <a:highlight>
                  <a:srgbClr val="FFFF00"/>
                </a:highlight>
              </a:rPr>
              <a:t>Dilakukan</a:t>
            </a:r>
            <a:r>
              <a:rPr lang="en-US" dirty="0">
                <a:highlight>
                  <a:srgbClr val="FFFF00"/>
                </a:highlight>
              </a:rPr>
              <a:t> </a:t>
            </a:r>
            <a:r>
              <a:rPr lang="en-US" dirty="0" err="1">
                <a:highlight>
                  <a:srgbClr val="FFFF00"/>
                </a:highlight>
              </a:rPr>
              <a:t>secara</a:t>
            </a:r>
            <a:r>
              <a:rPr lang="en-US" dirty="0">
                <a:highlight>
                  <a:srgbClr val="FFFF00"/>
                </a:highlight>
              </a:rPr>
              <a:t> individual</a:t>
            </a:r>
          </a:p>
          <a:p>
            <a:pPr lvl="1"/>
            <a:r>
              <a:rPr lang="en-US" sz="1800" dirty="0" err="1"/>
              <a:t>Deskripsikan</a:t>
            </a:r>
            <a:r>
              <a:rPr lang="en-US" sz="1800" dirty="0"/>
              <a:t> </a:t>
            </a:r>
            <a:r>
              <a:rPr lang="en-US" sz="1800" dirty="0" err="1"/>
              <a:t>secara</a:t>
            </a:r>
            <a:r>
              <a:rPr lang="en-US" sz="1800" dirty="0"/>
              <a:t> </a:t>
            </a:r>
            <a:r>
              <a:rPr lang="en-US" sz="1800" dirty="0" err="1"/>
              <a:t>singkat</a:t>
            </a:r>
            <a:r>
              <a:rPr lang="en-US" sz="1800" dirty="0"/>
              <a:t> inti </a:t>
            </a:r>
            <a:r>
              <a:rPr lang="en-US" sz="1800" dirty="0" err="1"/>
              <a:t>utama</a:t>
            </a:r>
            <a:r>
              <a:rPr lang="en-US" sz="1800" dirty="0"/>
              <a:t> </a:t>
            </a:r>
            <a:r>
              <a:rPr lang="en-US" sz="1800" dirty="0" err="1"/>
              <a:t>dari</a:t>
            </a:r>
            <a:r>
              <a:rPr lang="en-US" sz="1800" dirty="0"/>
              <a:t> </a:t>
            </a:r>
            <a:r>
              <a:rPr lang="en-US" sz="1800" dirty="0" err="1"/>
              <a:t>teori</a:t>
            </a:r>
            <a:r>
              <a:rPr lang="en-US" sz="1800" dirty="0"/>
              <a:t> </a:t>
            </a:r>
            <a:r>
              <a:rPr lang="en-US" sz="1800" dirty="0" err="1"/>
              <a:t>belajar</a:t>
            </a:r>
            <a:r>
              <a:rPr lang="en-US" sz="1800" dirty="0"/>
              <a:t> Bandura</a:t>
            </a:r>
            <a:endParaRPr lang="en-US" sz="1800" b="1" dirty="0"/>
          </a:p>
          <a:p>
            <a:pPr lvl="1"/>
            <a:r>
              <a:rPr lang="en-US" sz="1800" dirty="0" err="1"/>
              <a:t>Tuliskan</a:t>
            </a:r>
            <a:r>
              <a:rPr lang="en-US" sz="1800" dirty="0"/>
              <a:t> </a:t>
            </a:r>
            <a:r>
              <a:rPr lang="en-US" sz="1800" dirty="0" err="1"/>
              <a:t>tahapan</a:t>
            </a:r>
            <a:r>
              <a:rPr lang="en-US" sz="1800" dirty="0"/>
              <a:t> </a:t>
            </a:r>
            <a:r>
              <a:rPr lang="en-US" sz="1800" dirty="0" err="1"/>
              <a:t>pembelajaran</a:t>
            </a:r>
            <a:r>
              <a:rPr lang="en-US" sz="1800" dirty="0"/>
              <a:t> yang </a:t>
            </a:r>
            <a:r>
              <a:rPr lang="en-US" sz="1800" dirty="0" err="1"/>
              <a:t>harus</a:t>
            </a:r>
            <a:r>
              <a:rPr lang="en-US" sz="1800" dirty="0"/>
              <a:t> </a:t>
            </a:r>
            <a:r>
              <a:rPr lang="en-US" sz="1800" dirty="0" err="1"/>
              <a:t>dilakukan</a:t>
            </a:r>
            <a:r>
              <a:rPr lang="en-US" sz="1800" dirty="0"/>
              <a:t> </a:t>
            </a:r>
            <a:r>
              <a:rPr lang="en-US" sz="1800" dirty="0" err="1"/>
              <a:t>menurut</a:t>
            </a:r>
            <a:r>
              <a:rPr lang="en-US" sz="1800" dirty="0"/>
              <a:t> </a:t>
            </a:r>
            <a:r>
              <a:rPr lang="en-US" sz="1800" dirty="0" err="1"/>
              <a:t>teori</a:t>
            </a:r>
            <a:r>
              <a:rPr lang="en-US" sz="1800" dirty="0"/>
              <a:t> </a:t>
            </a:r>
            <a:r>
              <a:rPr lang="en-US" sz="1800" dirty="0" err="1"/>
              <a:t>belajar</a:t>
            </a:r>
            <a:r>
              <a:rPr lang="en-US" sz="1800" dirty="0"/>
              <a:t> Bandura.</a:t>
            </a:r>
          </a:p>
          <a:p>
            <a:pPr lvl="1"/>
            <a:endParaRPr lang="en-US" sz="1800" dirty="0"/>
          </a:p>
          <a:p>
            <a:pPr marL="0" indent="0">
              <a:buNone/>
            </a:pPr>
            <a:r>
              <a:rPr lang="en-US" dirty="0" err="1">
                <a:highlight>
                  <a:srgbClr val="FFFF00"/>
                </a:highlight>
              </a:rPr>
              <a:t>Bagian</a:t>
            </a:r>
            <a:r>
              <a:rPr lang="en-US" dirty="0">
                <a:highlight>
                  <a:srgbClr val="FFFF00"/>
                </a:highlight>
              </a:rPr>
              <a:t> B: </a:t>
            </a:r>
            <a:r>
              <a:rPr lang="en-US" dirty="0" err="1">
                <a:highlight>
                  <a:srgbClr val="FFFF00"/>
                </a:highlight>
              </a:rPr>
              <a:t>Dilakukan</a:t>
            </a:r>
            <a:r>
              <a:rPr lang="en-US" dirty="0">
                <a:highlight>
                  <a:srgbClr val="FFFF00"/>
                </a:highlight>
              </a:rPr>
              <a:t> </a:t>
            </a:r>
            <a:r>
              <a:rPr lang="en-US" dirty="0" err="1">
                <a:highlight>
                  <a:srgbClr val="FFFF00"/>
                </a:highlight>
              </a:rPr>
              <a:t>secara</a:t>
            </a:r>
            <a:r>
              <a:rPr lang="en-US" dirty="0">
                <a:highlight>
                  <a:srgbClr val="FFFF00"/>
                </a:highlight>
              </a:rPr>
              <a:t> </a:t>
            </a:r>
            <a:r>
              <a:rPr lang="en-US" dirty="0" err="1">
                <a:highlight>
                  <a:srgbClr val="FFFF00"/>
                </a:highlight>
              </a:rPr>
              <a:t>berkelompok</a:t>
            </a:r>
            <a:endParaRPr lang="en-US" dirty="0">
              <a:highlight>
                <a:srgbClr val="FFFF00"/>
              </a:highlight>
            </a:endParaRPr>
          </a:p>
          <a:p>
            <a:pPr marL="742950" lvl="0" indent="-344488">
              <a:buFont typeface="Wingdings" panose="05000000000000000000" pitchFamily="2" charset="2"/>
              <a:buChar char="ü"/>
            </a:pPr>
            <a:r>
              <a:rPr lang="id-ID" dirty="0"/>
              <a:t>Tuliskan pendapat kelompok Anda</a:t>
            </a:r>
            <a:r>
              <a:rPr lang="en-US" dirty="0"/>
              <a:t> </a:t>
            </a:r>
            <a:r>
              <a:rPr lang="en-US" dirty="0" err="1"/>
              <a:t>terkait</a:t>
            </a:r>
            <a:r>
              <a:rPr lang="en-US" dirty="0"/>
              <a:t> </a:t>
            </a:r>
            <a:r>
              <a:rPr lang="en-US" dirty="0" err="1"/>
              <a:t>deskripsi</a:t>
            </a:r>
            <a:r>
              <a:rPr lang="en-US" dirty="0"/>
              <a:t> </a:t>
            </a:r>
            <a:r>
              <a:rPr lang="en-US" dirty="0" err="1"/>
              <a:t>singkat</a:t>
            </a:r>
            <a:r>
              <a:rPr lang="en-US" dirty="0"/>
              <a:t> inti </a:t>
            </a:r>
            <a:r>
              <a:rPr lang="en-US" dirty="0" err="1"/>
              <a:t>utama</a:t>
            </a:r>
            <a:r>
              <a:rPr lang="en-US" dirty="0"/>
              <a:t> </a:t>
            </a:r>
            <a:r>
              <a:rPr lang="en-US" dirty="0" err="1"/>
              <a:t>dari</a:t>
            </a:r>
            <a:r>
              <a:rPr lang="en-US" dirty="0"/>
              <a:t> </a:t>
            </a:r>
            <a:r>
              <a:rPr lang="en-US" dirty="0" err="1"/>
              <a:t>teori</a:t>
            </a:r>
            <a:r>
              <a:rPr lang="en-US" dirty="0"/>
              <a:t> </a:t>
            </a:r>
            <a:r>
              <a:rPr lang="en-US" dirty="0" err="1"/>
              <a:t>belajar</a:t>
            </a:r>
            <a:r>
              <a:rPr lang="en-US" dirty="0"/>
              <a:t> Bandura</a:t>
            </a:r>
            <a:endParaRPr lang="en-US" b="1" dirty="0"/>
          </a:p>
          <a:p>
            <a:pPr lvl="1"/>
            <a:r>
              <a:rPr lang="id-ID" sz="1800" dirty="0"/>
              <a:t>Tuliskan pendapat kelompok Anda</a:t>
            </a:r>
            <a:r>
              <a:rPr lang="en-US" sz="1800" dirty="0"/>
              <a:t> </a:t>
            </a:r>
            <a:r>
              <a:rPr lang="en-US" sz="1800" dirty="0" err="1"/>
              <a:t>terkait</a:t>
            </a:r>
            <a:r>
              <a:rPr lang="en-US" sz="1800" dirty="0"/>
              <a:t> </a:t>
            </a:r>
            <a:r>
              <a:rPr lang="en-US" sz="1800" dirty="0" err="1"/>
              <a:t>tahapan</a:t>
            </a:r>
            <a:r>
              <a:rPr lang="en-US" sz="1800" dirty="0"/>
              <a:t> </a:t>
            </a:r>
            <a:r>
              <a:rPr lang="en-US" sz="1800" dirty="0" err="1"/>
              <a:t>pembelajaran</a:t>
            </a:r>
            <a:r>
              <a:rPr lang="en-US" sz="1800" dirty="0"/>
              <a:t> yang </a:t>
            </a:r>
            <a:r>
              <a:rPr lang="en-US" sz="1800" dirty="0" err="1"/>
              <a:t>harus</a:t>
            </a:r>
            <a:r>
              <a:rPr lang="en-US" sz="1800" dirty="0"/>
              <a:t> </a:t>
            </a:r>
            <a:r>
              <a:rPr lang="en-US" sz="1800" dirty="0" err="1"/>
              <a:t>dilakukan</a:t>
            </a:r>
            <a:r>
              <a:rPr lang="en-US" sz="1800" dirty="0"/>
              <a:t> </a:t>
            </a:r>
            <a:r>
              <a:rPr lang="en-US" sz="1800" dirty="0" err="1"/>
              <a:t>menurut</a:t>
            </a:r>
            <a:r>
              <a:rPr lang="en-US" sz="1800" dirty="0"/>
              <a:t> </a:t>
            </a:r>
            <a:r>
              <a:rPr lang="en-US" sz="1800" dirty="0" err="1"/>
              <a:t>teori</a:t>
            </a:r>
            <a:r>
              <a:rPr lang="en-US" sz="1800" dirty="0"/>
              <a:t> </a:t>
            </a:r>
            <a:r>
              <a:rPr lang="en-US" sz="1800" dirty="0" err="1"/>
              <a:t>belajar</a:t>
            </a:r>
            <a:r>
              <a:rPr lang="en-US" sz="1800" dirty="0"/>
              <a:t> Bandura.</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572256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err="1"/>
              <a:t>Aktivitas</a:t>
            </a:r>
            <a:r>
              <a:rPr lang="en-US" dirty="0"/>
              <a:t> </a:t>
            </a:r>
            <a:r>
              <a:rPr lang="en-US" dirty="0" err="1"/>
              <a:t>Pembelajaran</a:t>
            </a:r>
            <a:endParaRPr lang="en-US" dirty="0"/>
          </a:p>
        </p:txBody>
      </p:sp>
      <p:sp>
        <p:nvSpPr>
          <p:cNvPr id="3" name="Content Placeholder 2"/>
          <p:cNvSpPr>
            <a:spLocks noGrp="1"/>
          </p:cNvSpPr>
          <p:nvPr>
            <p:ph idx="1"/>
          </p:nvPr>
        </p:nvSpPr>
        <p:spPr>
          <a:xfrm>
            <a:off x="355600" y="1200150"/>
            <a:ext cx="8331199" cy="3765549"/>
          </a:xfrm>
        </p:spPr>
        <p:txBody>
          <a:bodyPr>
            <a:normAutofit fontScale="92500" lnSpcReduction="20000"/>
          </a:bodyPr>
          <a:lstStyle/>
          <a:p>
            <a:pPr marL="0" indent="0">
              <a:buNone/>
            </a:pPr>
            <a:r>
              <a:rPr lang="en-US" b="1" dirty="0"/>
              <a:t>LK. 1.4</a:t>
            </a:r>
            <a:r>
              <a:rPr lang="en-US" dirty="0"/>
              <a:t> </a:t>
            </a:r>
            <a:r>
              <a:rPr lang="en-US" b="1" dirty="0" err="1"/>
              <a:t>Menerapkan</a:t>
            </a:r>
            <a:r>
              <a:rPr lang="en-US" b="1" dirty="0"/>
              <a:t> </a:t>
            </a:r>
            <a:r>
              <a:rPr lang="en-US" b="1" dirty="0" err="1"/>
              <a:t>teori</a:t>
            </a:r>
            <a:r>
              <a:rPr lang="en-US" b="1" dirty="0"/>
              <a:t> </a:t>
            </a:r>
            <a:r>
              <a:rPr lang="en-US" b="1" dirty="0" err="1"/>
              <a:t>belajar</a:t>
            </a:r>
            <a:r>
              <a:rPr lang="en-US" b="1" dirty="0"/>
              <a:t> </a:t>
            </a:r>
            <a:r>
              <a:rPr lang="en-US" b="1" dirty="0" err="1"/>
              <a:t>behavioristik</a:t>
            </a:r>
            <a:r>
              <a:rPr lang="en-US" b="1" dirty="0"/>
              <a:t> </a:t>
            </a:r>
            <a:r>
              <a:rPr lang="en-US" b="1" dirty="0" err="1"/>
              <a:t>dalam</a:t>
            </a:r>
            <a:r>
              <a:rPr lang="en-US" b="1" dirty="0"/>
              <a:t> </a:t>
            </a:r>
            <a:r>
              <a:rPr lang="en-US" b="1" dirty="0" err="1"/>
              <a:t>pembelajaran</a:t>
            </a:r>
            <a:r>
              <a:rPr lang="en-US" b="1" dirty="0"/>
              <a:t> </a:t>
            </a:r>
            <a:r>
              <a:rPr lang="en-US" b="1" dirty="0" err="1"/>
              <a:t>matematika</a:t>
            </a:r>
            <a:endParaRPr lang="en-US" b="1" dirty="0"/>
          </a:p>
          <a:p>
            <a:pPr marL="0" indent="0">
              <a:buNone/>
            </a:pPr>
            <a:r>
              <a:rPr lang="en-US" b="1" dirty="0"/>
              <a:t>	</a:t>
            </a:r>
            <a:r>
              <a:rPr lang="en-US" b="1" dirty="0" err="1"/>
              <a:t>Kasus</a:t>
            </a:r>
            <a:r>
              <a:rPr lang="en-US" b="1" dirty="0"/>
              <a:t> 1.</a:t>
            </a:r>
            <a:endParaRPr lang="en-US" dirty="0"/>
          </a:p>
          <a:p>
            <a:pPr marL="457200" indent="0">
              <a:buNone/>
            </a:pPr>
            <a:r>
              <a:rPr lang="en-US" dirty="0" err="1"/>
              <a:t>Dalam</a:t>
            </a:r>
            <a:r>
              <a:rPr lang="en-US" dirty="0"/>
              <a:t> </a:t>
            </a:r>
            <a:r>
              <a:rPr lang="en-US" dirty="0" err="1"/>
              <a:t>suatu</a:t>
            </a:r>
            <a:r>
              <a:rPr lang="en-US" dirty="0"/>
              <a:t> </a:t>
            </a:r>
            <a:r>
              <a:rPr lang="en-US" dirty="0" err="1"/>
              <a:t>materi</a:t>
            </a:r>
            <a:r>
              <a:rPr lang="en-US" dirty="0"/>
              <a:t> </a:t>
            </a:r>
            <a:r>
              <a:rPr lang="en-US" dirty="0" err="1"/>
              <a:t>pembelajaran</a:t>
            </a:r>
            <a:r>
              <a:rPr lang="en-US" dirty="0"/>
              <a:t> </a:t>
            </a:r>
            <a:r>
              <a:rPr lang="en-US" dirty="0" err="1"/>
              <a:t>pada</a:t>
            </a:r>
            <a:r>
              <a:rPr lang="en-US" dirty="0"/>
              <a:t> </a:t>
            </a:r>
            <a:r>
              <a:rPr lang="en-US" dirty="0" err="1"/>
              <a:t>topik</a:t>
            </a:r>
            <a:r>
              <a:rPr lang="en-US" dirty="0"/>
              <a:t> </a:t>
            </a:r>
            <a:r>
              <a:rPr lang="en-US" dirty="0" err="1"/>
              <a:t>operasi</a:t>
            </a:r>
            <a:r>
              <a:rPr lang="en-US" dirty="0"/>
              <a:t> </a:t>
            </a:r>
            <a:r>
              <a:rPr lang="en-US" dirty="0" err="1"/>
              <a:t>hitung</a:t>
            </a:r>
            <a:r>
              <a:rPr lang="en-US" dirty="0"/>
              <a:t> </a:t>
            </a:r>
            <a:r>
              <a:rPr lang="en-US" dirty="0" err="1"/>
              <a:t>bilangan</a:t>
            </a:r>
            <a:r>
              <a:rPr lang="en-US" dirty="0"/>
              <a:t> </a:t>
            </a:r>
            <a:r>
              <a:rPr lang="en-US" dirty="0" err="1"/>
              <a:t>bulat</a:t>
            </a:r>
            <a:r>
              <a:rPr lang="en-US" dirty="0"/>
              <a:t>, </a:t>
            </a:r>
            <a:r>
              <a:rPr lang="en-US" dirty="0" err="1"/>
              <a:t>untuk</a:t>
            </a:r>
            <a:r>
              <a:rPr lang="en-US" dirty="0"/>
              <a:t> </a:t>
            </a:r>
            <a:r>
              <a:rPr lang="en-US" dirty="0" err="1"/>
              <a:t>mengetahui</a:t>
            </a:r>
            <a:r>
              <a:rPr lang="en-US" dirty="0"/>
              <a:t> </a:t>
            </a:r>
            <a:r>
              <a:rPr lang="en-US" dirty="0" err="1"/>
              <a:t>pemahaman</a:t>
            </a:r>
            <a:r>
              <a:rPr lang="en-US" dirty="0"/>
              <a:t> </a:t>
            </a:r>
            <a:r>
              <a:rPr lang="en-US" dirty="0" err="1"/>
              <a:t>peserta</a:t>
            </a:r>
            <a:r>
              <a:rPr lang="en-US" dirty="0"/>
              <a:t> </a:t>
            </a:r>
            <a:r>
              <a:rPr lang="en-US" dirty="0" err="1"/>
              <a:t>didik</a:t>
            </a:r>
            <a:r>
              <a:rPr lang="en-US" dirty="0"/>
              <a:t>, </a:t>
            </a:r>
            <a:r>
              <a:rPr lang="en-US" dirty="0" err="1"/>
              <a:t>Anda</a:t>
            </a:r>
            <a:r>
              <a:rPr lang="en-US" dirty="0"/>
              <a:t> </a:t>
            </a:r>
            <a:r>
              <a:rPr lang="en-US" dirty="0" err="1"/>
              <a:t>memberikan</a:t>
            </a:r>
            <a:r>
              <a:rPr lang="en-US" dirty="0"/>
              <a:t> </a:t>
            </a:r>
            <a:r>
              <a:rPr lang="en-US" dirty="0" err="1"/>
              <a:t>soal</a:t>
            </a:r>
            <a:r>
              <a:rPr lang="en-US" dirty="0"/>
              <a:t> </a:t>
            </a:r>
            <a:r>
              <a:rPr lang="en-US" dirty="0" err="1"/>
              <a:t>terkait</a:t>
            </a:r>
            <a:r>
              <a:rPr lang="en-US" dirty="0"/>
              <a:t> </a:t>
            </a:r>
            <a:r>
              <a:rPr lang="en-US" dirty="0" err="1"/>
              <a:t>operasi</a:t>
            </a:r>
            <a:r>
              <a:rPr lang="en-US" dirty="0"/>
              <a:t> </a:t>
            </a:r>
            <a:r>
              <a:rPr lang="en-US" dirty="0" err="1"/>
              <a:t>hitung</a:t>
            </a:r>
            <a:r>
              <a:rPr lang="en-US" dirty="0"/>
              <a:t> </a:t>
            </a:r>
            <a:r>
              <a:rPr lang="en-US" dirty="0" err="1"/>
              <a:t>bilangan</a:t>
            </a:r>
            <a:r>
              <a:rPr lang="en-US" dirty="0"/>
              <a:t> </a:t>
            </a:r>
            <a:r>
              <a:rPr lang="en-US" dirty="0" err="1"/>
              <a:t>bulat</a:t>
            </a:r>
            <a:r>
              <a:rPr lang="en-US" dirty="0"/>
              <a:t>. Salah </a:t>
            </a:r>
            <a:r>
              <a:rPr lang="en-US" dirty="0" err="1"/>
              <a:t>satu</a:t>
            </a:r>
            <a:r>
              <a:rPr lang="en-US" dirty="0"/>
              <a:t> </a:t>
            </a:r>
            <a:r>
              <a:rPr lang="en-US" dirty="0" err="1"/>
              <a:t>bentuk</a:t>
            </a:r>
            <a:r>
              <a:rPr lang="en-US" dirty="0"/>
              <a:t> </a:t>
            </a:r>
            <a:r>
              <a:rPr lang="en-US" dirty="0" err="1"/>
              <a:t>soal</a:t>
            </a:r>
            <a:r>
              <a:rPr lang="en-US" dirty="0"/>
              <a:t> yang </a:t>
            </a:r>
            <a:r>
              <a:rPr lang="en-US" dirty="0" err="1"/>
              <a:t>diberikan</a:t>
            </a:r>
            <a:r>
              <a:rPr lang="en-US" dirty="0"/>
              <a:t> </a:t>
            </a:r>
            <a:r>
              <a:rPr lang="en-US" dirty="0" err="1"/>
              <a:t>misalnya</a:t>
            </a:r>
            <a:r>
              <a:rPr lang="en-US" dirty="0"/>
              <a:t> </a:t>
            </a:r>
            <a:r>
              <a:rPr lang="en-US" dirty="0" err="1"/>
              <a:t>sebagai</a:t>
            </a:r>
            <a:r>
              <a:rPr lang="en-US" dirty="0"/>
              <a:t> </a:t>
            </a:r>
            <a:r>
              <a:rPr lang="en-US" dirty="0" err="1"/>
              <a:t>berikut</a:t>
            </a:r>
            <a:r>
              <a:rPr lang="en-US" dirty="0"/>
              <a:t>.</a:t>
            </a:r>
          </a:p>
          <a:p>
            <a:pPr marL="0" indent="0">
              <a:buNone/>
            </a:pPr>
            <a:r>
              <a:rPr lang="en-US" dirty="0"/>
              <a:t>	</a:t>
            </a:r>
            <a:r>
              <a:rPr lang="en-US" dirty="0" err="1"/>
              <a:t>Hitunglah</a:t>
            </a:r>
            <a:r>
              <a:rPr lang="en-US" dirty="0"/>
              <a:t>:	16 – 24 = ...</a:t>
            </a:r>
          </a:p>
          <a:p>
            <a:pPr marL="0" indent="0">
              <a:buNone/>
            </a:pPr>
            <a:r>
              <a:rPr lang="en-US" dirty="0"/>
              <a:t>	8 – (-6) = ...</a:t>
            </a:r>
          </a:p>
          <a:p>
            <a:pPr marL="749300" indent="-292100">
              <a:buFont typeface="Wingdings" panose="05000000000000000000" pitchFamily="2" charset="2"/>
              <a:buChar char="Ø"/>
            </a:pPr>
            <a:r>
              <a:rPr lang="en-US" dirty="0" err="1"/>
              <a:t>Apa</a:t>
            </a:r>
            <a:r>
              <a:rPr lang="en-US" dirty="0"/>
              <a:t> yang </a:t>
            </a:r>
            <a:r>
              <a:rPr lang="en-US" dirty="0" err="1"/>
              <a:t>akan</a:t>
            </a:r>
            <a:r>
              <a:rPr lang="en-US" dirty="0"/>
              <a:t> </a:t>
            </a:r>
            <a:r>
              <a:rPr lang="en-US" dirty="0" err="1"/>
              <a:t>Anda</a:t>
            </a:r>
            <a:r>
              <a:rPr lang="en-US" dirty="0"/>
              <a:t> </a:t>
            </a:r>
            <a:r>
              <a:rPr lang="en-US" dirty="0" err="1"/>
              <a:t>lakukan</a:t>
            </a:r>
            <a:r>
              <a:rPr lang="en-US" dirty="0"/>
              <a:t> </a:t>
            </a:r>
            <a:r>
              <a:rPr lang="en-US" dirty="0" err="1"/>
              <a:t>jika</a:t>
            </a:r>
            <a:r>
              <a:rPr lang="en-US" dirty="0"/>
              <a:t> </a:t>
            </a:r>
            <a:r>
              <a:rPr lang="en-US" dirty="0" err="1"/>
              <a:t>ternyata</a:t>
            </a:r>
            <a:r>
              <a:rPr lang="en-US" dirty="0"/>
              <a:t> </a:t>
            </a:r>
            <a:r>
              <a:rPr lang="en-US" dirty="0" err="1"/>
              <a:t>jawaban</a:t>
            </a:r>
            <a:r>
              <a:rPr lang="en-US" dirty="0"/>
              <a:t> </a:t>
            </a:r>
            <a:r>
              <a:rPr lang="en-US" dirty="0" err="1"/>
              <a:t>siswa</a:t>
            </a:r>
            <a:r>
              <a:rPr lang="en-US" dirty="0"/>
              <a:t> </a:t>
            </a:r>
            <a:r>
              <a:rPr lang="en-US" dirty="0" err="1"/>
              <a:t>tersebut</a:t>
            </a:r>
            <a:r>
              <a:rPr lang="en-US" dirty="0"/>
              <a:t> </a:t>
            </a:r>
            <a:r>
              <a:rPr lang="en-US" dirty="0" err="1"/>
              <a:t>benar</a:t>
            </a:r>
            <a:r>
              <a:rPr lang="en-US" dirty="0"/>
              <a:t>?</a:t>
            </a:r>
          </a:p>
          <a:p>
            <a:pPr marL="692150" indent="-285750">
              <a:buFont typeface="Wingdings" panose="05000000000000000000" pitchFamily="2" charset="2"/>
              <a:buChar char="Ø"/>
            </a:pPr>
            <a:r>
              <a:rPr lang="en-US" dirty="0" err="1"/>
              <a:t>Apa</a:t>
            </a:r>
            <a:r>
              <a:rPr lang="en-US" dirty="0"/>
              <a:t> yang </a:t>
            </a:r>
            <a:r>
              <a:rPr lang="en-US" dirty="0" err="1"/>
              <a:t>akan</a:t>
            </a:r>
            <a:r>
              <a:rPr lang="en-US" dirty="0"/>
              <a:t> </a:t>
            </a:r>
            <a:r>
              <a:rPr lang="en-US" dirty="0" err="1"/>
              <a:t>Anda</a:t>
            </a:r>
            <a:r>
              <a:rPr lang="en-US" dirty="0"/>
              <a:t> </a:t>
            </a:r>
            <a:r>
              <a:rPr lang="en-US" dirty="0" err="1"/>
              <a:t>lakukan</a:t>
            </a:r>
            <a:r>
              <a:rPr lang="en-US" dirty="0"/>
              <a:t> </a:t>
            </a:r>
            <a:r>
              <a:rPr lang="en-US" dirty="0" err="1"/>
              <a:t>jika</a:t>
            </a:r>
            <a:r>
              <a:rPr lang="en-US" dirty="0"/>
              <a:t> </a:t>
            </a:r>
            <a:r>
              <a:rPr lang="en-US" dirty="0" err="1"/>
              <a:t>ternyata</a:t>
            </a:r>
            <a:r>
              <a:rPr lang="en-US" dirty="0"/>
              <a:t> </a:t>
            </a:r>
            <a:r>
              <a:rPr lang="en-US" dirty="0" err="1"/>
              <a:t>jawaban</a:t>
            </a:r>
            <a:r>
              <a:rPr lang="en-US" dirty="0"/>
              <a:t> </a:t>
            </a:r>
            <a:r>
              <a:rPr lang="en-US" dirty="0" err="1"/>
              <a:t>siswa</a:t>
            </a:r>
            <a:r>
              <a:rPr lang="en-US" dirty="0"/>
              <a:t> </a:t>
            </a:r>
            <a:r>
              <a:rPr lang="en-US" dirty="0" err="1"/>
              <a:t>tersebut</a:t>
            </a:r>
            <a:r>
              <a:rPr lang="en-US" dirty="0"/>
              <a:t> </a:t>
            </a:r>
            <a:r>
              <a:rPr lang="en-US" dirty="0" err="1"/>
              <a:t>salah</a:t>
            </a:r>
            <a:r>
              <a:rPr lang="en-US" dirty="0"/>
              <a:t> (</a:t>
            </a:r>
            <a:r>
              <a:rPr lang="en-US" dirty="0" err="1"/>
              <a:t>andaikan</a:t>
            </a:r>
            <a:r>
              <a:rPr lang="en-US" dirty="0"/>
              <a:t> </a:t>
            </a:r>
            <a:r>
              <a:rPr lang="en-US" dirty="0" err="1"/>
              <a:t>salah</a:t>
            </a:r>
            <a:r>
              <a:rPr lang="en-US" dirty="0"/>
              <a:t>)?</a:t>
            </a:r>
            <a:endParaRPr lang="en-US" b="1" dirty="0"/>
          </a:p>
          <a:p>
            <a:pPr marL="742950" indent="-285750">
              <a:buFont typeface="Wingdings" panose="05000000000000000000" pitchFamily="2" charset="2"/>
              <a:buChar char="Ø"/>
            </a:pPr>
            <a:r>
              <a:rPr lang="en-US" dirty="0" err="1"/>
              <a:t>Penguatan</a:t>
            </a:r>
            <a:r>
              <a:rPr lang="en-US" dirty="0"/>
              <a:t> yang </a:t>
            </a:r>
            <a:r>
              <a:rPr lang="en-US" dirty="0" err="1"/>
              <a:t>seperti</a:t>
            </a:r>
            <a:r>
              <a:rPr lang="en-US" dirty="0"/>
              <a:t> </a:t>
            </a:r>
            <a:r>
              <a:rPr lang="en-US" dirty="0" err="1"/>
              <a:t>apa</a:t>
            </a:r>
            <a:r>
              <a:rPr lang="en-US" dirty="0"/>
              <a:t> yang </a:t>
            </a:r>
            <a:r>
              <a:rPr lang="en-US" dirty="0" err="1"/>
              <a:t>akan</a:t>
            </a:r>
            <a:r>
              <a:rPr lang="en-US" dirty="0"/>
              <a:t> </a:t>
            </a:r>
            <a:r>
              <a:rPr lang="en-US" dirty="0" err="1"/>
              <a:t>Anda</a:t>
            </a:r>
            <a:r>
              <a:rPr lang="en-US" dirty="0"/>
              <a:t> </a:t>
            </a:r>
            <a:r>
              <a:rPr lang="en-US" dirty="0" err="1"/>
              <a:t>berikan</a:t>
            </a:r>
            <a:r>
              <a:rPr lang="en-US" dirty="0"/>
              <a:t> </a:t>
            </a:r>
            <a:r>
              <a:rPr lang="en-US" dirty="0" err="1"/>
              <a:t>kepada</a:t>
            </a:r>
            <a:r>
              <a:rPr lang="en-US" dirty="0"/>
              <a:t> </a:t>
            </a:r>
            <a:r>
              <a:rPr lang="en-US" dirty="0" err="1"/>
              <a:t>siswa</a:t>
            </a:r>
            <a:r>
              <a:rPr lang="en-US" dirty="0"/>
              <a:t> </a:t>
            </a:r>
            <a:r>
              <a:rPr lang="en-US" dirty="0" err="1"/>
              <a:t>untuk</a:t>
            </a:r>
            <a:r>
              <a:rPr lang="en-US" dirty="0"/>
              <a:t> </a:t>
            </a:r>
            <a:r>
              <a:rPr lang="en-US" dirty="0" err="1"/>
              <a:t>memberikan</a:t>
            </a:r>
            <a:r>
              <a:rPr lang="en-US" dirty="0"/>
              <a:t> </a:t>
            </a:r>
            <a:r>
              <a:rPr lang="en-US" dirty="0" err="1"/>
              <a:t>pemahaman</a:t>
            </a:r>
            <a:r>
              <a:rPr lang="en-US" dirty="0"/>
              <a:t> </a:t>
            </a:r>
            <a:r>
              <a:rPr lang="en-US" dirty="0" err="1"/>
              <a:t>terkait</a:t>
            </a:r>
            <a:r>
              <a:rPr lang="en-US" dirty="0"/>
              <a:t> </a:t>
            </a:r>
            <a:r>
              <a:rPr lang="en-US" dirty="0" err="1"/>
              <a:t>konsep</a:t>
            </a:r>
            <a:r>
              <a:rPr lang="en-US" dirty="0"/>
              <a:t> </a:t>
            </a:r>
            <a:r>
              <a:rPr lang="en-US" dirty="0" err="1"/>
              <a:t>operasi</a:t>
            </a:r>
            <a:r>
              <a:rPr lang="en-US" dirty="0"/>
              <a:t> </a:t>
            </a:r>
            <a:r>
              <a:rPr lang="en-US" dirty="0" err="1"/>
              <a:t>hitung</a:t>
            </a:r>
            <a:r>
              <a:rPr lang="en-US" dirty="0"/>
              <a:t> </a:t>
            </a:r>
            <a:r>
              <a:rPr lang="en-US" dirty="0" err="1"/>
              <a:t>bilangan</a:t>
            </a:r>
            <a:r>
              <a:rPr lang="en-US" dirty="0"/>
              <a:t> </a:t>
            </a:r>
            <a:r>
              <a:rPr lang="en-US" dirty="0" err="1"/>
              <a:t>bulat</a:t>
            </a:r>
            <a:r>
              <a:rPr lang="en-US" dirty="0"/>
              <a:t>?</a:t>
            </a:r>
          </a:p>
          <a:p>
            <a:pPr marL="742950" indent="-285750">
              <a:buFont typeface="Wingdings" panose="05000000000000000000" pitchFamily="2" charset="2"/>
              <a:buChar char="Ø"/>
            </a:pPr>
            <a:r>
              <a:rPr lang="en-US" dirty="0" err="1"/>
              <a:t>Ganjaran</a:t>
            </a:r>
            <a:r>
              <a:rPr lang="en-US" dirty="0"/>
              <a:t> yang </a:t>
            </a:r>
            <a:r>
              <a:rPr lang="en-US" dirty="0" err="1"/>
              <a:t>seperti</a:t>
            </a:r>
            <a:r>
              <a:rPr lang="en-US" dirty="0"/>
              <a:t> </a:t>
            </a:r>
            <a:r>
              <a:rPr lang="en-US" dirty="0" err="1"/>
              <a:t>apa</a:t>
            </a:r>
            <a:r>
              <a:rPr lang="en-US" dirty="0"/>
              <a:t> yang </a:t>
            </a:r>
            <a:r>
              <a:rPr lang="en-US" dirty="0" err="1"/>
              <a:t>akan</a:t>
            </a:r>
            <a:r>
              <a:rPr lang="en-US" dirty="0"/>
              <a:t> </a:t>
            </a:r>
            <a:r>
              <a:rPr lang="en-US" dirty="0" err="1"/>
              <a:t>Anda</a:t>
            </a:r>
            <a:r>
              <a:rPr lang="en-US" dirty="0"/>
              <a:t> </a:t>
            </a:r>
            <a:r>
              <a:rPr lang="en-US" dirty="0" err="1"/>
              <a:t>berikan</a:t>
            </a:r>
            <a:r>
              <a:rPr lang="en-US" dirty="0"/>
              <a:t> </a:t>
            </a:r>
            <a:r>
              <a:rPr lang="en-US" dirty="0" err="1"/>
              <a:t>kepada</a:t>
            </a:r>
            <a:r>
              <a:rPr lang="en-US" dirty="0"/>
              <a:t> </a:t>
            </a:r>
            <a:r>
              <a:rPr lang="en-US" dirty="0" err="1"/>
              <a:t>siswa</a:t>
            </a:r>
            <a:r>
              <a:rPr lang="en-US" dirty="0"/>
              <a:t> </a:t>
            </a:r>
            <a:r>
              <a:rPr lang="en-US" dirty="0" err="1"/>
              <a:t>apabila</a:t>
            </a:r>
            <a:r>
              <a:rPr lang="en-US" dirty="0"/>
              <a:t> </a:t>
            </a:r>
            <a:r>
              <a:rPr lang="en-US" dirty="0" err="1"/>
              <a:t>sudah</a:t>
            </a:r>
            <a:r>
              <a:rPr lang="en-US" dirty="0"/>
              <a:t> </a:t>
            </a:r>
            <a:r>
              <a:rPr lang="en-US" dirty="0" err="1"/>
              <a:t>berhasil</a:t>
            </a:r>
            <a:r>
              <a:rPr lang="en-US" dirty="0"/>
              <a:t> </a:t>
            </a:r>
            <a:r>
              <a:rPr lang="en-US" dirty="0" err="1"/>
              <a:t>memahami</a:t>
            </a:r>
            <a:r>
              <a:rPr lang="en-US" dirty="0"/>
              <a:t> </a:t>
            </a:r>
            <a:r>
              <a:rPr lang="en-US" dirty="0" err="1"/>
              <a:t>konsep</a:t>
            </a:r>
            <a:r>
              <a:rPr lang="en-US" dirty="0"/>
              <a:t> </a:t>
            </a:r>
            <a:r>
              <a:rPr lang="en-US" dirty="0" err="1"/>
              <a:t>operasi</a:t>
            </a:r>
            <a:r>
              <a:rPr lang="en-US" dirty="0"/>
              <a:t> </a:t>
            </a:r>
            <a:r>
              <a:rPr lang="en-US" dirty="0" err="1"/>
              <a:t>hitung</a:t>
            </a:r>
            <a:r>
              <a:rPr lang="en-US" dirty="0"/>
              <a:t> </a:t>
            </a:r>
            <a:r>
              <a:rPr lang="en-US" dirty="0" err="1"/>
              <a:t>bilangan</a:t>
            </a:r>
            <a:r>
              <a:rPr lang="en-US" dirty="0"/>
              <a:t> </a:t>
            </a:r>
            <a:r>
              <a:rPr lang="en-US" dirty="0" err="1"/>
              <a:t>bulat</a:t>
            </a:r>
            <a:r>
              <a:rPr lang="en-US" dirty="0"/>
              <a:t>?</a:t>
            </a:r>
            <a:endParaRPr lang="en-US" b="1" dirty="0"/>
          </a:p>
          <a:p>
            <a:pPr marL="742950" indent="-285750">
              <a:buFont typeface="Wingdings" panose="05000000000000000000" pitchFamily="2" charset="2"/>
              <a:buChar char="Ø"/>
            </a:pPr>
            <a:endParaRPr lang="en-US" b="1" dirty="0"/>
          </a:p>
          <a:p>
            <a:pPr>
              <a:buFont typeface="Wingdings" panose="05000000000000000000" pitchFamily="2" charset="2"/>
              <a:buChar char="Ø"/>
            </a:pPr>
            <a:endParaRPr lang="en-US" b="1"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594322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Latihan</a:t>
            </a:r>
            <a:r>
              <a:rPr lang="en-US" dirty="0"/>
              <a:t> </a:t>
            </a:r>
            <a:r>
              <a:rPr lang="en-US" dirty="0" err="1"/>
              <a:t>Soal</a:t>
            </a:r>
            <a:endParaRPr lang="en-US" dirty="0"/>
          </a:p>
        </p:txBody>
      </p:sp>
    </p:spTree>
    <p:extLst>
      <p:ext uri="{BB962C8B-B14F-4D97-AF65-F5344CB8AC3E}">
        <p14:creationId xmlns:p14="http://schemas.microsoft.com/office/powerpoint/2010/main" val="1222847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solidFill>
                  <a:schemeClr val="accent1">
                    <a:lumMod val="50000"/>
                  </a:schemeClr>
                </a:solidFill>
              </a:rPr>
              <a:t>PEDAGOGIK:</a:t>
            </a:r>
            <a:br>
              <a:rPr lang="en-US" dirty="0">
                <a:solidFill>
                  <a:schemeClr val="accent1">
                    <a:lumMod val="50000"/>
                  </a:schemeClr>
                </a:solidFill>
              </a:rPr>
            </a:br>
            <a:r>
              <a:rPr lang="en-US" sz="2700" dirty="0"/>
              <a:t>TEORI BELAJAR MATEMATIKA</a:t>
            </a:r>
          </a:p>
        </p:txBody>
      </p:sp>
    </p:spTree>
    <p:extLst>
      <p:ext uri="{BB962C8B-B14F-4D97-AF65-F5344CB8AC3E}">
        <p14:creationId xmlns:p14="http://schemas.microsoft.com/office/powerpoint/2010/main" val="3580265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Latihan</a:t>
            </a:r>
            <a:r>
              <a:rPr lang="en-US" dirty="0"/>
              <a:t> 1</a:t>
            </a:r>
          </a:p>
        </p:txBody>
      </p:sp>
      <p:sp>
        <p:nvSpPr>
          <p:cNvPr id="4" name="Content Placeholder 3"/>
          <p:cNvSpPr>
            <a:spLocks noGrp="1"/>
          </p:cNvSpPr>
          <p:nvPr>
            <p:ph idx="1"/>
          </p:nvPr>
        </p:nvSpPr>
        <p:spPr>
          <a:xfrm>
            <a:off x="896523" y="1384299"/>
            <a:ext cx="7790276" cy="3210323"/>
          </a:xfrm>
        </p:spPr>
        <p:txBody>
          <a:bodyPr>
            <a:normAutofit/>
          </a:bodyPr>
          <a:lstStyle/>
          <a:p>
            <a:pPr marL="0" lvl="0" indent="0">
              <a:buNone/>
            </a:pPr>
            <a:r>
              <a:rPr lang="id-ID" sz="2400" dirty="0">
                <a:highlight>
                  <a:srgbClr val="C0C0C0"/>
                </a:highlight>
              </a:rPr>
              <a:t>Berikut ini yang </a:t>
            </a:r>
            <a:r>
              <a:rPr lang="id-ID" sz="2400" u="sng" dirty="0">
                <a:highlight>
                  <a:srgbClr val="C0C0C0"/>
                </a:highlight>
              </a:rPr>
              <a:t>bukan</a:t>
            </a:r>
            <a:r>
              <a:rPr lang="id-ID" sz="2400" dirty="0">
                <a:highlight>
                  <a:srgbClr val="C0C0C0"/>
                </a:highlight>
              </a:rPr>
              <a:t> merupakan tokoh dari teori belajar behavioristik adalah .</a:t>
            </a:r>
            <a:endParaRPr lang="en-US" sz="2400" b="1" dirty="0">
              <a:highlight>
                <a:srgbClr val="C0C0C0"/>
              </a:highlight>
            </a:endParaRPr>
          </a:p>
          <a:p>
            <a:pPr lvl="0">
              <a:buFont typeface="+mj-lt"/>
              <a:buAutoNum type="alphaUcPeriod"/>
            </a:pPr>
            <a:r>
              <a:rPr lang="id-ID" sz="2400" dirty="0"/>
              <a:t>Ausubel</a:t>
            </a:r>
            <a:endParaRPr lang="en-US" sz="2400" b="1" dirty="0"/>
          </a:p>
          <a:p>
            <a:pPr lvl="0">
              <a:buFont typeface="+mj-lt"/>
              <a:buAutoNum type="alphaUcPeriod"/>
            </a:pPr>
            <a:r>
              <a:rPr lang="id-ID" sz="2400" dirty="0"/>
              <a:t>Thorndike</a:t>
            </a:r>
            <a:endParaRPr lang="en-US" sz="2400" b="1" dirty="0"/>
          </a:p>
          <a:p>
            <a:pPr lvl="0">
              <a:buFont typeface="+mj-lt"/>
              <a:buAutoNum type="alphaUcPeriod"/>
            </a:pPr>
            <a:r>
              <a:rPr lang="id-ID" sz="2400" dirty="0"/>
              <a:t>Bandura</a:t>
            </a:r>
            <a:endParaRPr lang="en-US" sz="2400" b="1" dirty="0"/>
          </a:p>
          <a:p>
            <a:pPr lvl="0">
              <a:buFont typeface="+mj-lt"/>
              <a:buAutoNum type="alphaUcPeriod"/>
            </a:pPr>
            <a:r>
              <a:rPr lang="id-ID" sz="2400" dirty="0"/>
              <a:t>Skinner</a:t>
            </a:r>
            <a:endParaRPr lang="en-US" sz="2400" b="1" dirty="0"/>
          </a:p>
          <a:p>
            <a:pPr>
              <a:lnSpc>
                <a:spcPct val="110000"/>
              </a:lnSpc>
              <a:buFont typeface="+mj-lt"/>
              <a:buAutoNum type="arabicPeriod"/>
            </a:pPr>
            <a:endParaRPr lang="en-US" sz="2400" dirty="0"/>
          </a:p>
        </p:txBody>
      </p:sp>
    </p:spTree>
    <p:extLst>
      <p:ext uri="{BB962C8B-B14F-4D97-AF65-F5344CB8AC3E}">
        <p14:creationId xmlns:p14="http://schemas.microsoft.com/office/powerpoint/2010/main" val="697931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Latihan</a:t>
            </a:r>
            <a:r>
              <a:rPr lang="en-US" dirty="0"/>
              <a:t> 2</a:t>
            </a:r>
          </a:p>
        </p:txBody>
      </p:sp>
      <p:sp>
        <p:nvSpPr>
          <p:cNvPr id="5" name="Content Placeholder 4">
            <a:extLst>
              <a:ext uri="{FF2B5EF4-FFF2-40B4-BE49-F238E27FC236}">
                <a16:creationId xmlns:a16="http://schemas.microsoft.com/office/drawing/2014/main" id="{25E62D5D-2BBF-41C7-9E98-B249A1691055}"/>
              </a:ext>
            </a:extLst>
          </p:cNvPr>
          <p:cNvSpPr>
            <a:spLocks noGrp="1"/>
          </p:cNvSpPr>
          <p:nvPr>
            <p:ph idx="1"/>
          </p:nvPr>
        </p:nvSpPr>
        <p:spPr/>
        <p:txBody>
          <a:bodyPr/>
          <a:lstStyle/>
          <a:p>
            <a:pPr marL="0" lvl="0" indent="0">
              <a:buNone/>
            </a:pPr>
            <a:r>
              <a:rPr lang="id-ID" dirty="0"/>
              <a:t>Belajar pada hakikatnya merupakan proses pembentukan hubungan antara stimulus dan respon. Pernyataan tersebut merupakan teori belajar dari ...</a:t>
            </a:r>
            <a:endParaRPr lang="en-US" b="1" dirty="0"/>
          </a:p>
          <a:p>
            <a:pPr lvl="0">
              <a:buFont typeface="+mj-lt"/>
              <a:buAutoNum type="alphaUcPeriod"/>
            </a:pPr>
            <a:r>
              <a:rPr lang="id-ID" dirty="0"/>
              <a:t>Skinner</a:t>
            </a:r>
            <a:endParaRPr lang="en-US" b="1" dirty="0"/>
          </a:p>
          <a:p>
            <a:pPr lvl="0">
              <a:buFont typeface="+mj-lt"/>
              <a:buAutoNum type="alphaUcPeriod"/>
            </a:pPr>
            <a:r>
              <a:rPr lang="id-ID" dirty="0"/>
              <a:t>Ausubel</a:t>
            </a:r>
            <a:endParaRPr lang="en-US" b="1" dirty="0"/>
          </a:p>
          <a:p>
            <a:pPr lvl="0">
              <a:buFont typeface="+mj-lt"/>
              <a:buAutoNum type="alphaUcPeriod"/>
            </a:pPr>
            <a:r>
              <a:rPr lang="id-ID" dirty="0"/>
              <a:t>Thorndike</a:t>
            </a:r>
            <a:endParaRPr lang="en-US" b="1" dirty="0"/>
          </a:p>
          <a:p>
            <a:pPr lvl="0">
              <a:buFont typeface="+mj-lt"/>
              <a:buAutoNum type="alphaUcPeriod"/>
            </a:pPr>
            <a:r>
              <a:rPr lang="id-ID" dirty="0"/>
              <a:t>Bandura</a:t>
            </a:r>
            <a:endParaRPr lang="en-US" b="1" dirty="0"/>
          </a:p>
          <a:p>
            <a:endParaRPr lang="en-US" dirty="0"/>
          </a:p>
        </p:txBody>
      </p:sp>
    </p:spTree>
    <p:extLst>
      <p:ext uri="{BB962C8B-B14F-4D97-AF65-F5344CB8AC3E}">
        <p14:creationId xmlns:p14="http://schemas.microsoft.com/office/powerpoint/2010/main" val="38108707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Latihan</a:t>
            </a:r>
            <a:r>
              <a:rPr lang="en-US" dirty="0"/>
              <a:t> 3</a:t>
            </a:r>
          </a:p>
        </p:txBody>
      </p:sp>
      <p:sp>
        <p:nvSpPr>
          <p:cNvPr id="5" name="Content Placeholder 4">
            <a:extLst>
              <a:ext uri="{FF2B5EF4-FFF2-40B4-BE49-F238E27FC236}">
                <a16:creationId xmlns:a16="http://schemas.microsoft.com/office/drawing/2014/main" id="{25E62D5D-2BBF-41C7-9E98-B249A1691055}"/>
              </a:ext>
            </a:extLst>
          </p:cNvPr>
          <p:cNvSpPr>
            <a:spLocks noGrp="1"/>
          </p:cNvSpPr>
          <p:nvPr>
            <p:ph idx="1"/>
          </p:nvPr>
        </p:nvSpPr>
        <p:spPr/>
        <p:txBody>
          <a:bodyPr/>
          <a:lstStyle/>
          <a:p>
            <a:pPr marL="0" lvl="0" indent="0">
              <a:buNone/>
            </a:pPr>
            <a:r>
              <a:rPr lang="id-ID" dirty="0"/>
              <a:t>Seorang guru akan menyampaikan materi baru dalam kelas yang dia miliki. Sebelum memulai proses belajar mengajar, guru tersebut memastikan siswanya siap untuk mengikuti pembelajaran yang akan disampaikannya dengan memberikan aktivitas yang menarik perhatian siswanya agar dapat mengikuti kegiatan belajar mengajar. Langkah yang dilakukan guru tersebut termasuk salah satu penerapan dari teori belajar ...</a:t>
            </a:r>
            <a:endParaRPr lang="en-US" b="1" dirty="0"/>
          </a:p>
          <a:p>
            <a:pPr lvl="0">
              <a:buFont typeface="+mj-lt"/>
              <a:buAutoNum type="alphaUcPeriod"/>
            </a:pPr>
            <a:r>
              <a:rPr lang="id-ID" dirty="0"/>
              <a:t>Bruner</a:t>
            </a:r>
            <a:endParaRPr lang="en-US" b="1" dirty="0"/>
          </a:p>
          <a:p>
            <a:pPr lvl="0">
              <a:buFont typeface="+mj-lt"/>
              <a:buAutoNum type="alphaUcPeriod"/>
            </a:pPr>
            <a:r>
              <a:rPr lang="id-ID" dirty="0"/>
              <a:t>Thorndike</a:t>
            </a:r>
            <a:endParaRPr lang="en-US" b="1" dirty="0"/>
          </a:p>
          <a:p>
            <a:pPr lvl="0">
              <a:buFont typeface="+mj-lt"/>
              <a:buAutoNum type="alphaUcPeriod"/>
            </a:pPr>
            <a:r>
              <a:rPr lang="id-ID" dirty="0"/>
              <a:t>Bandura</a:t>
            </a:r>
            <a:endParaRPr lang="en-US" b="1" dirty="0"/>
          </a:p>
          <a:p>
            <a:pPr>
              <a:buFont typeface="+mj-lt"/>
              <a:buAutoNum type="alphaUcPeriod"/>
            </a:pPr>
            <a:r>
              <a:rPr lang="en-US" dirty="0"/>
              <a:t>Skinner</a:t>
            </a:r>
          </a:p>
        </p:txBody>
      </p:sp>
    </p:spTree>
    <p:extLst>
      <p:ext uri="{BB962C8B-B14F-4D97-AF65-F5344CB8AC3E}">
        <p14:creationId xmlns:p14="http://schemas.microsoft.com/office/powerpoint/2010/main" val="1266837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Latihan</a:t>
            </a:r>
            <a:r>
              <a:rPr lang="en-US" dirty="0"/>
              <a:t> 4</a:t>
            </a:r>
          </a:p>
        </p:txBody>
      </p:sp>
      <p:sp>
        <p:nvSpPr>
          <p:cNvPr id="5" name="Content Placeholder 4">
            <a:extLst>
              <a:ext uri="{FF2B5EF4-FFF2-40B4-BE49-F238E27FC236}">
                <a16:creationId xmlns:a16="http://schemas.microsoft.com/office/drawing/2014/main" id="{25E62D5D-2BBF-41C7-9E98-B249A1691055}"/>
              </a:ext>
            </a:extLst>
          </p:cNvPr>
          <p:cNvSpPr>
            <a:spLocks noGrp="1"/>
          </p:cNvSpPr>
          <p:nvPr>
            <p:ph idx="1"/>
          </p:nvPr>
        </p:nvSpPr>
        <p:spPr/>
        <p:txBody>
          <a:bodyPr/>
          <a:lstStyle/>
          <a:p>
            <a:pPr marL="0" lvl="0" indent="0">
              <a:buNone/>
            </a:pPr>
            <a:r>
              <a:rPr lang="id-ID" dirty="0"/>
              <a:t>“Hasil belajar harus segera diberitahukan, jangan ditunda. Hasil belajar juga harus segera diberikan </a:t>
            </a:r>
            <a:r>
              <a:rPr lang="id-ID" i="1" dirty="0"/>
              <a:t>feed back</a:t>
            </a:r>
            <a:r>
              <a:rPr lang="id-ID" dirty="0"/>
              <a:t>, jika salah dibetulkan, jika benar diberi </a:t>
            </a:r>
            <a:r>
              <a:rPr lang="id-ID" i="1" dirty="0"/>
              <a:t>reinforcement</a:t>
            </a:r>
            <a:r>
              <a:rPr lang="id-ID" dirty="0"/>
              <a:t>”. Langkah tersebut merupakan </a:t>
            </a:r>
            <a:r>
              <a:rPr lang="en-US" dirty="0" err="1"/>
              <a:t>penerapan</a:t>
            </a:r>
            <a:r>
              <a:rPr lang="id-ID" dirty="0"/>
              <a:t> pembelajaran dari teori belajar ... .</a:t>
            </a:r>
            <a:endParaRPr lang="en-US" b="1" dirty="0"/>
          </a:p>
          <a:p>
            <a:pPr lvl="0">
              <a:buFont typeface="+mj-lt"/>
              <a:buAutoNum type="alphaUcPeriod"/>
            </a:pPr>
            <a:r>
              <a:rPr lang="id-ID" dirty="0"/>
              <a:t>Bruner</a:t>
            </a:r>
            <a:endParaRPr lang="en-US" b="1" dirty="0"/>
          </a:p>
          <a:p>
            <a:pPr lvl="0">
              <a:buFont typeface="+mj-lt"/>
              <a:buAutoNum type="alphaUcPeriod"/>
            </a:pPr>
            <a:r>
              <a:rPr lang="id-ID" dirty="0"/>
              <a:t>Thorndike</a:t>
            </a:r>
            <a:endParaRPr lang="en-US" b="1" dirty="0"/>
          </a:p>
          <a:p>
            <a:pPr lvl="0">
              <a:buFont typeface="+mj-lt"/>
              <a:buAutoNum type="alphaUcPeriod"/>
            </a:pPr>
            <a:r>
              <a:rPr lang="id-ID" dirty="0"/>
              <a:t>Bandura</a:t>
            </a:r>
            <a:endParaRPr lang="en-US" b="1" dirty="0"/>
          </a:p>
          <a:p>
            <a:pPr lvl="0">
              <a:buFont typeface="+mj-lt"/>
              <a:buAutoNum type="alphaUcPeriod"/>
            </a:pPr>
            <a:r>
              <a:rPr lang="id-ID" dirty="0"/>
              <a:t>Skinner</a:t>
            </a:r>
            <a:endParaRPr lang="en-US" b="1" dirty="0"/>
          </a:p>
          <a:p>
            <a:endParaRPr lang="en-US" dirty="0"/>
          </a:p>
        </p:txBody>
      </p:sp>
    </p:spTree>
    <p:extLst>
      <p:ext uri="{BB962C8B-B14F-4D97-AF65-F5344CB8AC3E}">
        <p14:creationId xmlns:p14="http://schemas.microsoft.com/office/powerpoint/2010/main" val="38311029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Latihan</a:t>
            </a:r>
            <a:r>
              <a:rPr lang="en-US" dirty="0"/>
              <a:t> 5</a:t>
            </a:r>
          </a:p>
        </p:txBody>
      </p:sp>
      <p:sp>
        <p:nvSpPr>
          <p:cNvPr id="5" name="Content Placeholder 4">
            <a:extLst>
              <a:ext uri="{FF2B5EF4-FFF2-40B4-BE49-F238E27FC236}">
                <a16:creationId xmlns:a16="http://schemas.microsoft.com/office/drawing/2014/main" id="{25E62D5D-2BBF-41C7-9E98-B249A1691055}"/>
              </a:ext>
            </a:extLst>
          </p:cNvPr>
          <p:cNvSpPr>
            <a:spLocks noGrp="1"/>
          </p:cNvSpPr>
          <p:nvPr>
            <p:ph idx="1"/>
          </p:nvPr>
        </p:nvSpPr>
        <p:spPr/>
        <p:txBody>
          <a:bodyPr/>
          <a:lstStyle/>
          <a:p>
            <a:pPr marL="0" lvl="0" indent="0">
              <a:buNone/>
            </a:pPr>
            <a:r>
              <a:rPr lang="id-ID" dirty="0"/>
              <a:t>Guru dalam menyampaikan pelajarannya harus memberikan metode-metode yang mudah untuk dipahami dan diikuti oleh siswa-siswanya. Hal ini dilakukan agar siswa lebih mudah untuk memilih metode mana yang akan diikuti dan diterapkan dalam mengerjakan soal-soal. Cara yang digunakan guru tersebut merupakan salah satu penerapan dari teori belajar ... .</a:t>
            </a:r>
            <a:endParaRPr lang="en-US" b="1" dirty="0"/>
          </a:p>
          <a:p>
            <a:pPr lvl="0">
              <a:buFont typeface="+mj-lt"/>
              <a:buAutoNum type="alphaUcPeriod"/>
            </a:pPr>
            <a:r>
              <a:rPr lang="id-ID" dirty="0"/>
              <a:t>Bruner</a:t>
            </a:r>
            <a:endParaRPr lang="en-US" b="1" dirty="0"/>
          </a:p>
          <a:p>
            <a:pPr lvl="0">
              <a:buFont typeface="+mj-lt"/>
              <a:buAutoNum type="alphaUcPeriod"/>
            </a:pPr>
            <a:r>
              <a:rPr lang="id-ID" dirty="0"/>
              <a:t>Thorndike</a:t>
            </a:r>
            <a:endParaRPr lang="en-US" b="1" dirty="0"/>
          </a:p>
          <a:p>
            <a:pPr lvl="0">
              <a:buFont typeface="+mj-lt"/>
              <a:buAutoNum type="alphaUcPeriod"/>
            </a:pPr>
            <a:r>
              <a:rPr lang="id-ID" dirty="0"/>
              <a:t>Bandura</a:t>
            </a:r>
            <a:endParaRPr lang="en-US" b="1" dirty="0"/>
          </a:p>
          <a:p>
            <a:pPr lvl="0">
              <a:buFont typeface="+mj-lt"/>
              <a:buAutoNum type="alphaUcPeriod"/>
            </a:pPr>
            <a:r>
              <a:rPr lang="id-ID" dirty="0"/>
              <a:t>Skinner</a:t>
            </a:r>
            <a:endParaRPr lang="en-US" b="1" dirty="0"/>
          </a:p>
          <a:p>
            <a:endParaRPr lang="en-US" dirty="0"/>
          </a:p>
        </p:txBody>
      </p:sp>
    </p:spTree>
    <p:extLst>
      <p:ext uri="{BB962C8B-B14F-4D97-AF65-F5344CB8AC3E}">
        <p14:creationId xmlns:p14="http://schemas.microsoft.com/office/powerpoint/2010/main" val="426491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PEMBELAJARAN 2.</a:t>
            </a:r>
            <a:br>
              <a:rPr lang="en-US" dirty="0"/>
            </a:br>
            <a:r>
              <a:rPr lang="en-US" dirty="0"/>
              <a:t>TEORI BELAJAR Vygotsky </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391335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KP-2: TEORI BELAJAR </a:t>
            </a:r>
            <a:r>
              <a:rPr lang="en-US" dirty="0">
                <a:solidFill>
                  <a:schemeClr val="tx1"/>
                </a:solidFill>
                <a:effectLst>
                  <a:outerShdw blurRad="38100" dist="38100" dir="2700000" algn="tl">
                    <a:srgbClr val="000000">
                      <a:alpha val="43137"/>
                    </a:srgbClr>
                  </a:outerShdw>
                </a:effectLst>
                <a:latin typeface="Aharoni" pitchFamily="2" charset="-79"/>
                <a:cs typeface="Aharoni" pitchFamily="2" charset="-79"/>
              </a:rPr>
              <a:t>VYGOTSKY</a:t>
            </a:r>
            <a:endParaRPr lang="en-US" dirty="0">
              <a:solidFill>
                <a:schemeClr val="tx1"/>
              </a:solidFill>
            </a:endParaRPr>
          </a:p>
        </p:txBody>
      </p:sp>
    </p:spTree>
    <p:extLst>
      <p:ext uri="{BB962C8B-B14F-4D97-AF65-F5344CB8AC3E}">
        <p14:creationId xmlns:p14="http://schemas.microsoft.com/office/powerpoint/2010/main" val="41424578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6523" y="573714"/>
            <a:ext cx="7790276" cy="518999"/>
          </a:xfrm>
        </p:spPr>
        <p:txBody>
          <a:bodyPr/>
          <a:lstStyle/>
          <a:p>
            <a:pPr algn="r"/>
            <a:r>
              <a:rPr lang="en-US" dirty="0" err="1"/>
              <a:t>Tujuan</a:t>
            </a:r>
            <a:endParaRPr lang="en-US" dirty="0"/>
          </a:p>
        </p:txBody>
      </p:sp>
      <p:sp>
        <p:nvSpPr>
          <p:cNvPr id="3" name="Content Placeholder 2"/>
          <p:cNvSpPr>
            <a:spLocks noGrp="1"/>
          </p:cNvSpPr>
          <p:nvPr>
            <p:ph idx="1"/>
          </p:nvPr>
        </p:nvSpPr>
        <p:spPr>
          <a:xfrm>
            <a:off x="896523" y="1381221"/>
            <a:ext cx="7790276" cy="3394472"/>
          </a:xfrm>
        </p:spPr>
        <p:txBody>
          <a:bodyPr>
            <a:normAutofit/>
          </a:bodyPr>
          <a:lstStyle/>
          <a:p>
            <a:pPr marL="0" indent="0" algn="r">
              <a:buNone/>
            </a:pPr>
            <a:r>
              <a:rPr lang="en-US" sz="2400" dirty="0" err="1"/>
              <a:t>Setelah</a:t>
            </a:r>
            <a:r>
              <a:rPr lang="en-US" sz="2400" dirty="0"/>
              <a:t> </a:t>
            </a:r>
            <a:r>
              <a:rPr lang="en-US" sz="2400" dirty="0" err="1"/>
              <a:t>melaksanakan</a:t>
            </a:r>
            <a:r>
              <a:rPr lang="en-US" sz="2400" dirty="0"/>
              <a:t> </a:t>
            </a:r>
            <a:r>
              <a:rPr lang="en-US" sz="2400" dirty="0" err="1"/>
              <a:t>pembelajaran</a:t>
            </a:r>
            <a:r>
              <a:rPr lang="en-US" sz="2400" dirty="0"/>
              <a:t>, </a:t>
            </a:r>
            <a:r>
              <a:rPr lang="en-US" sz="2400" dirty="0" err="1"/>
              <a:t>peserta</a:t>
            </a:r>
            <a:r>
              <a:rPr lang="en-US" sz="2400" dirty="0"/>
              <a:t> </a:t>
            </a:r>
            <a:r>
              <a:rPr lang="en-US" sz="2400" dirty="0" err="1"/>
              <a:t>diklat</a:t>
            </a:r>
            <a:r>
              <a:rPr lang="en-US" sz="2400" dirty="0"/>
              <a:t> </a:t>
            </a:r>
            <a:r>
              <a:rPr lang="en-US" sz="2400" dirty="0" err="1"/>
              <a:t>diharapkan</a:t>
            </a:r>
            <a:r>
              <a:rPr lang="en-US" sz="2400" dirty="0"/>
              <a:t> </a:t>
            </a:r>
            <a:r>
              <a:rPr lang="en-US" sz="2400" dirty="0" err="1"/>
              <a:t>dapat</a:t>
            </a:r>
            <a:r>
              <a:rPr lang="en-US" sz="2400" dirty="0"/>
              <a:t> </a:t>
            </a:r>
            <a:r>
              <a:rPr lang="en-US" sz="2400" dirty="0" err="1"/>
              <a:t>menjelaskan</a:t>
            </a:r>
            <a:r>
              <a:rPr lang="en-US" sz="2400" dirty="0"/>
              <a:t> </a:t>
            </a:r>
            <a:r>
              <a:rPr lang="en-US" sz="2400" dirty="0" err="1"/>
              <a:t>beberapa</a:t>
            </a:r>
            <a:r>
              <a:rPr lang="en-US" sz="2400" dirty="0"/>
              <a:t> </a:t>
            </a:r>
            <a:r>
              <a:rPr lang="en-US" sz="2400" dirty="0" err="1"/>
              <a:t>teori</a:t>
            </a:r>
            <a:r>
              <a:rPr lang="en-US" sz="2400" dirty="0"/>
              <a:t> </a:t>
            </a:r>
            <a:r>
              <a:rPr lang="en-US" sz="2400" dirty="0" err="1"/>
              <a:t>belajar</a:t>
            </a:r>
            <a:r>
              <a:rPr lang="en-US" sz="2400" dirty="0"/>
              <a:t> Vygotsky </a:t>
            </a:r>
            <a:r>
              <a:rPr lang="en-US" sz="2400" dirty="0" err="1"/>
              <a:t>dan</a:t>
            </a:r>
            <a:r>
              <a:rPr lang="en-US" sz="2400" dirty="0"/>
              <a:t> </a:t>
            </a:r>
            <a:r>
              <a:rPr lang="en-US" sz="2400" dirty="0" err="1"/>
              <a:t>mampu</a:t>
            </a:r>
            <a:r>
              <a:rPr lang="en-US" sz="2400" dirty="0"/>
              <a:t> </a:t>
            </a:r>
            <a:r>
              <a:rPr lang="en-US" sz="2400" dirty="0" err="1"/>
              <a:t>mengidentifikasikegiatan</a:t>
            </a:r>
            <a:r>
              <a:rPr lang="en-US" sz="2400" dirty="0"/>
              <a:t> </a:t>
            </a:r>
            <a:r>
              <a:rPr lang="en-US" sz="2400" dirty="0" err="1"/>
              <a:t>pembelajaran</a:t>
            </a:r>
            <a:r>
              <a:rPr lang="en-US" sz="2400" dirty="0"/>
              <a:t> </a:t>
            </a:r>
            <a:r>
              <a:rPr lang="en-US" sz="2400" dirty="0" err="1"/>
              <a:t>matematika</a:t>
            </a:r>
            <a:r>
              <a:rPr lang="en-US" sz="2400" dirty="0"/>
              <a:t> yang </a:t>
            </a:r>
            <a:r>
              <a:rPr lang="en-US" sz="2400" dirty="0" err="1"/>
              <a:t>sesuai</a:t>
            </a:r>
            <a:r>
              <a:rPr lang="en-US" sz="2400" dirty="0"/>
              <a:t> </a:t>
            </a:r>
            <a:r>
              <a:rPr lang="en-US" sz="2400" dirty="0" err="1"/>
              <a:t>dengan</a:t>
            </a:r>
            <a:r>
              <a:rPr lang="en-US" sz="2400" dirty="0"/>
              <a:t> </a:t>
            </a:r>
            <a:r>
              <a:rPr lang="en-US" sz="2400" dirty="0" err="1"/>
              <a:t>penerapan</a:t>
            </a:r>
            <a:r>
              <a:rPr lang="en-US" sz="2400" dirty="0"/>
              <a:t> </a:t>
            </a:r>
            <a:r>
              <a:rPr lang="en-US" sz="2400" dirty="0" err="1"/>
              <a:t>teori</a:t>
            </a:r>
            <a:r>
              <a:rPr lang="en-US" sz="2400" dirty="0"/>
              <a:t> </a:t>
            </a:r>
            <a:r>
              <a:rPr lang="en-US" sz="2400" dirty="0" err="1"/>
              <a:t>belajar</a:t>
            </a:r>
            <a:r>
              <a:rPr lang="en-US" sz="2400" dirty="0"/>
              <a:t> Vygotsky.</a:t>
            </a:r>
          </a:p>
          <a:p>
            <a:pPr marL="0" indent="0" algn="r">
              <a:buNone/>
            </a:pPr>
            <a:endParaRPr lang="en-US" sz="2400" dirty="0"/>
          </a:p>
        </p:txBody>
      </p:sp>
    </p:spTree>
    <p:extLst>
      <p:ext uri="{BB962C8B-B14F-4D97-AF65-F5344CB8AC3E}">
        <p14:creationId xmlns:p14="http://schemas.microsoft.com/office/powerpoint/2010/main" val="28898768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Indikator</a:t>
            </a:r>
            <a:r>
              <a:rPr lang="en-US" dirty="0"/>
              <a:t> </a:t>
            </a:r>
            <a:r>
              <a:rPr lang="en-US" dirty="0" err="1"/>
              <a:t>Pencapaian</a:t>
            </a:r>
            <a:r>
              <a:rPr lang="en-US" dirty="0"/>
              <a:t> </a:t>
            </a:r>
            <a:r>
              <a:rPr lang="en-US" dirty="0" err="1"/>
              <a:t>kompetensi</a:t>
            </a:r>
            <a:endParaRPr lang="en-US" dirty="0"/>
          </a:p>
        </p:txBody>
      </p:sp>
      <p:sp>
        <p:nvSpPr>
          <p:cNvPr id="3" name="Content Placeholder 2"/>
          <p:cNvSpPr>
            <a:spLocks noGrp="1"/>
          </p:cNvSpPr>
          <p:nvPr>
            <p:ph idx="1"/>
          </p:nvPr>
        </p:nvSpPr>
        <p:spPr>
          <a:xfrm>
            <a:off x="1039114" y="1598504"/>
            <a:ext cx="7505093" cy="2493663"/>
          </a:xfrm>
        </p:spPr>
        <p:txBody>
          <a:bodyPr>
            <a:normAutofit/>
          </a:bodyPr>
          <a:lstStyle/>
          <a:p>
            <a:pPr lvl="0"/>
            <a:r>
              <a:rPr lang="en-US" sz="2800" dirty="0" err="1"/>
              <a:t>Mampu</a:t>
            </a:r>
            <a:r>
              <a:rPr lang="en-US" sz="2800" dirty="0"/>
              <a:t> </a:t>
            </a:r>
            <a:r>
              <a:rPr lang="en-US" sz="2800" dirty="0" err="1"/>
              <a:t>mendeskripsikan</a:t>
            </a:r>
            <a:r>
              <a:rPr lang="en-US" sz="2800" dirty="0"/>
              <a:t> </a:t>
            </a:r>
            <a:r>
              <a:rPr lang="en-US" sz="2800" dirty="0" err="1"/>
              <a:t>teori</a:t>
            </a:r>
            <a:r>
              <a:rPr lang="en-US" sz="2800" dirty="0"/>
              <a:t> </a:t>
            </a:r>
            <a:r>
              <a:rPr lang="en-US" sz="2800" dirty="0" err="1"/>
              <a:t>belajar</a:t>
            </a:r>
            <a:r>
              <a:rPr lang="en-US" sz="2800" dirty="0"/>
              <a:t> Vygotsky</a:t>
            </a:r>
            <a:endParaRPr lang="en-US" sz="2800" b="1" dirty="0"/>
          </a:p>
          <a:p>
            <a:pPr lvl="0"/>
            <a:r>
              <a:rPr lang="en-US" sz="2800" dirty="0" err="1"/>
              <a:t>Mampu</a:t>
            </a:r>
            <a:r>
              <a:rPr lang="en-US" sz="2800" dirty="0"/>
              <a:t> </a:t>
            </a:r>
            <a:r>
              <a:rPr lang="id-ID" sz="2800" dirty="0"/>
              <a:t>mengidentifikasi kegiatan pembelajaran matematika yang sesuai dengan penerapan teori belajar Vygotsky</a:t>
            </a:r>
            <a:r>
              <a:rPr lang="en-US" sz="2800" dirty="0"/>
              <a:t>.</a:t>
            </a:r>
            <a:endParaRPr lang="en-US" sz="2800" b="1" dirty="0"/>
          </a:p>
          <a:p>
            <a:endParaRPr lang="en-US" sz="2800" dirty="0"/>
          </a:p>
        </p:txBody>
      </p:sp>
    </p:spTree>
    <p:extLst>
      <p:ext uri="{BB962C8B-B14F-4D97-AF65-F5344CB8AC3E}">
        <p14:creationId xmlns:p14="http://schemas.microsoft.com/office/powerpoint/2010/main" val="32786325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Materi</a:t>
            </a:r>
            <a:endParaRPr lang="en-US" dirty="0"/>
          </a:p>
        </p:txBody>
      </p:sp>
      <p:sp>
        <p:nvSpPr>
          <p:cNvPr id="3" name="Content Placeholder 2"/>
          <p:cNvSpPr>
            <a:spLocks noGrp="1"/>
          </p:cNvSpPr>
          <p:nvPr>
            <p:ph idx="1"/>
          </p:nvPr>
        </p:nvSpPr>
        <p:spPr>
          <a:xfrm>
            <a:off x="896523" y="1200151"/>
            <a:ext cx="6472998" cy="2285433"/>
          </a:xfrm>
        </p:spPr>
        <p:txBody>
          <a:bodyPr>
            <a:normAutofit/>
          </a:bodyPr>
          <a:lstStyle/>
          <a:p>
            <a:pPr lvl="0"/>
            <a:r>
              <a:rPr lang="en-US" sz="3200" dirty="0" err="1"/>
              <a:t>Konsep</a:t>
            </a:r>
            <a:r>
              <a:rPr lang="en-US" sz="3200" dirty="0"/>
              <a:t> </a:t>
            </a:r>
            <a:r>
              <a:rPr lang="en-US" sz="3200" dirty="0" err="1"/>
              <a:t>belajar</a:t>
            </a:r>
            <a:r>
              <a:rPr lang="en-US" sz="3200" dirty="0"/>
              <a:t> </a:t>
            </a:r>
            <a:r>
              <a:rPr lang="en-US" sz="3200" dirty="0" err="1"/>
              <a:t>menurut</a:t>
            </a:r>
            <a:r>
              <a:rPr lang="en-US" sz="3200" dirty="0"/>
              <a:t> Vygotsky</a:t>
            </a:r>
            <a:endParaRPr lang="en-US" sz="3200" b="1" dirty="0"/>
          </a:p>
          <a:p>
            <a:r>
              <a:rPr lang="en-US" sz="3200" dirty="0" err="1"/>
              <a:t>Tahap</a:t>
            </a:r>
            <a:r>
              <a:rPr lang="en-US" sz="3200" dirty="0"/>
              <a:t> </a:t>
            </a:r>
            <a:r>
              <a:rPr lang="en-US" sz="3200" dirty="0" err="1"/>
              <a:t>Pengkonstruksian</a:t>
            </a:r>
            <a:r>
              <a:rPr lang="en-US" sz="3200" dirty="0"/>
              <a:t> </a:t>
            </a:r>
            <a:r>
              <a:rPr lang="en-US" sz="3200" dirty="0" err="1"/>
              <a:t>Pengetahuan</a:t>
            </a:r>
            <a:endParaRPr lang="en-US" sz="3200" dirty="0"/>
          </a:p>
          <a:p>
            <a:endParaRPr lang="en-US" sz="3200" dirty="0"/>
          </a:p>
          <a:p>
            <a:endParaRPr lang="en-US" sz="3200" dirty="0"/>
          </a:p>
        </p:txBody>
      </p:sp>
    </p:spTree>
    <p:extLst>
      <p:ext uri="{BB962C8B-B14F-4D97-AF65-F5344CB8AC3E}">
        <p14:creationId xmlns:p14="http://schemas.microsoft.com/office/powerpoint/2010/main" val="3420344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9F0174-47A5-490F-87F8-34258F6355B0}"/>
              </a:ext>
            </a:extLst>
          </p:cNvPr>
          <p:cNvSpPr/>
          <p:nvPr/>
        </p:nvSpPr>
        <p:spPr>
          <a:xfrm>
            <a:off x="864837" y="1386753"/>
            <a:ext cx="7645420" cy="2957861"/>
          </a:xfrm>
          <a:prstGeom prst="rect">
            <a:avLst/>
          </a:prstGeom>
          <a:solidFill>
            <a:schemeClr val="accent2">
              <a:lumMod val="40000"/>
              <a:lumOff val="60000"/>
            </a:schemeClr>
          </a:solidFill>
        </p:spPr>
        <p:txBody>
          <a:bodyPr wrap="square">
            <a:spAutoFit/>
          </a:bodyPr>
          <a:lstStyle/>
          <a:p>
            <a:pPr algn="just">
              <a:lnSpc>
                <a:spcPct val="150000"/>
              </a:lnSpc>
            </a:pPr>
            <a:r>
              <a:rPr lang="en-US" dirty="0" err="1">
                <a:highlight>
                  <a:srgbClr val="FFFF00"/>
                </a:highlight>
              </a:rPr>
              <a:t>Setelah</a:t>
            </a:r>
            <a:r>
              <a:rPr lang="en-US" dirty="0">
                <a:highlight>
                  <a:srgbClr val="FFFF00"/>
                </a:highlight>
              </a:rPr>
              <a:t> </a:t>
            </a:r>
            <a:r>
              <a:rPr lang="en-US" dirty="0" err="1">
                <a:highlight>
                  <a:srgbClr val="FFFF00"/>
                </a:highlight>
              </a:rPr>
              <a:t>melaksanakan</a:t>
            </a:r>
            <a:r>
              <a:rPr lang="en-US" dirty="0">
                <a:highlight>
                  <a:srgbClr val="FFFF00"/>
                </a:highlight>
              </a:rPr>
              <a:t> </a:t>
            </a:r>
            <a:r>
              <a:rPr lang="en-US" dirty="0" err="1">
                <a:highlight>
                  <a:srgbClr val="FFFF00"/>
                </a:highlight>
              </a:rPr>
              <a:t>pembelajaran</a:t>
            </a:r>
            <a:r>
              <a:rPr lang="en-US" dirty="0">
                <a:highlight>
                  <a:srgbClr val="FFFF00"/>
                </a:highlight>
              </a:rPr>
              <a:t>, </a:t>
            </a:r>
            <a:r>
              <a:rPr lang="en-US" dirty="0" err="1">
                <a:highlight>
                  <a:srgbClr val="FFFF00"/>
                </a:highlight>
              </a:rPr>
              <a:t>peserta</a:t>
            </a:r>
            <a:r>
              <a:rPr lang="en-US" dirty="0">
                <a:highlight>
                  <a:srgbClr val="FFFF00"/>
                </a:highlight>
              </a:rPr>
              <a:t> </a:t>
            </a:r>
            <a:r>
              <a:rPr lang="en-US" dirty="0" err="1">
                <a:highlight>
                  <a:srgbClr val="FFFF00"/>
                </a:highlight>
              </a:rPr>
              <a:t>diklat</a:t>
            </a:r>
            <a:r>
              <a:rPr lang="en-US" dirty="0">
                <a:highlight>
                  <a:srgbClr val="FFFF00"/>
                </a:highlight>
              </a:rPr>
              <a:t> </a:t>
            </a:r>
            <a:r>
              <a:rPr lang="en-US" dirty="0" err="1">
                <a:highlight>
                  <a:srgbClr val="FFFF00"/>
                </a:highlight>
              </a:rPr>
              <a:t>diharapkan</a:t>
            </a:r>
            <a:r>
              <a:rPr lang="en-US" dirty="0">
                <a:highlight>
                  <a:srgbClr val="FFFF00"/>
                </a:highlight>
              </a:rPr>
              <a:t> </a:t>
            </a:r>
            <a:r>
              <a:rPr lang="en-US" dirty="0" err="1">
                <a:highlight>
                  <a:srgbClr val="FFFF00"/>
                </a:highlight>
              </a:rPr>
              <a:t>dapat</a:t>
            </a:r>
            <a:r>
              <a:rPr lang="en-US" dirty="0">
                <a:highlight>
                  <a:srgbClr val="FFFF00"/>
                </a:highlight>
              </a:rPr>
              <a:t> </a:t>
            </a:r>
            <a:r>
              <a:rPr lang="en-US" dirty="0">
                <a:highlight>
                  <a:srgbClr val="FFFF00"/>
                </a:highlight>
                <a:latin typeface="Calibri" panose="020F0502020204030204" pitchFamily="34" charset="0"/>
                <a:ea typeface="Calibri" panose="020F0502020204030204" pitchFamily="34" charset="0"/>
                <a:cs typeface="Calibri" panose="020F0502020204030204" pitchFamily="34" charset="0"/>
              </a:rPr>
              <a:t>: </a:t>
            </a:r>
          </a:p>
          <a:p>
            <a:pPr marL="342900" indent="-342900" algn="just">
              <a:lnSpc>
                <a:spcPct val="150000"/>
              </a:lnSpc>
              <a:buAutoNum type="arabicParenBoth"/>
            </a:pPr>
            <a:r>
              <a:rPr lang="en-US" dirty="0" err="1">
                <a:latin typeface="Calibri" panose="020F0502020204030204" pitchFamily="34" charset="0"/>
                <a:ea typeface="Calibri" panose="020F0502020204030204" pitchFamily="34" charset="0"/>
                <a:cs typeface="Calibri" panose="020F0502020204030204" pitchFamily="34" charset="0"/>
              </a:rPr>
              <a:t>menjelaskan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beberapa</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teori</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belajar</a:t>
            </a:r>
            <a:r>
              <a:rPr lang="en-US" dirty="0">
                <a:latin typeface="Calibri" panose="020F0502020204030204" pitchFamily="34" charset="0"/>
                <a:ea typeface="Calibri" panose="020F0502020204030204" pitchFamily="34" charset="0"/>
                <a:cs typeface="Calibri" panose="020F0502020204030204" pitchFamily="34" charset="0"/>
              </a:rPr>
              <a:t> yang </a:t>
            </a:r>
            <a:r>
              <a:rPr lang="en-US" dirty="0" err="1">
                <a:latin typeface="Calibri" panose="020F0502020204030204" pitchFamily="34" charset="0"/>
                <a:ea typeface="Calibri" panose="020F0502020204030204" pitchFamily="34" charset="0"/>
                <a:cs typeface="Calibri" panose="020F0502020204030204" pitchFamily="34" charset="0"/>
              </a:rPr>
              <a:t>sesuai</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dengan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karakteristik</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siswa</a:t>
            </a:r>
            <a:r>
              <a:rPr lang="en-US" dirty="0">
                <a:latin typeface="Calibri" panose="020F0502020204030204" pitchFamily="34" charset="0"/>
                <a:ea typeface="Calibri" panose="020F0502020204030204" pitchFamily="34" charset="0"/>
                <a:cs typeface="Calibri" panose="020F0502020204030204" pitchFamily="34" charset="0"/>
              </a:rPr>
              <a:t> SMP/MTs, </a:t>
            </a:r>
          </a:p>
          <a:p>
            <a:pPr marL="342900" indent="-342900" algn="just">
              <a:lnSpc>
                <a:spcPct val="150000"/>
              </a:lnSpc>
              <a:buAutoNum type="arabicParenBoth"/>
            </a:pPr>
            <a:r>
              <a:rPr lang="en-US" dirty="0" err="1">
                <a:latin typeface="Calibri" panose="020F0502020204030204" pitchFamily="34" charset="0"/>
                <a:ea typeface="Calibri" panose="020F0502020204030204" pitchFamily="34" charset="0"/>
                <a:cs typeface="Calibri" panose="020F0502020204030204" pitchFamily="34" charset="0"/>
              </a:rPr>
              <a:t>menjelaskan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tahapan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pembelajaran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dari</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suatu</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teori</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belajar</a:t>
            </a:r>
            <a:r>
              <a:rPr lang="en-US" dirty="0">
                <a:latin typeface="Calibri" panose="020F0502020204030204" pitchFamily="34" charset="0"/>
                <a:ea typeface="Calibri" panose="020F0502020204030204" pitchFamily="34" charset="0"/>
                <a:cs typeface="Calibri" panose="020F0502020204030204" pitchFamily="34" charset="0"/>
              </a:rPr>
              <a:t> yang </a:t>
            </a:r>
            <a:r>
              <a:rPr lang="en-US" dirty="0" err="1">
                <a:latin typeface="Calibri" panose="020F0502020204030204" pitchFamily="34" charset="0"/>
                <a:ea typeface="Calibri" panose="020F0502020204030204" pitchFamily="34" charset="0"/>
                <a:cs typeface="Calibri" panose="020F0502020204030204" pitchFamily="34" charset="0"/>
              </a:rPr>
              <a:t>sesuai</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dengan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karakteristik</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mata</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pelajaran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matematika</a:t>
            </a:r>
            <a:r>
              <a:rPr lang="en-US" dirty="0">
                <a:latin typeface="Calibri" panose="020F0502020204030204" pitchFamily="34" charset="0"/>
                <a:ea typeface="Calibri" panose="020F0502020204030204" pitchFamily="34" charset="0"/>
                <a:cs typeface="Calibri" panose="020F0502020204030204" pitchFamily="34" charset="0"/>
              </a:rPr>
              <a:t> SMP/MTs, </a:t>
            </a:r>
            <a:r>
              <a:rPr lang="en-US" dirty="0" err="1">
                <a:solidFill>
                  <a:srgbClr val="000000"/>
                </a:solidFill>
                <a:latin typeface="Calibri" panose="020F0502020204030204" pitchFamily="34" charset="0"/>
                <a:ea typeface="Calibri" panose="020F0502020204030204" pitchFamily="34" charset="0"/>
                <a:cs typeface="Calibri" panose="020F0502020204030204" pitchFamily="34" charset="0"/>
              </a:rPr>
              <a:t>dan</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 </a:t>
            </a:r>
          </a:p>
          <a:p>
            <a:pPr marL="342900" indent="-342900" algn="just">
              <a:lnSpc>
                <a:spcPct val="150000"/>
              </a:lnSpc>
              <a:buAutoNum type="arabicParenBoth"/>
            </a:pPr>
            <a:r>
              <a:rPr lang="en-US" dirty="0" err="1">
                <a:latin typeface="Calibri" panose="020F0502020204030204" pitchFamily="34" charset="0"/>
                <a:ea typeface="Calibri" panose="020F0502020204030204" pitchFamily="34" charset="0"/>
                <a:cs typeface="Calibri" panose="020F0502020204030204" pitchFamily="34" charset="0"/>
              </a:rPr>
              <a:t>Mengidentifikasi</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kegiatan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pembelajaran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matematika</a:t>
            </a:r>
            <a:r>
              <a:rPr lang="en-US" dirty="0">
                <a:latin typeface="Calibri" panose="020F0502020204030204" pitchFamily="34" charset="0"/>
                <a:ea typeface="Calibri" panose="020F0502020204030204" pitchFamily="34" charset="0"/>
                <a:cs typeface="Calibri" panose="020F0502020204030204" pitchFamily="34" charset="0"/>
              </a:rPr>
              <a:t> SMP/MTs yang </a:t>
            </a:r>
            <a:r>
              <a:rPr lang="en-US" dirty="0" err="1">
                <a:latin typeface="Calibri" panose="020F0502020204030204" pitchFamily="34" charset="0"/>
                <a:ea typeface="Calibri" panose="020F0502020204030204" pitchFamily="34" charset="0"/>
                <a:cs typeface="Calibri" panose="020F0502020204030204" pitchFamily="34" charset="0"/>
              </a:rPr>
              <a:t>sesuai</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dengan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penerapan</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teori</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belajar</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err="1">
                <a:latin typeface="Calibri" panose="020F0502020204030204" pitchFamily="34" charset="0"/>
                <a:ea typeface="Calibri" panose="020F0502020204030204" pitchFamily="34" charset="0"/>
                <a:cs typeface="Calibri" panose="020F0502020204030204" pitchFamily="34" charset="0"/>
              </a:rPr>
              <a:t>tertentu</a:t>
            </a:r>
            <a:r>
              <a:rPr lang="en-US" dirty="0">
                <a:latin typeface="Calibri" panose="020F0502020204030204" pitchFamily="34" charset="0"/>
                <a:ea typeface="Calibri" panose="020F0502020204030204" pitchFamily="34" charset="0"/>
                <a:cs typeface="Calibri" panose="020F0502020204030204" pitchFamily="34" charset="0"/>
              </a:rPr>
              <a:t>.</a:t>
            </a:r>
          </a:p>
        </p:txBody>
      </p:sp>
      <p:sp>
        <p:nvSpPr>
          <p:cNvPr id="3" name="Title 1">
            <a:extLst>
              <a:ext uri="{FF2B5EF4-FFF2-40B4-BE49-F238E27FC236}">
                <a16:creationId xmlns:a16="http://schemas.microsoft.com/office/drawing/2014/main" id="{57167B0B-0340-4B27-9F55-32D6E2AC6419}"/>
              </a:ext>
            </a:extLst>
          </p:cNvPr>
          <p:cNvSpPr txBox="1">
            <a:spLocks/>
          </p:cNvSpPr>
          <p:nvPr/>
        </p:nvSpPr>
        <p:spPr>
          <a:xfrm>
            <a:off x="6518495" y="866375"/>
            <a:ext cx="1991762" cy="518999"/>
          </a:xfrm>
          <a:prstGeom prst="rect">
            <a:avLst/>
          </a:prstGeom>
          <a:solidFill>
            <a:schemeClr val="accent6"/>
          </a:solidFill>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err="1"/>
              <a:t>Tujuan</a:t>
            </a:r>
            <a:endParaRPr lang="en-US" sz="2800" dirty="0"/>
          </a:p>
        </p:txBody>
      </p:sp>
    </p:spTree>
    <p:extLst>
      <p:ext uri="{BB962C8B-B14F-4D97-AF65-F5344CB8AC3E}">
        <p14:creationId xmlns:p14="http://schemas.microsoft.com/office/powerpoint/2010/main" val="27664997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TEORI BELAJAR VYGOTSKY</a:t>
            </a:r>
          </a:p>
        </p:txBody>
      </p:sp>
      <p:sp>
        <p:nvSpPr>
          <p:cNvPr id="5" name="Content Placeholder 2">
            <a:extLst>
              <a:ext uri="{FF2B5EF4-FFF2-40B4-BE49-F238E27FC236}">
                <a16:creationId xmlns:a16="http://schemas.microsoft.com/office/drawing/2014/main" id="{1858B934-4D22-425A-B973-ADD786876CB0}"/>
              </a:ext>
            </a:extLst>
          </p:cNvPr>
          <p:cNvSpPr>
            <a:spLocks noGrp="1"/>
          </p:cNvSpPr>
          <p:nvPr>
            <p:ph idx="1"/>
          </p:nvPr>
        </p:nvSpPr>
        <p:spPr>
          <a:xfrm>
            <a:off x="3404103" y="1445925"/>
            <a:ext cx="4427145" cy="2498757"/>
          </a:xfrm>
        </p:spPr>
        <p:txBody>
          <a:bodyPr>
            <a:noAutofit/>
          </a:bodyPr>
          <a:lstStyle/>
          <a:p>
            <a:r>
              <a:rPr lang="en-US" sz="2400" dirty="0" err="1">
                <a:solidFill>
                  <a:schemeClr val="accent1">
                    <a:lumMod val="75000"/>
                  </a:schemeClr>
                </a:solidFill>
              </a:rPr>
              <a:t>Konstruktivisme</a:t>
            </a:r>
            <a:r>
              <a:rPr lang="en-US" sz="2400" dirty="0">
                <a:solidFill>
                  <a:schemeClr val="accent1">
                    <a:lumMod val="75000"/>
                  </a:schemeClr>
                </a:solidFill>
              </a:rPr>
              <a:t> </a:t>
            </a:r>
            <a:r>
              <a:rPr lang="en-US" sz="2400" dirty="0" err="1">
                <a:solidFill>
                  <a:schemeClr val="accent1">
                    <a:lumMod val="75000"/>
                  </a:schemeClr>
                </a:solidFill>
              </a:rPr>
              <a:t>sosial</a:t>
            </a:r>
            <a:r>
              <a:rPr lang="en-US" sz="2400" dirty="0">
                <a:solidFill>
                  <a:schemeClr val="accent1">
                    <a:lumMod val="75000"/>
                  </a:schemeClr>
                </a:solidFill>
              </a:rPr>
              <a:t> </a:t>
            </a:r>
          </a:p>
          <a:p>
            <a:pPr algn="just"/>
            <a:r>
              <a:rPr lang="en-US" sz="2400" dirty="0" err="1"/>
              <a:t>Belajar</a:t>
            </a:r>
            <a:r>
              <a:rPr lang="en-US" sz="2400" dirty="0"/>
              <a:t>: </a:t>
            </a:r>
            <a:r>
              <a:rPr lang="en-US" sz="2400" dirty="0" err="1"/>
              <a:t>suatu</a:t>
            </a:r>
            <a:r>
              <a:rPr lang="en-US" sz="2400" dirty="0"/>
              <a:t> proses </a:t>
            </a:r>
            <a:r>
              <a:rPr lang="en-US" sz="2400" dirty="0" err="1"/>
              <a:t>pengkonstruksian</a:t>
            </a:r>
            <a:r>
              <a:rPr lang="en-US" sz="2400" dirty="0"/>
              <a:t> </a:t>
            </a:r>
            <a:r>
              <a:rPr lang="en-US" sz="2400" dirty="0" err="1"/>
              <a:t>pengetahuan</a:t>
            </a:r>
            <a:r>
              <a:rPr lang="en-US" sz="2400" dirty="0"/>
              <a:t> yang </a:t>
            </a:r>
            <a:r>
              <a:rPr lang="en-US" sz="2400" dirty="0" err="1"/>
              <a:t>diperoleh</a:t>
            </a:r>
            <a:r>
              <a:rPr lang="en-US" sz="2400" dirty="0"/>
              <a:t> </a:t>
            </a:r>
            <a:r>
              <a:rPr lang="en-US" sz="2400" dirty="0" err="1"/>
              <a:t>secara</a:t>
            </a:r>
            <a:r>
              <a:rPr lang="en-US" sz="2400" dirty="0"/>
              <a:t> </a:t>
            </a:r>
            <a:r>
              <a:rPr lang="en-US" sz="2400" dirty="0" err="1"/>
              <a:t>individu</a:t>
            </a:r>
            <a:r>
              <a:rPr lang="en-US" sz="2400" dirty="0"/>
              <a:t> </a:t>
            </a:r>
            <a:r>
              <a:rPr lang="en-US" sz="2400" dirty="0" err="1"/>
              <a:t>melalui</a:t>
            </a:r>
            <a:r>
              <a:rPr lang="en-US" sz="2400" dirty="0"/>
              <a:t> proses </a:t>
            </a:r>
            <a:r>
              <a:rPr lang="en-US" sz="2400" dirty="0" err="1"/>
              <a:t>interaksi</a:t>
            </a:r>
            <a:r>
              <a:rPr lang="en-US" sz="2400" dirty="0"/>
              <a:t> </a:t>
            </a:r>
            <a:r>
              <a:rPr lang="en-US" sz="2400" dirty="0" err="1"/>
              <a:t>dengan</a:t>
            </a:r>
            <a:r>
              <a:rPr lang="en-US" sz="2400" dirty="0"/>
              <a:t> </a:t>
            </a:r>
            <a:r>
              <a:rPr lang="en-US" sz="2400" dirty="0" err="1"/>
              <a:t>obyek</a:t>
            </a:r>
            <a:r>
              <a:rPr lang="en-US" sz="2400" dirty="0"/>
              <a:t> yang </a:t>
            </a:r>
            <a:r>
              <a:rPr lang="en-US" sz="2400" dirty="0" err="1"/>
              <a:t>dihadapinya</a:t>
            </a:r>
            <a:r>
              <a:rPr lang="en-US" sz="2400" dirty="0"/>
              <a:t> </a:t>
            </a:r>
            <a:r>
              <a:rPr lang="en-US" sz="2400" dirty="0" err="1"/>
              <a:t>serta</a:t>
            </a:r>
            <a:r>
              <a:rPr lang="en-US" sz="2400" dirty="0"/>
              <a:t> </a:t>
            </a:r>
            <a:r>
              <a:rPr lang="en-US" sz="2400" dirty="0" err="1"/>
              <a:t>pengalaman</a:t>
            </a:r>
            <a:r>
              <a:rPr lang="en-US" sz="2400" dirty="0"/>
              <a:t> </a:t>
            </a:r>
            <a:r>
              <a:rPr lang="en-US" sz="2400" dirty="0" err="1"/>
              <a:t>sosial</a:t>
            </a:r>
            <a:endParaRPr lang="en-US" sz="2400" dirty="0"/>
          </a:p>
        </p:txBody>
      </p:sp>
      <p:pic>
        <p:nvPicPr>
          <p:cNvPr id="6" name="Picture 5" descr="Lev_Vygotsky.jpg">
            <a:extLst>
              <a:ext uri="{FF2B5EF4-FFF2-40B4-BE49-F238E27FC236}">
                <a16:creationId xmlns:a16="http://schemas.microsoft.com/office/drawing/2014/main" id="{208D3769-6CC1-4C24-8A58-B7567A05983E}"/>
              </a:ext>
            </a:extLst>
          </p:cNvPr>
          <p:cNvPicPr>
            <a:picLocks noChangeAspect="1"/>
          </p:cNvPicPr>
          <p:nvPr/>
        </p:nvPicPr>
        <p:blipFill>
          <a:blip r:embed="rId2"/>
          <a:stretch>
            <a:fillRect/>
          </a:stretch>
        </p:blipFill>
        <p:spPr>
          <a:xfrm>
            <a:off x="1104523" y="1388976"/>
            <a:ext cx="1892174" cy="2612656"/>
          </a:xfrm>
          <a:prstGeom prst="rect">
            <a:avLst/>
          </a:prstGeom>
        </p:spPr>
      </p:pic>
    </p:spTree>
    <p:extLst>
      <p:ext uri="{BB962C8B-B14F-4D97-AF65-F5344CB8AC3E}">
        <p14:creationId xmlns:p14="http://schemas.microsoft.com/office/powerpoint/2010/main" val="55696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right)">
                                      <p:cBhvr>
                                        <p:cTn id="7" dur="1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right)">
                                      <p:cBhvr>
                                        <p:cTn id="12" dur="1500"/>
                                        <p:tgtEl>
                                          <p:spTgt spid="5">
                                            <p:txEl>
                                              <p:pRg st="1" end="1"/>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ircle(in)">
                                      <p:cBhvr>
                                        <p:cTn id="15"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apezoid 1">
            <a:extLst>
              <a:ext uri="{FF2B5EF4-FFF2-40B4-BE49-F238E27FC236}">
                <a16:creationId xmlns:a16="http://schemas.microsoft.com/office/drawing/2014/main" id="{A44107A8-8D25-4294-B1AD-EF0D216AD58F}"/>
              </a:ext>
            </a:extLst>
          </p:cNvPr>
          <p:cNvSpPr/>
          <p:nvPr/>
        </p:nvSpPr>
        <p:spPr>
          <a:xfrm flipV="1">
            <a:off x="3892990" y="304800"/>
            <a:ext cx="5251009" cy="1409700"/>
          </a:xfrm>
          <a:prstGeom prst="trapezoi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9AB766A6-CB58-4F93-B561-A01D7AA47A2E}"/>
              </a:ext>
            </a:extLst>
          </p:cNvPr>
          <p:cNvSpPr txBox="1">
            <a:spLocks/>
          </p:cNvSpPr>
          <p:nvPr/>
        </p:nvSpPr>
        <p:spPr>
          <a:xfrm>
            <a:off x="3487310" y="486640"/>
            <a:ext cx="5504289" cy="961159"/>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a:solidFill>
                  <a:schemeClr val="bg1"/>
                </a:solidFill>
                <a:effectLst>
                  <a:outerShdw blurRad="38100" dist="38100" dir="2700000" algn="tl">
                    <a:srgbClr val="000000">
                      <a:alpha val="43137"/>
                    </a:srgbClr>
                  </a:outerShdw>
                </a:effectLst>
                <a:latin typeface="Aharoni" pitchFamily="2" charset="-79"/>
                <a:cs typeface="Aharoni" pitchFamily="2" charset="-79"/>
              </a:rPr>
              <a:t>KONSEP TEORI </a:t>
            </a:r>
            <a:r>
              <a:rPr lang="en-US" sz="4000" dirty="0">
                <a:solidFill>
                  <a:srgbClr val="FFFF00"/>
                </a:solidFill>
                <a:effectLst>
                  <a:outerShdw blurRad="38100" dist="38100" dir="2700000" algn="tl">
                    <a:srgbClr val="000000">
                      <a:alpha val="43137"/>
                    </a:srgbClr>
                  </a:outerShdw>
                </a:effectLst>
                <a:latin typeface="Aharoni" pitchFamily="2" charset="-79"/>
                <a:cs typeface="Aharoni" pitchFamily="2" charset="-79"/>
              </a:rPr>
              <a:t>VIGOTSKY</a:t>
            </a:r>
          </a:p>
        </p:txBody>
      </p:sp>
      <p:graphicFrame>
        <p:nvGraphicFramePr>
          <p:cNvPr id="4" name="Diagram 3">
            <a:extLst>
              <a:ext uri="{FF2B5EF4-FFF2-40B4-BE49-F238E27FC236}">
                <a16:creationId xmlns:a16="http://schemas.microsoft.com/office/drawing/2014/main" id="{4A41E76F-0B7D-4319-841D-4F8710BD19E8}"/>
              </a:ext>
            </a:extLst>
          </p:cNvPr>
          <p:cNvGraphicFramePr/>
          <p:nvPr>
            <p:extLst>
              <p:ext uri="{D42A27DB-BD31-4B8C-83A1-F6EECF244321}">
                <p14:modId xmlns:p14="http://schemas.microsoft.com/office/powerpoint/2010/main" val="1100181227"/>
              </p:ext>
            </p:extLst>
          </p:nvPr>
        </p:nvGraphicFramePr>
        <p:xfrm>
          <a:off x="825374" y="1896340"/>
          <a:ext cx="6498879" cy="32003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802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89F2F0-6878-4D38-9E2C-546047A63BBD}"/>
              </a:ext>
            </a:extLst>
          </p:cNvPr>
          <p:cNvSpPr/>
          <p:nvPr/>
        </p:nvSpPr>
        <p:spPr>
          <a:xfrm>
            <a:off x="546226" y="1694352"/>
            <a:ext cx="7770926" cy="31399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rapezoid 2">
            <a:extLst>
              <a:ext uri="{FF2B5EF4-FFF2-40B4-BE49-F238E27FC236}">
                <a16:creationId xmlns:a16="http://schemas.microsoft.com/office/drawing/2014/main" id="{A83D97DE-4C85-40AA-82D7-7E585579B679}"/>
              </a:ext>
            </a:extLst>
          </p:cNvPr>
          <p:cNvSpPr/>
          <p:nvPr/>
        </p:nvSpPr>
        <p:spPr>
          <a:xfrm flipV="1">
            <a:off x="3940255" y="525099"/>
            <a:ext cx="5113210" cy="1151299"/>
          </a:xfrm>
          <a:prstGeom prst="trapezoi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Title 1">
            <a:extLst>
              <a:ext uri="{FF2B5EF4-FFF2-40B4-BE49-F238E27FC236}">
                <a16:creationId xmlns:a16="http://schemas.microsoft.com/office/drawing/2014/main" id="{3CB68E6A-E8C7-44CA-9866-E5BCEA9F1D50}"/>
              </a:ext>
            </a:extLst>
          </p:cNvPr>
          <p:cNvSpPr txBox="1">
            <a:spLocks/>
          </p:cNvSpPr>
          <p:nvPr/>
        </p:nvSpPr>
        <p:spPr>
          <a:xfrm>
            <a:off x="3940255" y="683979"/>
            <a:ext cx="5203745" cy="78497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a:solidFill>
                  <a:schemeClr val="bg1"/>
                </a:solidFill>
                <a:effectLst>
                  <a:outerShdw blurRad="38100" dist="38100" dir="2700000" algn="tl">
                    <a:srgbClr val="000000">
                      <a:alpha val="43137"/>
                    </a:srgbClr>
                  </a:outerShdw>
                </a:effectLst>
                <a:latin typeface="Aharoni" pitchFamily="2" charset="-79"/>
                <a:cs typeface="Aharoni" pitchFamily="2" charset="-79"/>
              </a:rPr>
              <a:t>ZONE OF PROXIMAL DEVELOPMENT </a:t>
            </a:r>
            <a:r>
              <a:rPr lang="en-US" sz="2800" dirty="0">
                <a:solidFill>
                  <a:srgbClr val="FFFF00"/>
                </a:solidFill>
                <a:effectLst>
                  <a:outerShdw blurRad="38100" dist="38100" dir="2700000" algn="tl">
                    <a:srgbClr val="000000">
                      <a:alpha val="43137"/>
                    </a:srgbClr>
                  </a:outerShdw>
                </a:effectLst>
                <a:latin typeface="Aharoni" pitchFamily="2" charset="-79"/>
                <a:cs typeface="Aharoni" pitchFamily="2" charset="-79"/>
              </a:rPr>
              <a:t>(ZPD) </a:t>
            </a:r>
          </a:p>
        </p:txBody>
      </p:sp>
      <p:sp>
        <p:nvSpPr>
          <p:cNvPr id="5" name="Content Placeholder 2">
            <a:extLst>
              <a:ext uri="{FF2B5EF4-FFF2-40B4-BE49-F238E27FC236}">
                <a16:creationId xmlns:a16="http://schemas.microsoft.com/office/drawing/2014/main" id="{65F7201B-8ED6-4768-A3DD-99371E127BD9}"/>
              </a:ext>
            </a:extLst>
          </p:cNvPr>
          <p:cNvSpPr txBox="1">
            <a:spLocks/>
          </p:cNvSpPr>
          <p:nvPr/>
        </p:nvSpPr>
        <p:spPr>
          <a:xfrm>
            <a:off x="848008" y="1717763"/>
            <a:ext cx="6799561" cy="3108290"/>
          </a:xfrm>
          <a:prstGeom prst="rect">
            <a:avLst/>
          </a:prstGeom>
        </p:spPr>
        <p:txBody>
          <a:bodyPr>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Zona </a:t>
            </a:r>
            <a:r>
              <a:rPr lang="en-US" dirty="0" err="1"/>
              <a:t>antara</a:t>
            </a:r>
            <a:r>
              <a:rPr lang="en-US" dirty="0"/>
              <a:t> </a:t>
            </a:r>
            <a:r>
              <a:rPr lang="en-US" dirty="0" err="1"/>
              <a:t>tingkat</a:t>
            </a:r>
            <a:r>
              <a:rPr lang="en-US" dirty="0"/>
              <a:t> </a:t>
            </a:r>
            <a:r>
              <a:rPr lang="en-US" dirty="0" err="1"/>
              <a:t>perkembangan</a:t>
            </a:r>
            <a:r>
              <a:rPr lang="en-US" dirty="0"/>
              <a:t> </a:t>
            </a:r>
            <a:r>
              <a:rPr lang="en-US" dirty="0" err="1"/>
              <a:t>aktual</a:t>
            </a:r>
            <a:r>
              <a:rPr lang="en-US" dirty="0"/>
              <a:t> </a:t>
            </a:r>
            <a:r>
              <a:rPr lang="en-US" dirty="0" err="1"/>
              <a:t>dan</a:t>
            </a:r>
            <a:r>
              <a:rPr lang="en-US" dirty="0"/>
              <a:t> </a:t>
            </a:r>
            <a:r>
              <a:rPr lang="en-US" dirty="0" err="1"/>
              <a:t>tingkat</a:t>
            </a:r>
            <a:r>
              <a:rPr lang="en-US" dirty="0"/>
              <a:t> </a:t>
            </a:r>
            <a:r>
              <a:rPr lang="en-US" dirty="0" err="1"/>
              <a:t>perkembangan</a:t>
            </a:r>
            <a:r>
              <a:rPr lang="en-US" dirty="0"/>
              <a:t> </a:t>
            </a:r>
            <a:r>
              <a:rPr lang="en-US" dirty="0" err="1"/>
              <a:t>potensial</a:t>
            </a:r>
            <a:endParaRPr lang="en-US" dirty="0"/>
          </a:p>
          <a:p>
            <a:r>
              <a:rPr lang="en-US" dirty="0">
                <a:solidFill>
                  <a:srgbClr val="FF0000"/>
                </a:solidFill>
              </a:rPr>
              <a:t>Tingkat </a:t>
            </a:r>
            <a:r>
              <a:rPr lang="en-US" dirty="0" err="1">
                <a:solidFill>
                  <a:srgbClr val="FF0000"/>
                </a:solidFill>
              </a:rPr>
              <a:t>perkembangan</a:t>
            </a:r>
            <a:r>
              <a:rPr lang="en-US" dirty="0">
                <a:solidFill>
                  <a:srgbClr val="FF0000"/>
                </a:solidFill>
              </a:rPr>
              <a:t> </a:t>
            </a:r>
            <a:r>
              <a:rPr lang="en-US" dirty="0" err="1">
                <a:solidFill>
                  <a:srgbClr val="FF0000"/>
                </a:solidFill>
              </a:rPr>
              <a:t>aktual</a:t>
            </a:r>
            <a:r>
              <a:rPr lang="en-US" dirty="0">
                <a:solidFill>
                  <a:srgbClr val="FF0000"/>
                </a:solidFill>
              </a:rPr>
              <a:t> </a:t>
            </a:r>
            <a:r>
              <a:rPr lang="en-US" dirty="0" err="1">
                <a:solidFill>
                  <a:srgbClr val="FF0000"/>
                </a:solidFill>
              </a:rPr>
              <a:t>tampak</a:t>
            </a:r>
            <a:r>
              <a:rPr lang="en-US" dirty="0">
                <a:solidFill>
                  <a:srgbClr val="FF0000"/>
                </a:solidFill>
              </a:rPr>
              <a:t> </a:t>
            </a:r>
            <a:r>
              <a:rPr lang="en-US" dirty="0" err="1">
                <a:solidFill>
                  <a:srgbClr val="FF0000"/>
                </a:solidFill>
              </a:rPr>
              <a:t>dari</a:t>
            </a:r>
            <a:r>
              <a:rPr lang="en-US" dirty="0">
                <a:solidFill>
                  <a:srgbClr val="FF0000"/>
                </a:solidFill>
              </a:rPr>
              <a:t> </a:t>
            </a:r>
            <a:r>
              <a:rPr lang="en-US" dirty="0" err="1">
                <a:solidFill>
                  <a:srgbClr val="FF0000"/>
                </a:solidFill>
              </a:rPr>
              <a:t>kemampuan</a:t>
            </a:r>
            <a:r>
              <a:rPr lang="en-US" dirty="0">
                <a:solidFill>
                  <a:srgbClr val="FF0000"/>
                </a:solidFill>
              </a:rPr>
              <a:t> </a:t>
            </a:r>
            <a:r>
              <a:rPr lang="en-US" dirty="0" err="1">
                <a:solidFill>
                  <a:srgbClr val="FF0000"/>
                </a:solidFill>
              </a:rPr>
              <a:t>anak</a:t>
            </a:r>
            <a:r>
              <a:rPr lang="en-US" dirty="0">
                <a:solidFill>
                  <a:srgbClr val="FF0000"/>
                </a:solidFill>
              </a:rPr>
              <a:t> </a:t>
            </a:r>
            <a:r>
              <a:rPr lang="en-US" dirty="0" err="1">
                <a:solidFill>
                  <a:srgbClr val="FF0000"/>
                </a:solidFill>
              </a:rPr>
              <a:t>menyelesaikan</a:t>
            </a:r>
            <a:r>
              <a:rPr lang="en-US" dirty="0">
                <a:solidFill>
                  <a:srgbClr val="FF0000"/>
                </a:solidFill>
              </a:rPr>
              <a:t> </a:t>
            </a:r>
            <a:r>
              <a:rPr lang="en-US" dirty="0" err="1">
                <a:solidFill>
                  <a:srgbClr val="FF0000"/>
                </a:solidFill>
              </a:rPr>
              <a:t>tugas-tugas</a:t>
            </a:r>
            <a:r>
              <a:rPr lang="en-US" dirty="0">
                <a:solidFill>
                  <a:srgbClr val="FF0000"/>
                </a:solidFill>
              </a:rPr>
              <a:t> </a:t>
            </a:r>
            <a:r>
              <a:rPr lang="en-US" dirty="0" err="1">
                <a:solidFill>
                  <a:srgbClr val="FF0000"/>
                </a:solidFill>
              </a:rPr>
              <a:t>secara</a:t>
            </a:r>
            <a:r>
              <a:rPr lang="en-US" dirty="0">
                <a:solidFill>
                  <a:srgbClr val="FF0000"/>
                </a:solidFill>
              </a:rPr>
              <a:t> </a:t>
            </a:r>
            <a:r>
              <a:rPr lang="en-US" dirty="0" err="1">
                <a:solidFill>
                  <a:srgbClr val="FF0000"/>
                </a:solidFill>
              </a:rPr>
              <a:t>mandiri</a:t>
            </a:r>
            <a:endParaRPr lang="en-US" dirty="0">
              <a:solidFill>
                <a:srgbClr val="FF0000"/>
              </a:solidFill>
            </a:endParaRPr>
          </a:p>
          <a:p>
            <a:r>
              <a:rPr lang="en-US" dirty="0"/>
              <a:t>Tingkat </a:t>
            </a:r>
            <a:r>
              <a:rPr lang="en-US" dirty="0" err="1"/>
              <a:t>perkembangan</a:t>
            </a:r>
            <a:r>
              <a:rPr lang="en-US" dirty="0"/>
              <a:t> </a:t>
            </a:r>
            <a:r>
              <a:rPr lang="en-US" dirty="0" err="1"/>
              <a:t>potensial</a:t>
            </a:r>
            <a:r>
              <a:rPr lang="en-US" dirty="0"/>
              <a:t> </a:t>
            </a:r>
            <a:r>
              <a:rPr lang="en-US" dirty="0" err="1"/>
              <a:t>tampak</a:t>
            </a:r>
            <a:r>
              <a:rPr lang="en-US" dirty="0"/>
              <a:t> </a:t>
            </a:r>
            <a:r>
              <a:rPr lang="en-US" dirty="0" err="1"/>
              <a:t>dari</a:t>
            </a:r>
            <a:r>
              <a:rPr lang="en-US" dirty="0"/>
              <a:t> </a:t>
            </a:r>
            <a:r>
              <a:rPr lang="en-US" dirty="0" err="1"/>
              <a:t>kemampuan</a:t>
            </a:r>
            <a:r>
              <a:rPr lang="en-US" dirty="0"/>
              <a:t> </a:t>
            </a:r>
            <a:r>
              <a:rPr lang="en-US" dirty="0" err="1"/>
              <a:t>anak</a:t>
            </a:r>
            <a:r>
              <a:rPr lang="en-US" dirty="0"/>
              <a:t> </a:t>
            </a:r>
            <a:r>
              <a:rPr lang="en-US" dirty="0" err="1"/>
              <a:t>menyelesaikan</a:t>
            </a:r>
            <a:r>
              <a:rPr lang="en-US" dirty="0"/>
              <a:t> </a:t>
            </a:r>
            <a:r>
              <a:rPr lang="en-US" dirty="0" err="1"/>
              <a:t>tugas</a:t>
            </a:r>
            <a:r>
              <a:rPr lang="en-US" dirty="0"/>
              <a:t> </a:t>
            </a:r>
            <a:r>
              <a:rPr lang="en-US" dirty="0" err="1"/>
              <a:t>atau</a:t>
            </a:r>
            <a:r>
              <a:rPr lang="en-US" dirty="0"/>
              <a:t> </a:t>
            </a:r>
            <a:r>
              <a:rPr lang="en-US" dirty="0" err="1"/>
              <a:t>memecahkan</a:t>
            </a:r>
            <a:r>
              <a:rPr lang="en-US" dirty="0"/>
              <a:t> </a:t>
            </a:r>
            <a:r>
              <a:rPr lang="en-US" dirty="0" err="1"/>
              <a:t>masalah</a:t>
            </a:r>
            <a:r>
              <a:rPr lang="en-US" dirty="0"/>
              <a:t> </a:t>
            </a:r>
            <a:r>
              <a:rPr lang="en-US" dirty="0" err="1"/>
              <a:t>dengan</a:t>
            </a:r>
            <a:r>
              <a:rPr lang="en-US" dirty="0"/>
              <a:t> </a:t>
            </a:r>
            <a:r>
              <a:rPr lang="en-US" dirty="0" err="1"/>
              <a:t>bantuan</a:t>
            </a:r>
            <a:r>
              <a:rPr lang="en-US" dirty="0"/>
              <a:t> orang </a:t>
            </a:r>
            <a:r>
              <a:rPr lang="en-US" dirty="0" err="1"/>
              <a:t>dewasa</a:t>
            </a:r>
            <a:endParaRPr lang="en-US" dirty="0"/>
          </a:p>
        </p:txBody>
      </p:sp>
      <p:sp>
        <p:nvSpPr>
          <p:cNvPr id="6" name="Slide Number Placeholder 3">
            <a:extLst>
              <a:ext uri="{FF2B5EF4-FFF2-40B4-BE49-F238E27FC236}">
                <a16:creationId xmlns:a16="http://schemas.microsoft.com/office/drawing/2014/main" id="{38590BE0-555D-420B-9E94-A798C6119A20}"/>
              </a:ext>
            </a:extLst>
          </p:cNvPr>
          <p:cNvSpPr txBox="1">
            <a:spLocks/>
          </p:cNvSpPr>
          <p:nvPr/>
        </p:nvSpPr>
        <p:spPr>
          <a:xfrm>
            <a:off x="6553200" y="6470719"/>
            <a:ext cx="1942732" cy="250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mtClean="0"/>
              <a:pPr/>
              <a:t>32</a:t>
            </a:fld>
            <a:endParaRPr lang="id-ID" dirty="0"/>
          </a:p>
        </p:txBody>
      </p:sp>
    </p:spTree>
    <p:extLst>
      <p:ext uri="{BB962C8B-B14F-4D97-AF65-F5344CB8AC3E}">
        <p14:creationId xmlns:p14="http://schemas.microsoft.com/office/powerpoint/2010/main" val="515329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up)">
                                      <p:cBhvr>
                                        <p:cTn id="7" dur="1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up)">
                                      <p:cBhvr>
                                        <p:cTn id="12" dur="1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up)">
                                      <p:cBhvr>
                                        <p:cTn id="17" dur="1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4E3AF2D-7619-4DD6-93A6-11C6EB4959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4600" y="1722438"/>
            <a:ext cx="2058517" cy="2978346"/>
          </a:xfrm>
          <a:prstGeom prst="rect">
            <a:avLst/>
          </a:prstGeom>
        </p:spPr>
      </p:pic>
      <p:sp>
        <p:nvSpPr>
          <p:cNvPr id="3" name="Content Placeholder 2">
            <a:extLst>
              <a:ext uri="{FF2B5EF4-FFF2-40B4-BE49-F238E27FC236}">
                <a16:creationId xmlns:a16="http://schemas.microsoft.com/office/drawing/2014/main" id="{59973E44-D3EF-4D71-9C2D-98B9C7AEAEB1}"/>
              </a:ext>
            </a:extLst>
          </p:cNvPr>
          <p:cNvSpPr txBox="1">
            <a:spLocks/>
          </p:cNvSpPr>
          <p:nvPr/>
        </p:nvSpPr>
        <p:spPr>
          <a:xfrm>
            <a:off x="624689" y="1981200"/>
            <a:ext cx="5296277" cy="250931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i="1" dirty="0"/>
              <a:t>Scaffolding </a:t>
            </a:r>
            <a:r>
              <a:rPr lang="en-US" sz="2400" dirty="0" err="1"/>
              <a:t>adalah</a:t>
            </a:r>
            <a:r>
              <a:rPr lang="en-US" sz="2400" dirty="0"/>
              <a:t> </a:t>
            </a:r>
            <a:r>
              <a:rPr lang="en-US" sz="2400" dirty="0" err="1"/>
              <a:t>bantuan</a:t>
            </a:r>
            <a:r>
              <a:rPr lang="en-US" sz="2400" dirty="0"/>
              <a:t> yang </a:t>
            </a:r>
            <a:r>
              <a:rPr lang="en-US" sz="2400" dirty="0" err="1"/>
              <a:t>diberikan</a:t>
            </a:r>
            <a:r>
              <a:rPr lang="en-US" sz="2400" dirty="0"/>
              <a:t> </a:t>
            </a:r>
            <a:r>
              <a:rPr lang="en-US" sz="2400" dirty="0" err="1"/>
              <a:t>oleh</a:t>
            </a:r>
            <a:r>
              <a:rPr lang="en-US" sz="2400" dirty="0"/>
              <a:t> </a:t>
            </a:r>
            <a:r>
              <a:rPr lang="en-US" sz="2400" dirty="0" err="1"/>
              <a:t>individu</a:t>
            </a:r>
            <a:r>
              <a:rPr lang="en-US" sz="2400" dirty="0"/>
              <a:t> yang </a:t>
            </a:r>
            <a:r>
              <a:rPr lang="en-US" sz="2400" dirty="0" err="1"/>
              <a:t>memiliki</a:t>
            </a:r>
            <a:r>
              <a:rPr lang="en-US" sz="2400" dirty="0"/>
              <a:t> </a:t>
            </a:r>
            <a:r>
              <a:rPr lang="en-US" sz="2400" dirty="0" err="1"/>
              <a:t>pengetahuan</a:t>
            </a:r>
            <a:r>
              <a:rPr lang="en-US" sz="2400" dirty="0"/>
              <a:t> </a:t>
            </a:r>
            <a:r>
              <a:rPr lang="en-US" sz="2400" dirty="0" err="1"/>
              <a:t>ataupun</a:t>
            </a:r>
            <a:r>
              <a:rPr lang="en-US" sz="2400" dirty="0"/>
              <a:t> </a:t>
            </a:r>
            <a:r>
              <a:rPr lang="en-US" sz="2400" dirty="0" err="1"/>
              <a:t>struktur</a:t>
            </a:r>
            <a:r>
              <a:rPr lang="en-US" sz="2400" dirty="0"/>
              <a:t> </a:t>
            </a:r>
            <a:r>
              <a:rPr lang="en-US" sz="2400" dirty="0" err="1"/>
              <a:t>kognitif</a:t>
            </a:r>
            <a:r>
              <a:rPr lang="en-US" sz="2400" dirty="0"/>
              <a:t> yang </a:t>
            </a:r>
            <a:r>
              <a:rPr lang="en-US" sz="2400" dirty="0" err="1"/>
              <a:t>tinggi</a:t>
            </a:r>
            <a:r>
              <a:rPr lang="en-US" sz="2400" dirty="0"/>
              <a:t> (guru, </a:t>
            </a:r>
            <a:r>
              <a:rPr lang="en-US" sz="2400" dirty="0" err="1"/>
              <a:t>teman</a:t>
            </a:r>
            <a:r>
              <a:rPr lang="en-US" sz="2400" dirty="0"/>
              <a:t>) </a:t>
            </a:r>
            <a:r>
              <a:rPr lang="en-US" sz="2400" dirty="0" err="1"/>
              <a:t>kepada</a:t>
            </a:r>
            <a:r>
              <a:rPr lang="en-US" sz="2400" dirty="0"/>
              <a:t> </a:t>
            </a:r>
            <a:r>
              <a:rPr lang="en-US" sz="2400" dirty="0" err="1"/>
              <a:t>individu</a:t>
            </a:r>
            <a:r>
              <a:rPr lang="en-US" sz="2400" dirty="0"/>
              <a:t> yang </a:t>
            </a:r>
            <a:r>
              <a:rPr lang="en-US" sz="2400" dirty="0" err="1"/>
              <a:t>memiliki</a:t>
            </a:r>
            <a:r>
              <a:rPr lang="en-US" sz="2400" dirty="0"/>
              <a:t> </a:t>
            </a:r>
            <a:r>
              <a:rPr lang="en-US" sz="2400" dirty="0" err="1"/>
              <a:t>struktur</a:t>
            </a:r>
            <a:r>
              <a:rPr lang="en-US" sz="2400" dirty="0"/>
              <a:t> </a:t>
            </a:r>
            <a:r>
              <a:rPr lang="en-US" sz="2400" dirty="0" err="1"/>
              <a:t>kognitif</a:t>
            </a:r>
            <a:r>
              <a:rPr lang="en-US" sz="2400" dirty="0"/>
              <a:t> </a:t>
            </a:r>
            <a:r>
              <a:rPr lang="en-US" sz="2400" dirty="0" err="1"/>
              <a:t>kurang</a:t>
            </a:r>
            <a:r>
              <a:rPr lang="en-US" sz="2400" dirty="0"/>
              <a:t>.</a:t>
            </a:r>
          </a:p>
          <a:p>
            <a:pPr marL="0" indent="0">
              <a:buFont typeface="Arial"/>
              <a:buNone/>
            </a:pPr>
            <a:endParaRPr lang="en-US" sz="2400" dirty="0"/>
          </a:p>
        </p:txBody>
      </p:sp>
      <p:sp>
        <p:nvSpPr>
          <p:cNvPr id="4" name="Slide Number Placeholder 3">
            <a:extLst>
              <a:ext uri="{FF2B5EF4-FFF2-40B4-BE49-F238E27FC236}">
                <a16:creationId xmlns:a16="http://schemas.microsoft.com/office/drawing/2014/main" id="{8B551DA6-3B4C-4C7E-A821-3F831046E829}"/>
              </a:ext>
            </a:extLst>
          </p:cNvPr>
          <p:cNvSpPr txBox="1">
            <a:spLocks/>
          </p:cNvSpPr>
          <p:nvPr/>
        </p:nvSpPr>
        <p:spPr>
          <a:xfrm>
            <a:off x="6553200" y="635635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mtClean="0"/>
              <a:pPr/>
              <a:t>33</a:t>
            </a:fld>
            <a:endParaRPr lang="id-ID" dirty="0"/>
          </a:p>
        </p:txBody>
      </p:sp>
      <p:sp>
        <p:nvSpPr>
          <p:cNvPr id="5" name="Trapezoid 4">
            <a:extLst>
              <a:ext uri="{FF2B5EF4-FFF2-40B4-BE49-F238E27FC236}">
                <a16:creationId xmlns:a16="http://schemas.microsoft.com/office/drawing/2014/main" id="{AE85F92D-497B-4DD6-B6FD-A38232AA90CB}"/>
              </a:ext>
            </a:extLst>
          </p:cNvPr>
          <p:cNvSpPr/>
          <p:nvPr/>
        </p:nvSpPr>
        <p:spPr>
          <a:xfrm flipV="1">
            <a:off x="4173644" y="579421"/>
            <a:ext cx="4970355" cy="1096977"/>
          </a:xfrm>
          <a:prstGeom prst="trapezoi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9ED95273-9198-4C6E-8CB1-8454F49FA025}"/>
              </a:ext>
            </a:extLst>
          </p:cNvPr>
          <p:cNvSpPr txBox="1">
            <a:spLocks/>
          </p:cNvSpPr>
          <p:nvPr/>
        </p:nvSpPr>
        <p:spPr>
          <a:xfrm>
            <a:off x="4173645" y="464763"/>
            <a:ext cx="4603687"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solidFill>
                  <a:schemeClr val="bg1"/>
                </a:solidFill>
                <a:effectLst>
                  <a:outerShdw blurRad="38100" dist="38100" dir="2700000" algn="tl">
                    <a:srgbClr val="000000">
                      <a:alpha val="43137"/>
                    </a:srgbClr>
                  </a:outerShdw>
                </a:effectLst>
                <a:latin typeface="Aharoni" pitchFamily="2" charset="-79"/>
                <a:cs typeface="Aharoni" pitchFamily="2" charset="-79"/>
              </a:rPr>
              <a:t>SCAFFOLDING</a:t>
            </a:r>
            <a:endParaRPr lang="en-US" dirty="0">
              <a:solidFill>
                <a:srgbClr val="FFFF00"/>
              </a:solidFill>
              <a:effectLst>
                <a:outerShdw blurRad="38100" dist="38100" dir="2700000" algn="tl">
                  <a:srgbClr val="000000">
                    <a:alpha val="43137"/>
                  </a:srgbClr>
                </a:outerShdw>
              </a:effectLst>
              <a:latin typeface="Aharoni" pitchFamily="2" charset="-79"/>
              <a:cs typeface="Aharoni" pitchFamily="2" charset="-79"/>
            </a:endParaRPr>
          </a:p>
        </p:txBody>
      </p:sp>
    </p:spTree>
    <p:extLst>
      <p:ext uri="{BB962C8B-B14F-4D97-AF65-F5344CB8AC3E}">
        <p14:creationId xmlns:p14="http://schemas.microsoft.com/office/powerpoint/2010/main" val="3094171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125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1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apezoid 1">
            <a:extLst>
              <a:ext uri="{FF2B5EF4-FFF2-40B4-BE49-F238E27FC236}">
                <a16:creationId xmlns:a16="http://schemas.microsoft.com/office/drawing/2014/main" id="{A1209FAF-D834-40F2-B4E9-1690E8C5692E}"/>
              </a:ext>
            </a:extLst>
          </p:cNvPr>
          <p:cNvSpPr/>
          <p:nvPr/>
        </p:nvSpPr>
        <p:spPr>
          <a:xfrm flipV="1">
            <a:off x="3938257" y="304799"/>
            <a:ext cx="5138764" cy="1068576"/>
          </a:xfrm>
          <a:prstGeom prst="trapezoi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BF26E7B0-F345-4F38-9A2B-5CA7776CE139}"/>
              </a:ext>
            </a:extLst>
          </p:cNvPr>
          <p:cNvSpPr txBox="1">
            <a:spLocks/>
          </p:cNvSpPr>
          <p:nvPr/>
        </p:nvSpPr>
        <p:spPr>
          <a:xfrm>
            <a:off x="4037841" y="494923"/>
            <a:ext cx="4810110" cy="76555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a:solidFill>
                  <a:schemeClr val="bg1"/>
                </a:solidFill>
                <a:effectLst>
                  <a:outerShdw blurRad="38100" dist="38100" dir="2700000" algn="tl">
                    <a:srgbClr val="000000">
                      <a:alpha val="43137"/>
                    </a:srgbClr>
                  </a:outerShdw>
                </a:effectLst>
                <a:latin typeface="Aharoni" pitchFamily="2" charset="-79"/>
                <a:cs typeface="Aharoni" pitchFamily="2" charset="-79"/>
              </a:rPr>
              <a:t>TAHAP</a:t>
            </a:r>
            <a:r>
              <a:rPr lang="en-US" sz="2800"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 </a:t>
            </a:r>
            <a:r>
              <a:rPr lang="en-US" sz="2800" dirty="0">
                <a:solidFill>
                  <a:srgbClr val="FFFF00"/>
                </a:solidFill>
                <a:effectLst>
                  <a:outerShdw blurRad="38100" dist="38100" dir="2700000" algn="tl">
                    <a:srgbClr val="000000">
                      <a:alpha val="43137"/>
                    </a:srgbClr>
                  </a:outerShdw>
                </a:effectLst>
                <a:latin typeface="Aharoni" pitchFamily="2" charset="-79"/>
                <a:cs typeface="Aharoni" pitchFamily="2" charset="-79"/>
              </a:rPr>
              <a:t>K</a:t>
            </a:r>
            <a:r>
              <a:rPr lang="id-ID" sz="2800" dirty="0">
                <a:solidFill>
                  <a:srgbClr val="FFFF00"/>
                </a:solidFill>
                <a:effectLst>
                  <a:outerShdw blurRad="38100" dist="38100" dir="2700000" algn="tl">
                    <a:srgbClr val="000000">
                      <a:alpha val="43137"/>
                    </a:srgbClr>
                  </a:outerShdw>
                </a:effectLst>
                <a:latin typeface="Aharoni" pitchFamily="2" charset="-79"/>
                <a:cs typeface="Aharoni" pitchFamily="2" charset="-79"/>
              </a:rPr>
              <a:t>ONSTRUKSI </a:t>
            </a:r>
            <a:r>
              <a:rPr lang="en-US" sz="2800" dirty="0">
                <a:solidFill>
                  <a:srgbClr val="FFFF00"/>
                </a:solidFill>
                <a:effectLst>
                  <a:outerShdw blurRad="38100" dist="38100" dir="2700000" algn="tl">
                    <a:srgbClr val="000000">
                      <a:alpha val="43137"/>
                    </a:srgbClr>
                  </a:outerShdw>
                </a:effectLst>
                <a:latin typeface="Aharoni" pitchFamily="2" charset="-79"/>
                <a:cs typeface="Aharoni" pitchFamily="2" charset="-79"/>
              </a:rPr>
              <a:t>P</a:t>
            </a:r>
            <a:r>
              <a:rPr lang="id-ID" sz="2800" dirty="0">
                <a:solidFill>
                  <a:srgbClr val="FFFF00"/>
                </a:solidFill>
                <a:effectLst>
                  <a:outerShdw blurRad="38100" dist="38100" dir="2700000" algn="tl">
                    <a:srgbClr val="000000">
                      <a:alpha val="43137"/>
                    </a:srgbClr>
                  </a:outerShdw>
                </a:effectLst>
                <a:latin typeface="Aharoni" pitchFamily="2" charset="-79"/>
                <a:cs typeface="Aharoni" pitchFamily="2" charset="-79"/>
              </a:rPr>
              <a:t>ENGETAHUAN</a:t>
            </a:r>
            <a:endParaRPr lang="en-US" sz="2800" dirty="0">
              <a:solidFill>
                <a:srgbClr val="FFFF00"/>
              </a:solidFill>
              <a:effectLst>
                <a:outerShdw blurRad="38100" dist="38100" dir="2700000" algn="tl">
                  <a:srgbClr val="000000">
                    <a:alpha val="43137"/>
                  </a:srgbClr>
                </a:outerShdw>
              </a:effectLst>
              <a:latin typeface="Aharoni" pitchFamily="2" charset="-79"/>
              <a:cs typeface="Aharoni" pitchFamily="2" charset="-79"/>
            </a:endParaRPr>
          </a:p>
        </p:txBody>
      </p:sp>
      <p:sp>
        <p:nvSpPr>
          <p:cNvPr id="4" name="Slide Number Placeholder 3">
            <a:extLst>
              <a:ext uri="{FF2B5EF4-FFF2-40B4-BE49-F238E27FC236}">
                <a16:creationId xmlns:a16="http://schemas.microsoft.com/office/drawing/2014/main" id="{0A9B0A9E-22FD-4A48-BCDF-CDBF726FE73D}"/>
              </a:ext>
            </a:extLst>
          </p:cNvPr>
          <p:cNvSpPr txBox="1">
            <a:spLocks/>
          </p:cNvSpPr>
          <p:nvPr/>
        </p:nvSpPr>
        <p:spPr>
          <a:xfrm>
            <a:off x="6553200" y="6356350"/>
            <a:ext cx="1992244" cy="24455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mtClean="0"/>
              <a:pPr/>
              <a:t>34</a:t>
            </a:fld>
            <a:endParaRPr lang="id-ID" dirty="0"/>
          </a:p>
        </p:txBody>
      </p:sp>
      <p:pic>
        <p:nvPicPr>
          <p:cNvPr id="5" name="Content Placeholder 4">
            <a:extLst>
              <a:ext uri="{FF2B5EF4-FFF2-40B4-BE49-F238E27FC236}">
                <a16:creationId xmlns:a16="http://schemas.microsoft.com/office/drawing/2014/main" id="{96311C9C-5AC2-4A67-B837-6A4357909182}"/>
              </a:ext>
            </a:extLst>
          </p:cNvPr>
          <p:cNvPicPr>
            <a:picLocks/>
          </p:cNvPicPr>
          <p:nvPr/>
        </p:nvPicPr>
        <p:blipFill>
          <a:blip r:embed="rId2" cstate="print"/>
          <a:srcRect b="12692"/>
          <a:stretch>
            <a:fillRect/>
          </a:stretch>
        </p:blipFill>
        <p:spPr bwMode="auto">
          <a:xfrm>
            <a:off x="457200" y="1676400"/>
            <a:ext cx="7684368" cy="3004242"/>
          </a:xfrm>
          <a:prstGeom prst="rect">
            <a:avLst/>
          </a:prstGeom>
          <a:noFill/>
          <a:ln w="9525">
            <a:noFill/>
            <a:miter lim="800000"/>
            <a:headEnd/>
            <a:tailEnd/>
          </a:ln>
        </p:spPr>
      </p:pic>
      <p:sp>
        <p:nvSpPr>
          <p:cNvPr id="6" name="Trapezoid 5">
            <a:hlinkClick r:id="rId3" action="ppaction://hlinksldjump"/>
            <a:extLst>
              <a:ext uri="{FF2B5EF4-FFF2-40B4-BE49-F238E27FC236}">
                <a16:creationId xmlns:a16="http://schemas.microsoft.com/office/drawing/2014/main" id="{1CE5FE3B-3512-4ACB-A395-D127DBAE9DAB}"/>
              </a:ext>
            </a:extLst>
          </p:cNvPr>
          <p:cNvSpPr/>
          <p:nvPr/>
        </p:nvSpPr>
        <p:spPr>
          <a:xfrm>
            <a:off x="6629400" y="6209928"/>
            <a:ext cx="1411983" cy="434062"/>
          </a:xfrm>
          <a:prstGeom prst="trapezoid">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a:t>Ke</a:t>
            </a:r>
            <a:r>
              <a:rPr lang="en-US" dirty="0"/>
              <a:t> </a:t>
            </a:r>
            <a:r>
              <a:rPr lang="en-US" dirty="0" err="1"/>
              <a:t>Materi</a:t>
            </a:r>
            <a:endParaRPr lang="en-US" dirty="0"/>
          </a:p>
        </p:txBody>
      </p:sp>
    </p:spTree>
    <p:extLst>
      <p:ext uri="{BB962C8B-B14F-4D97-AF65-F5344CB8AC3E}">
        <p14:creationId xmlns:p14="http://schemas.microsoft.com/office/powerpoint/2010/main" val="66347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7202BF4-E5FA-4ADF-AF1F-8710DE8892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052" y="1059459"/>
            <a:ext cx="2339796" cy="2339796"/>
          </a:xfrm>
          <a:prstGeom prst="rect">
            <a:avLst/>
          </a:prstGeom>
        </p:spPr>
      </p:pic>
      <p:sp>
        <p:nvSpPr>
          <p:cNvPr id="3" name="Trapezoid 2">
            <a:extLst>
              <a:ext uri="{FF2B5EF4-FFF2-40B4-BE49-F238E27FC236}">
                <a16:creationId xmlns:a16="http://schemas.microsoft.com/office/drawing/2014/main" id="{2EE74E56-3E42-4163-A4A5-F9289EBED764}"/>
              </a:ext>
            </a:extLst>
          </p:cNvPr>
          <p:cNvSpPr/>
          <p:nvPr/>
        </p:nvSpPr>
        <p:spPr>
          <a:xfrm flipV="1">
            <a:off x="4327556" y="266615"/>
            <a:ext cx="4816444" cy="799770"/>
          </a:xfrm>
          <a:prstGeom prst="trapezoi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AB674825-58A5-4E3C-859A-9E0DFB5FB80E}"/>
              </a:ext>
            </a:extLst>
          </p:cNvPr>
          <p:cNvSpPr txBox="1">
            <a:spLocks/>
          </p:cNvSpPr>
          <p:nvPr/>
        </p:nvSpPr>
        <p:spPr>
          <a:xfrm>
            <a:off x="5196689" y="393851"/>
            <a:ext cx="2932700" cy="54529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a:solidFill>
                  <a:schemeClr val="bg1"/>
                </a:solidFill>
                <a:effectLst>
                  <a:outerShdw blurRad="38100" dist="38100" dir="2700000" algn="tl">
                    <a:srgbClr val="000000">
                      <a:alpha val="43137"/>
                    </a:srgbClr>
                  </a:outerShdw>
                </a:effectLst>
                <a:latin typeface="Aharoni" pitchFamily="2" charset="-79"/>
                <a:cs typeface="Aharoni" pitchFamily="2" charset="-79"/>
              </a:rPr>
              <a:t>BAHAN</a:t>
            </a:r>
            <a:r>
              <a:rPr lang="en-US" sz="2400"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 </a:t>
            </a:r>
            <a:r>
              <a:rPr lang="en-US" sz="2400" dirty="0">
                <a:solidFill>
                  <a:srgbClr val="FFFF00"/>
                </a:solidFill>
                <a:effectLst>
                  <a:outerShdw blurRad="38100" dist="38100" dir="2700000" algn="tl">
                    <a:srgbClr val="000000">
                      <a:alpha val="43137"/>
                    </a:srgbClr>
                  </a:outerShdw>
                </a:effectLst>
                <a:latin typeface="Aharoni" pitchFamily="2" charset="-79"/>
                <a:cs typeface="Aharoni" pitchFamily="2" charset="-79"/>
              </a:rPr>
              <a:t>DISKUSI</a:t>
            </a:r>
          </a:p>
        </p:txBody>
      </p:sp>
      <p:sp>
        <p:nvSpPr>
          <p:cNvPr id="5" name="Slide Number Placeholder 3">
            <a:extLst>
              <a:ext uri="{FF2B5EF4-FFF2-40B4-BE49-F238E27FC236}">
                <a16:creationId xmlns:a16="http://schemas.microsoft.com/office/drawing/2014/main" id="{CAC832F2-FE15-47FD-8B54-4FA69C354547}"/>
              </a:ext>
            </a:extLst>
          </p:cNvPr>
          <p:cNvSpPr txBox="1">
            <a:spLocks/>
          </p:cNvSpPr>
          <p:nvPr/>
        </p:nvSpPr>
        <p:spPr>
          <a:xfrm>
            <a:off x="6553200" y="6356351"/>
            <a:ext cx="1752890" cy="174192"/>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mtClean="0"/>
              <a:pPr/>
              <a:t>35</a:t>
            </a:fld>
            <a:endParaRPr lang="id-ID" dirty="0"/>
          </a:p>
        </p:txBody>
      </p:sp>
      <p:sp>
        <p:nvSpPr>
          <p:cNvPr id="7" name="Rounded Rectangle 8">
            <a:extLst>
              <a:ext uri="{FF2B5EF4-FFF2-40B4-BE49-F238E27FC236}">
                <a16:creationId xmlns:a16="http://schemas.microsoft.com/office/drawing/2014/main" id="{E0578DDD-C5F2-440E-A846-B7D52F4AABA6}"/>
              </a:ext>
            </a:extLst>
          </p:cNvPr>
          <p:cNvSpPr/>
          <p:nvPr/>
        </p:nvSpPr>
        <p:spPr>
          <a:xfrm>
            <a:off x="3136523" y="1766592"/>
            <a:ext cx="5248949" cy="925530"/>
          </a:xfrm>
          <a:prstGeom prst="roundRect">
            <a:avLst/>
          </a:prstGeom>
          <a:solidFill>
            <a:schemeClr val="tx2">
              <a:lumMod val="75000"/>
            </a:schemeClr>
          </a:solidFill>
          <a:ln>
            <a:solidFill>
              <a:srgbClr val="002060"/>
            </a:solidFill>
          </a:ln>
        </p:spPr>
        <p:style>
          <a:lnRef idx="0">
            <a:schemeClr val="accent1"/>
          </a:lnRef>
          <a:fillRef idx="3">
            <a:schemeClr val="accent1"/>
          </a:fillRef>
          <a:effectRef idx="3">
            <a:schemeClr val="accent1"/>
          </a:effectRef>
          <a:fontRef idx="minor">
            <a:schemeClr val="lt1"/>
          </a:fontRef>
        </p:style>
        <p:txBody>
          <a:bodyPr rtlCol="0" anchor="ctr"/>
          <a:lstStyle/>
          <a:p>
            <a:pPr lvl="0" algn="just"/>
            <a:r>
              <a:rPr lang="en-US" dirty="0" err="1"/>
              <a:t>Bagaimana</a:t>
            </a:r>
            <a:r>
              <a:rPr lang="en-US" dirty="0"/>
              <a:t> </a:t>
            </a:r>
            <a:r>
              <a:rPr lang="en-US" dirty="0" err="1"/>
              <a:t>cara</a:t>
            </a:r>
            <a:r>
              <a:rPr lang="en-US" dirty="0"/>
              <a:t> </a:t>
            </a:r>
            <a:r>
              <a:rPr lang="en-US" dirty="0" err="1"/>
              <a:t>siswa</a:t>
            </a:r>
            <a:r>
              <a:rPr lang="en-US" dirty="0"/>
              <a:t> </a:t>
            </a:r>
            <a:r>
              <a:rPr lang="en-US" dirty="0" err="1"/>
              <a:t>mengkonstruksi</a:t>
            </a:r>
            <a:r>
              <a:rPr lang="en-US" dirty="0"/>
              <a:t> </a:t>
            </a:r>
            <a:r>
              <a:rPr lang="en-US" dirty="0" err="1"/>
              <a:t>pemahaman</a:t>
            </a:r>
            <a:r>
              <a:rPr lang="en-US" dirty="0"/>
              <a:t> </a:t>
            </a:r>
            <a:r>
              <a:rPr lang="en-US" dirty="0" err="1"/>
              <a:t>konsep</a:t>
            </a:r>
            <a:r>
              <a:rPr lang="en-US" dirty="0"/>
              <a:t> </a:t>
            </a:r>
            <a:r>
              <a:rPr lang="en-US" dirty="0" err="1"/>
              <a:t>matematika</a:t>
            </a:r>
            <a:r>
              <a:rPr lang="en-US" dirty="0"/>
              <a:t> </a:t>
            </a:r>
            <a:r>
              <a:rPr lang="en-US" dirty="0" err="1"/>
              <a:t>menurut</a:t>
            </a:r>
            <a:r>
              <a:rPr lang="en-US" dirty="0"/>
              <a:t> </a:t>
            </a:r>
            <a:r>
              <a:rPr lang="en-US" dirty="0" err="1"/>
              <a:t>pandangan</a:t>
            </a:r>
            <a:r>
              <a:rPr lang="en-US" dirty="0"/>
              <a:t> </a:t>
            </a:r>
            <a:r>
              <a:rPr lang="en-US" dirty="0" err="1"/>
              <a:t>Vygotsky</a:t>
            </a:r>
            <a:r>
              <a:rPr lang="en-US" dirty="0"/>
              <a:t>?</a:t>
            </a:r>
          </a:p>
          <a:p>
            <a:pPr algn="ctr"/>
            <a:endParaRPr lang="en-US" dirty="0"/>
          </a:p>
        </p:txBody>
      </p:sp>
      <p:sp>
        <p:nvSpPr>
          <p:cNvPr id="8" name="Rounded Rectangle 9">
            <a:extLst>
              <a:ext uri="{FF2B5EF4-FFF2-40B4-BE49-F238E27FC236}">
                <a16:creationId xmlns:a16="http://schemas.microsoft.com/office/drawing/2014/main" id="{9E02B502-A936-4C3E-B814-9000989B659F}"/>
              </a:ext>
            </a:extLst>
          </p:cNvPr>
          <p:cNvSpPr/>
          <p:nvPr/>
        </p:nvSpPr>
        <p:spPr>
          <a:xfrm>
            <a:off x="2667000" y="3392329"/>
            <a:ext cx="6187997" cy="1023042"/>
          </a:xfrm>
          <a:prstGeom prst="roundRect">
            <a:avLst/>
          </a:prstGeom>
          <a:solidFill>
            <a:schemeClr val="tx2">
              <a:lumMod val="75000"/>
            </a:schemeClr>
          </a:solidFill>
          <a:ln>
            <a:solidFill>
              <a:srgbClr val="002060"/>
            </a:solidFill>
          </a:ln>
        </p:spPr>
        <p:style>
          <a:lnRef idx="0">
            <a:schemeClr val="accent1"/>
          </a:lnRef>
          <a:fillRef idx="3">
            <a:schemeClr val="accent1"/>
          </a:fillRef>
          <a:effectRef idx="3">
            <a:schemeClr val="accent1"/>
          </a:effectRef>
          <a:fontRef idx="minor">
            <a:schemeClr val="lt1"/>
          </a:fontRef>
        </p:style>
        <p:txBody>
          <a:bodyPr rtlCol="0" anchor="ctr"/>
          <a:lstStyle/>
          <a:p>
            <a:pPr lvl="0"/>
            <a:r>
              <a:rPr lang="en-US" dirty="0" err="1"/>
              <a:t>Bagaimana</a:t>
            </a:r>
            <a:r>
              <a:rPr lang="en-US" dirty="0"/>
              <a:t> </a:t>
            </a:r>
            <a:r>
              <a:rPr lang="en-US" dirty="0" err="1"/>
              <a:t>implikasi</a:t>
            </a:r>
            <a:r>
              <a:rPr lang="en-US" dirty="0"/>
              <a:t> </a:t>
            </a:r>
            <a:r>
              <a:rPr lang="en-US" dirty="0" err="1"/>
              <a:t>teori</a:t>
            </a:r>
            <a:r>
              <a:rPr lang="en-US" dirty="0"/>
              <a:t> </a:t>
            </a:r>
            <a:r>
              <a:rPr lang="en-US" dirty="0" err="1"/>
              <a:t>konstruktivisme</a:t>
            </a:r>
            <a:r>
              <a:rPr lang="en-US" dirty="0"/>
              <a:t> </a:t>
            </a:r>
            <a:r>
              <a:rPr lang="en-US" dirty="0" err="1"/>
              <a:t>sosial</a:t>
            </a:r>
            <a:r>
              <a:rPr lang="en-US" dirty="0"/>
              <a:t> </a:t>
            </a:r>
            <a:r>
              <a:rPr lang="en-US" dirty="0" err="1"/>
              <a:t>dalam</a:t>
            </a:r>
            <a:r>
              <a:rPr lang="en-US" dirty="0"/>
              <a:t> </a:t>
            </a:r>
            <a:r>
              <a:rPr lang="en-US" dirty="0" err="1"/>
              <a:t>pembelajaran</a:t>
            </a:r>
            <a:r>
              <a:rPr lang="en-US" dirty="0"/>
              <a:t> </a:t>
            </a:r>
            <a:r>
              <a:rPr lang="en-US" dirty="0" err="1"/>
              <a:t>matematika</a:t>
            </a:r>
            <a:r>
              <a:rPr lang="en-US" dirty="0"/>
              <a:t>?</a:t>
            </a:r>
          </a:p>
          <a:p>
            <a:pPr algn="ctr"/>
            <a:endParaRPr lang="en-US" dirty="0"/>
          </a:p>
        </p:txBody>
      </p:sp>
    </p:spTree>
    <p:extLst>
      <p:ext uri="{BB962C8B-B14F-4D97-AF65-F5344CB8AC3E}">
        <p14:creationId xmlns:p14="http://schemas.microsoft.com/office/powerpoint/2010/main" val="25844775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AAA824-FBCC-42CA-BACF-718E177EADF5}"/>
              </a:ext>
            </a:extLst>
          </p:cNvPr>
          <p:cNvSpPr/>
          <p:nvPr/>
        </p:nvSpPr>
        <p:spPr>
          <a:xfrm>
            <a:off x="1333041" y="867266"/>
            <a:ext cx="6951644" cy="707886"/>
          </a:xfrm>
          <a:prstGeom prst="rect">
            <a:avLst/>
          </a:prstGeom>
          <a:solidFill>
            <a:schemeClr val="accent2">
              <a:lumMod val="60000"/>
              <a:lumOff val="40000"/>
            </a:schemeClr>
          </a:solidFill>
        </p:spPr>
        <p:txBody>
          <a:bodyPr wrap="square" lIns="91440" tIns="45720" rIns="91440" bIns="45720">
            <a:spAutoFit/>
          </a:bodyPr>
          <a:lstStyle/>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AKTIVITAS PEMBELAJARAN</a:t>
            </a:r>
          </a:p>
        </p:txBody>
      </p:sp>
      <p:sp>
        <p:nvSpPr>
          <p:cNvPr id="3" name="TextBox 2">
            <a:extLst>
              <a:ext uri="{FF2B5EF4-FFF2-40B4-BE49-F238E27FC236}">
                <a16:creationId xmlns:a16="http://schemas.microsoft.com/office/drawing/2014/main" id="{178A69D1-94E6-4B44-9875-F72BF0EAB2EC}"/>
              </a:ext>
            </a:extLst>
          </p:cNvPr>
          <p:cNvSpPr txBox="1"/>
          <p:nvPr/>
        </p:nvSpPr>
        <p:spPr>
          <a:xfrm>
            <a:off x="2902945" y="1680427"/>
            <a:ext cx="3811836" cy="2153218"/>
          </a:xfrm>
          <a:prstGeom prst="rect">
            <a:avLst/>
          </a:prstGeom>
          <a:noFill/>
        </p:spPr>
        <p:txBody>
          <a:bodyPr wrap="square" rtlCol="0">
            <a:spAutoFit/>
          </a:bodyPr>
          <a:lstStyle/>
          <a:p>
            <a:pPr marL="285750" indent="-285750">
              <a:lnSpc>
                <a:spcPct val="200000"/>
              </a:lnSpc>
              <a:buFont typeface="Wingdings" panose="05000000000000000000" pitchFamily="2" charset="2"/>
              <a:buChar char="Ø"/>
            </a:pPr>
            <a:r>
              <a:rPr lang="en-US" sz="3600" dirty="0" err="1"/>
              <a:t>Diskusi</a:t>
            </a:r>
            <a:r>
              <a:rPr lang="en-US" sz="3600" dirty="0"/>
              <a:t> </a:t>
            </a:r>
            <a:r>
              <a:rPr lang="en-US" sz="3600" dirty="0" err="1"/>
              <a:t>kelompok</a:t>
            </a:r>
            <a:endParaRPr lang="en-US" sz="3600" dirty="0"/>
          </a:p>
          <a:p>
            <a:pPr marL="285750" indent="-285750">
              <a:lnSpc>
                <a:spcPct val="200000"/>
              </a:lnSpc>
              <a:buFont typeface="Wingdings" panose="05000000000000000000" pitchFamily="2" charset="2"/>
              <a:buChar char="Ø"/>
            </a:pPr>
            <a:r>
              <a:rPr lang="en-US" sz="3600" dirty="0" err="1"/>
              <a:t>Mengerjakan</a:t>
            </a:r>
            <a:r>
              <a:rPr lang="en-US" sz="3600" dirty="0"/>
              <a:t> LK</a:t>
            </a:r>
          </a:p>
        </p:txBody>
      </p:sp>
    </p:spTree>
    <p:extLst>
      <p:ext uri="{BB962C8B-B14F-4D97-AF65-F5344CB8AC3E}">
        <p14:creationId xmlns:p14="http://schemas.microsoft.com/office/powerpoint/2010/main" val="8291778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err="1"/>
              <a:t>Aktivitas</a:t>
            </a:r>
            <a:r>
              <a:rPr lang="en-US" dirty="0"/>
              <a:t> </a:t>
            </a:r>
            <a:r>
              <a:rPr lang="en-US" dirty="0" err="1"/>
              <a:t>Pembelajaran</a:t>
            </a:r>
            <a:endParaRPr lang="en-US" dirty="0"/>
          </a:p>
        </p:txBody>
      </p:sp>
      <p:sp>
        <p:nvSpPr>
          <p:cNvPr id="3" name="Content Placeholder 2"/>
          <p:cNvSpPr>
            <a:spLocks noGrp="1"/>
          </p:cNvSpPr>
          <p:nvPr>
            <p:ph idx="1"/>
          </p:nvPr>
        </p:nvSpPr>
        <p:spPr/>
        <p:txBody>
          <a:bodyPr>
            <a:normAutofit/>
          </a:bodyPr>
          <a:lstStyle/>
          <a:p>
            <a:pPr marL="0" indent="0">
              <a:buNone/>
            </a:pPr>
            <a:r>
              <a:rPr lang="en-US" sz="2800" b="1" dirty="0"/>
              <a:t>LK. 2.1</a:t>
            </a:r>
            <a:r>
              <a:rPr lang="en-US" sz="2800" dirty="0"/>
              <a:t> </a:t>
            </a:r>
            <a:r>
              <a:rPr lang="en-US" sz="2800" b="1" dirty="0" err="1"/>
              <a:t>Memahami</a:t>
            </a:r>
            <a:r>
              <a:rPr lang="en-US" sz="2800" b="1" dirty="0"/>
              <a:t> </a:t>
            </a:r>
            <a:r>
              <a:rPr lang="en-US" sz="2800" b="1" dirty="0" err="1"/>
              <a:t>teori</a:t>
            </a:r>
            <a:r>
              <a:rPr lang="en-US" sz="2800" b="1" dirty="0"/>
              <a:t> </a:t>
            </a:r>
            <a:r>
              <a:rPr lang="en-US" sz="2800" b="1" dirty="0" err="1"/>
              <a:t>belajar</a:t>
            </a:r>
            <a:r>
              <a:rPr lang="en-US" sz="2800" b="1" dirty="0"/>
              <a:t> Vygotsky</a:t>
            </a:r>
          </a:p>
          <a:p>
            <a:pPr marL="0" indent="0">
              <a:buNone/>
            </a:pPr>
            <a:endParaRPr lang="en-US" dirty="0"/>
          </a:p>
          <a:p>
            <a:pPr marL="863600" lvl="3"/>
            <a:r>
              <a:rPr lang="en-US" sz="2800" dirty="0" err="1"/>
              <a:t>Deskripsikan</a:t>
            </a:r>
            <a:r>
              <a:rPr lang="en-US" sz="2800" dirty="0"/>
              <a:t> </a:t>
            </a:r>
            <a:r>
              <a:rPr lang="en-US" sz="2800" dirty="0" err="1"/>
              <a:t>secara</a:t>
            </a:r>
            <a:r>
              <a:rPr lang="en-US" sz="2800" dirty="0"/>
              <a:t> </a:t>
            </a:r>
            <a:r>
              <a:rPr lang="en-US" sz="2800" dirty="0" err="1"/>
              <a:t>singkat</a:t>
            </a:r>
            <a:r>
              <a:rPr lang="en-US" sz="2800" dirty="0"/>
              <a:t> proses </a:t>
            </a:r>
            <a:r>
              <a:rPr lang="en-US" sz="2800" dirty="0" err="1"/>
              <a:t>belajar</a:t>
            </a:r>
            <a:r>
              <a:rPr lang="en-US" sz="2800" dirty="0"/>
              <a:t> </a:t>
            </a:r>
            <a:r>
              <a:rPr lang="en-US" sz="2800" dirty="0" err="1"/>
              <a:t>menurut</a:t>
            </a:r>
            <a:r>
              <a:rPr lang="en-US" sz="2800" dirty="0"/>
              <a:t> </a:t>
            </a:r>
            <a:r>
              <a:rPr lang="en-US" sz="2800" dirty="0" err="1"/>
              <a:t>teori</a:t>
            </a:r>
            <a:r>
              <a:rPr lang="en-US" sz="2800" dirty="0"/>
              <a:t> Vygotsky</a:t>
            </a:r>
          </a:p>
          <a:p>
            <a:pPr marL="863600" lvl="3"/>
            <a:r>
              <a:rPr lang="en-US" sz="2800" dirty="0" err="1"/>
              <a:t>Sebutkan</a:t>
            </a:r>
            <a:r>
              <a:rPr lang="en-US" sz="2800" dirty="0"/>
              <a:t> </a:t>
            </a:r>
            <a:r>
              <a:rPr lang="en-US" sz="2800" dirty="0" err="1"/>
              <a:t>dan</a:t>
            </a:r>
            <a:r>
              <a:rPr lang="en-US" sz="2800" dirty="0"/>
              <a:t> </a:t>
            </a:r>
            <a:r>
              <a:rPr lang="en-US" sz="2800" dirty="0" err="1"/>
              <a:t>jelaskan</a:t>
            </a:r>
            <a:r>
              <a:rPr lang="en-US" sz="2800" dirty="0"/>
              <a:t> </a:t>
            </a:r>
            <a:r>
              <a:rPr lang="en-US" sz="2800" dirty="0" err="1"/>
              <a:t>konsep</a:t>
            </a:r>
            <a:r>
              <a:rPr lang="en-US" sz="2800" dirty="0"/>
              <a:t> </a:t>
            </a:r>
            <a:r>
              <a:rPr lang="en-US" sz="2800" dirty="0" err="1"/>
              <a:t>penting</a:t>
            </a:r>
            <a:r>
              <a:rPr lang="en-US" sz="2800" dirty="0"/>
              <a:t> </a:t>
            </a:r>
            <a:r>
              <a:rPr lang="en-US" sz="2800" dirty="0" err="1"/>
              <a:t>dalam</a:t>
            </a:r>
            <a:r>
              <a:rPr lang="en-US" sz="2800" dirty="0"/>
              <a:t> </a:t>
            </a:r>
            <a:r>
              <a:rPr lang="en-US" sz="2800" dirty="0" err="1"/>
              <a:t>teori</a:t>
            </a:r>
            <a:r>
              <a:rPr lang="en-US" sz="2800" dirty="0"/>
              <a:t> Vygotsky. </a:t>
            </a:r>
            <a:endParaRPr lang="en-US" sz="2800" b="1" dirty="0"/>
          </a:p>
          <a:p>
            <a:pPr marL="863600" lvl="3"/>
            <a:endParaRPr lang="en-US" b="1"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5696180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err="1"/>
              <a:t>Aktivitas</a:t>
            </a:r>
            <a:r>
              <a:rPr lang="en-US" dirty="0"/>
              <a:t> </a:t>
            </a:r>
            <a:r>
              <a:rPr lang="en-US" dirty="0" err="1"/>
              <a:t>Pembelajaran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Autofit/>
              </a:bodyPr>
              <a:lstStyle/>
              <a:p>
                <a:pPr marL="0" indent="0">
                  <a:buNone/>
                </a:pPr>
                <a:r>
                  <a:rPr lang="en-US" b="1" dirty="0"/>
                  <a:t>LK2.2. </a:t>
                </a:r>
                <a:r>
                  <a:rPr lang="en-US" b="1" dirty="0" err="1"/>
                  <a:t>Mengidentifikasi</a:t>
                </a:r>
                <a:r>
                  <a:rPr lang="en-US" b="1" dirty="0"/>
                  <a:t> </a:t>
                </a:r>
                <a:r>
                  <a:rPr lang="en-US" b="1" dirty="0" err="1"/>
                  <a:t>penerapanteori</a:t>
                </a:r>
                <a:r>
                  <a:rPr lang="en-US" b="1" dirty="0"/>
                  <a:t> </a:t>
                </a:r>
                <a:r>
                  <a:rPr lang="en-US" b="1" dirty="0" err="1"/>
                  <a:t>belajar</a:t>
                </a:r>
                <a:r>
                  <a:rPr lang="en-US" b="1" dirty="0"/>
                  <a:t> Vygotsky </a:t>
                </a:r>
                <a:r>
                  <a:rPr lang="en-US" b="1" dirty="0" err="1"/>
                  <a:t>dalam</a:t>
                </a:r>
                <a:r>
                  <a:rPr lang="en-US" b="1" dirty="0"/>
                  <a:t> </a:t>
                </a:r>
                <a:r>
                  <a:rPr lang="en-US" b="1" dirty="0" err="1"/>
                  <a:t>pembelajaran</a:t>
                </a:r>
                <a:r>
                  <a:rPr lang="en-US" b="1" dirty="0"/>
                  <a:t> </a:t>
                </a:r>
                <a:r>
                  <a:rPr lang="en-US" b="1" dirty="0" err="1"/>
                  <a:t>matematika</a:t>
                </a:r>
                <a:endParaRPr lang="en-US" dirty="0"/>
              </a:p>
              <a:p>
                <a:pPr marL="0" lvl="0" indent="0">
                  <a:buNone/>
                </a:pPr>
                <a:r>
                  <a:rPr lang="id-ID" dirty="0"/>
                  <a:t>Bacalah soal yang diberikan kepada siswa sebagai berikut.</a:t>
                </a:r>
                <a:endParaRPr lang="en-US" dirty="0"/>
              </a:p>
              <a:p>
                <a:r>
                  <a:rPr lang="id-ID" dirty="0"/>
                  <a:t>“</a:t>
                </a:r>
                <a:r>
                  <a:rPr lang="en-US" dirty="0" err="1"/>
                  <a:t>Sebuah</a:t>
                </a:r>
                <a:r>
                  <a:rPr lang="en-US" dirty="0"/>
                  <a:t> </a:t>
                </a:r>
                <a:r>
                  <a:rPr lang="en-US" dirty="0" err="1"/>
                  <a:t>papan</a:t>
                </a:r>
                <a:r>
                  <a:rPr lang="en-US" dirty="0"/>
                  <a:t> </a:t>
                </a:r>
                <a:r>
                  <a:rPr lang="en-US" dirty="0" err="1"/>
                  <a:t>kayu</a:t>
                </a:r>
                <a:r>
                  <a:rPr lang="en-US" dirty="0"/>
                  <a:t> </a:t>
                </a:r>
                <a:r>
                  <a:rPr lang="en-US" dirty="0" err="1"/>
                  <a:t>berbentuk</a:t>
                </a:r>
                <a:r>
                  <a:rPr lang="en-US" dirty="0"/>
                  <a:t> </a:t>
                </a:r>
                <a:r>
                  <a:rPr lang="en-US" dirty="0" err="1"/>
                  <a:t>persegi</a:t>
                </a:r>
                <a:r>
                  <a:rPr lang="en-US" dirty="0"/>
                  <a:t> </a:t>
                </a:r>
                <a:r>
                  <a:rPr lang="en-US" dirty="0" err="1"/>
                  <a:t>panjang</a:t>
                </a:r>
                <a:r>
                  <a:rPr lang="en-US" dirty="0"/>
                  <a:t> </a:t>
                </a:r>
                <a:r>
                  <a:rPr lang="en-US" dirty="0" err="1"/>
                  <a:t>dengan</a:t>
                </a:r>
                <a:r>
                  <a:rPr lang="en-US" dirty="0"/>
                  <a:t> </a:t>
                </a:r>
                <a:r>
                  <a:rPr lang="en-US" dirty="0" err="1"/>
                  <a:t>luas</a:t>
                </a:r>
                <a:r>
                  <a:rPr lang="en-US" dirty="0"/>
                  <a:t> </a:t>
                </a:r>
                <a14:m>
                  <m:oMath xmlns:m="http://schemas.openxmlformats.org/officeDocument/2006/math">
                    <m:r>
                      <a:rPr lang="en-US" i="1"/>
                      <m:t>13</m:t>
                    </m:r>
                    <m:sSup>
                      <m:sSupPr>
                        <m:ctrlPr>
                          <a:rPr lang="en-US" i="1"/>
                        </m:ctrlPr>
                      </m:sSupPr>
                      <m:e>
                        <m:r>
                          <a:rPr lang="en-US" i="1"/>
                          <m:t>𝑥</m:t>
                        </m:r>
                      </m:e>
                      <m:sup>
                        <m:r>
                          <a:rPr lang="en-US" i="1" baseline="30000"/>
                          <m:t>2</m:t>
                        </m:r>
                      </m:sup>
                    </m:sSup>
                    <m:r>
                      <a:rPr lang="en-US" i="1"/>
                      <m:t>+12</m:t>
                    </m:r>
                    <m:r>
                      <a:rPr lang="en-US" i="1"/>
                      <m:t>𝑥𝑦</m:t>
                    </m:r>
                    <m:r>
                      <a:rPr lang="en-US" i="1"/>
                      <m:t>−5</m:t>
                    </m:r>
                    <m:sSup>
                      <m:sSupPr>
                        <m:ctrlPr>
                          <a:rPr lang="en-US" i="1"/>
                        </m:ctrlPr>
                      </m:sSupPr>
                      <m:e>
                        <m:r>
                          <a:rPr lang="en-US" i="1"/>
                          <m:t>𝑦</m:t>
                        </m:r>
                      </m:e>
                      <m:sup>
                        <m:r>
                          <a:rPr lang="en-US" i="1" baseline="30000"/>
                          <m:t>2</m:t>
                        </m:r>
                      </m:sup>
                    </m:sSup>
                  </m:oMath>
                </a14:m>
                <a:r>
                  <a:rPr lang="en-US" dirty="0"/>
                  <a:t>meter </a:t>
                </a:r>
                <a:r>
                  <a:rPr lang="en-US" dirty="0" err="1"/>
                  <a:t>persegi</a:t>
                </a:r>
                <a:r>
                  <a:rPr lang="en-US" dirty="0"/>
                  <a:t> </a:t>
                </a:r>
                <a:r>
                  <a:rPr lang="en-US" dirty="0" err="1"/>
                  <a:t>akan</a:t>
                </a:r>
                <a:r>
                  <a:rPr lang="en-US" dirty="0"/>
                  <a:t> </a:t>
                </a:r>
                <a:r>
                  <a:rPr lang="en-US" dirty="0" err="1"/>
                  <a:t>dipotong</a:t>
                </a:r>
                <a:r>
                  <a:rPr lang="en-US" dirty="0"/>
                  <a:t> </a:t>
                </a:r>
                <a:r>
                  <a:rPr lang="en-US" dirty="0" err="1"/>
                  <a:t>menjadi</a:t>
                </a:r>
                <a:r>
                  <a:rPr lang="en-US" dirty="0"/>
                  <a:t> </a:t>
                </a:r>
                <a:r>
                  <a:rPr lang="en-US" dirty="0" err="1"/>
                  <a:t>dua</a:t>
                </a:r>
                <a:r>
                  <a:rPr lang="en-US" dirty="0"/>
                  <a:t> </a:t>
                </a:r>
                <a:r>
                  <a:rPr lang="en-US" dirty="0" err="1"/>
                  <a:t>buah</a:t>
                </a:r>
                <a:r>
                  <a:rPr lang="en-US" dirty="0"/>
                  <a:t> </a:t>
                </a:r>
                <a:r>
                  <a:rPr lang="en-US" dirty="0" err="1"/>
                  <a:t>bentuk</a:t>
                </a:r>
                <a:r>
                  <a:rPr lang="en-US" dirty="0"/>
                  <a:t> </a:t>
                </a:r>
                <a:r>
                  <a:rPr lang="en-US" dirty="0" err="1"/>
                  <a:t>segiempat</a:t>
                </a:r>
                <a:r>
                  <a:rPr lang="en-US" dirty="0"/>
                  <a:t> yang </a:t>
                </a:r>
                <a:r>
                  <a:rPr lang="en-US" dirty="0" err="1"/>
                  <a:t>besarnya</a:t>
                </a:r>
                <a:r>
                  <a:rPr lang="en-US" dirty="0"/>
                  <a:t> </a:t>
                </a:r>
                <a:r>
                  <a:rPr lang="en-US" dirty="0" err="1"/>
                  <a:t>tidak</a:t>
                </a:r>
                <a:r>
                  <a:rPr lang="en-US" dirty="0"/>
                  <a:t> </a:t>
                </a:r>
                <a:r>
                  <a:rPr lang="en-US" dirty="0" err="1"/>
                  <a:t>sama</a:t>
                </a:r>
                <a:r>
                  <a:rPr lang="en-US" dirty="0"/>
                  <a:t>. Satu </a:t>
                </a:r>
                <a:r>
                  <a:rPr lang="en-US" dirty="0" err="1"/>
                  <a:t>bagian</a:t>
                </a:r>
                <a:r>
                  <a:rPr lang="en-US" dirty="0"/>
                  <a:t> </a:t>
                </a:r>
                <a:r>
                  <a:rPr lang="en-US" dirty="0" err="1"/>
                  <a:t>digunakan</a:t>
                </a:r>
                <a:r>
                  <a:rPr lang="en-US" dirty="0"/>
                  <a:t> </a:t>
                </a:r>
                <a:r>
                  <a:rPr lang="en-US" dirty="0" err="1"/>
                  <a:t>untuk</a:t>
                </a:r>
                <a:r>
                  <a:rPr lang="en-US" dirty="0"/>
                  <a:t> </a:t>
                </a:r>
                <a:r>
                  <a:rPr lang="en-US" dirty="0" err="1"/>
                  <a:t>membuat</a:t>
                </a:r>
                <a:r>
                  <a:rPr lang="en-US" dirty="0"/>
                  <a:t> </a:t>
                </a:r>
                <a:r>
                  <a:rPr lang="en-US" dirty="0" err="1"/>
                  <a:t>meja</a:t>
                </a:r>
                <a:r>
                  <a:rPr lang="en-US" dirty="0"/>
                  <a:t> </a:t>
                </a:r>
                <a:r>
                  <a:rPr lang="en-US" dirty="0" err="1"/>
                  <a:t>dan</a:t>
                </a:r>
                <a:r>
                  <a:rPr lang="en-US" dirty="0"/>
                  <a:t> </a:t>
                </a:r>
                <a:r>
                  <a:rPr lang="en-US" dirty="0" err="1"/>
                  <a:t>bagian</a:t>
                </a:r>
                <a:r>
                  <a:rPr lang="en-US" dirty="0"/>
                  <a:t> lain </a:t>
                </a:r>
                <a:r>
                  <a:rPr lang="en-US" dirty="0" err="1"/>
                  <a:t>untuk</a:t>
                </a:r>
                <a:r>
                  <a:rPr lang="en-US" dirty="0"/>
                  <a:t> </a:t>
                </a:r>
                <a:r>
                  <a:rPr lang="en-US" dirty="0" err="1"/>
                  <a:t>membuat</a:t>
                </a:r>
                <a:r>
                  <a:rPr lang="en-US" dirty="0"/>
                  <a:t> </a:t>
                </a:r>
                <a:r>
                  <a:rPr lang="en-US" dirty="0" err="1"/>
                  <a:t>pintu</a:t>
                </a:r>
                <a:r>
                  <a:rPr lang="en-US" dirty="0"/>
                  <a:t> </a:t>
                </a:r>
                <a:r>
                  <a:rPr lang="id-ID" dirty="0"/>
                  <a:t>almari</a:t>
                </a:r>
                <a:r>
                  <a:rPr lang="en-US" dirty="0"/>
                  <a:t>. </a:t>
                </a:r>
                <a:r>
                  <a:rPr lang="en-US" dirty="0" err="1"/>
                  <a:t>Papan</a:t>
                </a:r>
                <a:r>
                  <a:rPr lang="en-US" dirty="0"/>
                  <a:t> </a:t>
                </a:r>
                <a:r>
                  <a:rPr lang="en-US" dirty="0" err="1"/>
                  <a:t>kayu</a:t>
                </a:r>
                <a:r>
                  <a:rPr lang="en-US" dirty="0"/>
                  <a:t> yang </a:t>
                </a:r>
                <a:r>
                  <a:rPr lang="en-US" dirty="0" err="1"/>
                  <a:t>digunakan</a:t>
                </a:r>
                <a:r>
                  <a:rPr lang="en-US" dirty="0"/>
                  <a:t> </a:t>
                </a:r>
                <a:r>
                  <a:rPr lang="en-US" dirty="0" err="1"/>
                  <a:t>untuk</a:t>
                </a:r>
                <a:r>
                  <a:rPr lang="en-US" dirty="0"/>
                  <a:t> </a:t>
                </a:r>
                <a:r>
                  <a:rPr lang="en-US" dirty="0" err="1"/>
                  <a:t>membuat</a:t>
                </a:r>
                <a:r>
                  <a:rPr lang="en-US" dirty="0"/>
                  <a:t> </a:t>
                </a:r>
                <a:r>
                  <a:rPr lang="en-US" dirty="0" err="1"/>
                  <a:t>meja</a:t>
                </a:r>
                <a:r>
                  <a:rPr lang="en-US" dirty="0"/>
                  <a:t> </a:t>
                </a:r>
                <a:r>
                  <a:rPr lang="en-US" dirty="0" err="1"/>
                  <a:t>berbentuk</a:t>
                </a:r>
                <a:r>
                  <a:rPr lang="en-US" dirty="0"/>
                  <a:t> </a:t>
                </a:r>
                <a:r>
                  <a:rPr lang="en-US" dirty="0" err="1"/>
                  <a:t>persegi</a:t>
                </a:r>
                <a:r>
                  <a:rPr lang="en-US" dirty="0"/>
                  <a:t> </a:t>
                </a:r>
                <a:r>
                  <a:rPr lang="en-US" dirty="0" err="1"/>
                  <a:t>panjang</a:t>
                </a:r>
                <a:r>
                  <a:rPr lang="en-US" dirty="0"/>
                  <a:t> </a:t>
                </a:r>
                <a:r>
                  <a:rPr lang="en-US" dirty="0" err="1"/>
                  <a:t>dengan</a:t>
                </a:r>
                <a:r>
                  <a:rPr lang="en-US" dirty="0"/>
                  <a:t> </a:t>
                </a:r>
                <a:r>
                  <a:rPr lang="en-US" dirty="0" err="1"/>
                  <a:t>ukuran</a:t>
                </a:r>
                <a:r>
                  <a:rPr lang="en-US" dirty="0"/>
                  <a:t> </a:t>
                </a:r>
                <a:r>
                  <a:rPr lang="en-US" dirty="0" err="1"/>
                  <a:t>panjang</a:t>
                </a:r>
                <a:r>
                  <a:rPr lang="en-US" dirty="0"/>
                  <a:t> </a:t>
                </a:r>
                <a14:m>
                  <m:oMath xmlns:m="http://schemas.openxmlformats.org/officeDocument/2006/math">
                    <m:r>
                      <a:rPr lang="en-US" i="1"/>
                      <m:t>(2</m:t>
                    </m:r>
                    <m:r>
                      <a:rPr lang="en-US" i="1"/>
                      <m:t>𝑥</m:t>
                    </m:r>
                    <m:r>
                      <a:rPr lang="en-US" i="1"/>
                      <m:t>+3</m:t>
                    </m:r>
                    <m:r>
                      <a:rPr lang="en-US" i="1"/>
                      <m:t>𝑦</m:t>
                    </m:r>
                    <m:r>
                      <a:rPr lang="en-US" i="1"/>
                      <m:t>)</m:t>
                    </m:r>
                  </m:oMath>
                </a14:m>
                <a:r>
                  <a:rPr lang="en-US" dirty="0"/>
                  <a:t> meter </a:t>
                </a:r>
                <a:r>
                  <a:rPr lang="en-US" dirty="0" err="1"/>
                  <a:t>dan</a:t>
                </a:r>
                <a:r>
                  <a:rPr lang="en-US" dirty="0"/>
                  <a:t> </a:t>
                </a:r>
                <a:r>
                  <a:rPr lang="en-US" dirty="0" err="1"/>
                  <a:t>lebar</a:t>
                </a:r>
                <a14:m>
                  <m:oMath xmlns:m="http://schemas.openxmlformats.org/officeDocument/2006/math">
                    <m:r>
                      <a:rPr lang="en-US" i="1"/>
                      <m:t> 6</m:t>
                    </m:r>
                    <m:r>
                      <a:rPr lang="en-US" i="1"/>
                      <m:t>𝑦</m:t>
                    </m:r>
                  </m:oMath>
                </a14:m>
                <a:r>
                  <a:rPr lang="en-US" dirty="0"/>
                  <a:t> meter </a:t>
                </a:r>
                <a:r>
                  <a:rPr lang="en-US" dirty="0" err="1"/>
                  <a:t>kurang</a:t>
                </a:r>
                <a:r>
                  <a:rPr lang="en-US" dirty="0"/>
                  <a:t> </a:t>
                </a:r>
                <a:r>
                  <a:rPr lang="en-US" dirty="0" err="1"/>
                  <a:t>dari</a:t>
                </a:r>
                <a:r>
                  <a:rPr lang="en-US" dirty="0"/>
                  <a:t> </a:t>
                </a:r>
                <a:r>
                  <a:rPr lang="en-US" dirty="0" err="1"/>
                  <a:t>panjangnya</a:t>
                </a:r>
                <a:r>
                  <a:rPr lang="en-US" dirty="0"/>
                  <a:t>. </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626" t="-1077" r="-469"/>
                </a:stretch>
              </a:blipFill>
            </p:spPr>
            <p:txBody>
              <a:bodyPr/>
              <a:lstStyle/>
              <a:p>
                <a:r>
                  <a:rPr lang="en-US">
                    <a:noFill/>
                  </a:rPr>
                  <a:t> </a:t>
                </a:r>
              </a:p>
            </p:txBody>
          </p:sp>
        </mc:Fallback>
      </mc:AlternateContent>
    </p:spTree>
    <p:extLst>
      <p:ext uri="{BB962C8B-B14F-4D97-AF65-F5344CB8AC3E}">
        <p14:creationId xmlns:p14="http://schemas.microsoft.com/office/powerpoint/2010/main" val="6555735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9230464-AB02-4C9A-9608-E63082B6B2DF}"/>
              </a:ext>
            </a:extLst>
          </p:cNvPr>
          <p:cNvSpPr/>
          <p:nvPr/>
        </p:nvSpPr>
        <p:spPr>
          <a:xfrm>
            <a:off x="762000" y="702851"/>
            <a:ext cx="7874000" cy="3647152"/>
          </a:xfrm>
          <a:prstGeom prst="rect">
            <a:avLst/>
          </a:prstGeom>
        </p:spPr>
        <p:txBody>
          <a:bodyPr wrap="square">
            <a:spAutoFit/>
          </a:bodyPr>
          <a:lstStyle/>
          <a:p>
            <a:pPr marL="228600" marR="0" indent="-228600">
              <a:lnSpc>
                <a:spcPct val="150000"/>
              </a:lnSpc>
              <a:spcBef>
                <a:spcPts val="0"/>
              </a:spcBef>
              <a:spcAft>
                <a:spcPts val="0"/>
              </a:spcAft>
            </a:pPr>
            <a:r>
              <a:rPr lang="en-US" sz="1400" dirty="0" err="1">
                <a:latin typeface="Cambria" panose="02040503050406030204" pitchFamily="18" charset="0"/>
                <a:ea typeface="Calibri" panose="020F0502020204030204" pitchFamily="34" charset="0"/>
              </a:rPr>
              <a:t>Pertanyaan</a:t>
            </a:r>
            <a:r>
              <a:rPr lang="en-US" sz="1400" dirty="0">
                <a:latin typeface="Cambria" panose="02040503050406030204" pitchFamily="18" charset="0"/>
                <a:ea typeface="Calibri" panose="020F0502020204030204" pitchFamily="34" charset="0"/>
              </a:rPr>
              <a:t>:</a:t>
            </a:r>
            <a:endParaRPr lang="en-US" sz="1400" b="1" dirty="0">
              <a:latin typeface="Times New Roman" panose="02020603050405020304" pitchFamily="18" charset="0"/>
              <a:ea typeface="Calibri" panose="020F0502020204030204" pitchFamily="34" charset="0"/>
            </a:endParaRPr>
          </a:p>
          <a:p>
            <a:pPr marL="342900" marR="0" lvl="0" indent="-342900" algn="just">
              <a:lnSpc>
                <a:spcPct val="150000"/>
              </a:lnSpc>
              <a:spcBef>
                <a:spcPts val="0"/>
              </a:spcBef>
              <a:spcAft>
                <a:spcPts val="0"/>
              </a:spcAft>
              <a:buFont typeface="+mj-lt"/>
              <a:buAutoNum type="arabicParenR"/>
            </a:pPr>
            <a:r>
              <a:rPr lang="id-ID" sz="1400" dirty="0">
                <a:solidFill>
                  <a:srgbClr val="000000"/>
                </a:solidFill>
                <a:latin typeface="Cambria" panose="02040503050406030204" pitchFamily="18" charset="0"/>
                <a:ea typeface="Calibri" panose="020F0502020204030204" pitchFamily="34" charset="0"/>
              </a:rPr>
              <a:t>Informasi apa yang anda dapatkan dari soal tersebut?</a:t>
            </a:r>
            <a:endParaRPr lang="en-US" sz="1400" dirty="0">
              <a:solidFill>
                <a:srgbClr val="000000"/>
              </a:solidFill>
              <a:latin typeface="Times New Roman" panose="02020603050405020304" pitchFamily="18" charset="0"/>
              <a:ea typeface="Calibri" panose="020F0502020204030204" pitchFamily="34" charset="0"/>
            </a:endParaRPr>
          </a:p>
          <a:p>
            <a:pPr marL="342900" marR="0" lvl="0" indent="-342900" algn="just">
              <a:lnSpc>
                <a:spcPct val="150000"/>
              </a:lnSpc>
              <a:spcBef>
                <a:spcPts val="0"/>
              </a:spcBef>
              <a:spcAft>
                <a:spcPts val="0"/>
              </a:spcAft>
              <a:buFont typeface="+mj-lt"/>
              <a:buAutoNum type="arabicParenR"/>
            </a:pPr>
            <a:r>
              <a:rPr lang="id-ID" sz="1400" dirty="0">
                <a:solidFill>
                  <a:srgbClr val="000000"/>
                </a:solidFill>
                <a:latin typeface="Cambria" panose="02040503050406030204" pitchFamily="18" charset="0"/>
                <a:ea typeface="Calibri" panose="020F0502020204030204" pitchFamily="34" charset="0"/>
              </a:rPr>
              <a:t>Berapakah ukuran lebar papan yang digunakan untuk membuat meja?</a:t>
            </a:r>
            <a:endParaRPr lang="en-US" sz="1400" dirty="0">
              <a:solidFill>
                <a:srgbClr val="000000"/>
              </a:solidFill>
              <a:latin typeface="Times New Roman" panose="02020603050405020304" pitchFamily="18" charset="0"/>
              <a:ea typeface="Calibri" panose="020F0502020204030204" pitchFamily="34" charset="0"/>
            </a:endParaRPr>
          </a:p>
          <a:p>
            <a:pPr marL="342900" marR="0" lvl="0" indent="-342900" algn="just">
              <a:lnSpc>
                <a:spcPct val="150000"/>
              </a:lnSpc>
              <a:spcBef>
                <a:spcPts val="0"/>
              </a:spcBef>
              <a:spcAft>
                <a:spcPts val="0"/>
              </a:spcAft>
              <a:buFont typeface="+mj-lt"/>
              <a:buAutoNum type="arabicParenR"/>
            </a:pPr>
            <a:r>
              <a:rPr lang="id-ID" sz="1400" dirty="0">
                <a:solidFill>
                  <a:srgbClr val="000000"/>
                </a:solidFill>
                <a:latin typeface="Cambria" panose="02040503050406030204" pitchFamily="18" charset="0"/>
                <a:ea typeface="Calibri" panose="020F0502020204030204" pitchFamily="34" charset="0"/>
              </a:rPr>
              <a:t>Berapakah luas papan kayu yang digunakan untuk membuat meja?</a:t>
            </a:r>
            <a:endParaRPr lang="en-US" sz="1400" dirty="0">
              <a:solidFill>
                <a:srgbClr val="000000"/>
              </a:solidFill>
              <a:latin typeface="Times New Roman" panose="02020603050405020304" pitchFamily="18" charset="0"/>
              <a:ea typeface="Calibri" panose="020F0502020204030204" pitchFamily="34" charset="0"/>
            </a:endParaRPr>
          </a:p>
          <a:p>
            <a:pPr marL="342900" marR="0" lvl="0" indent="-342900" algn="just">
              <a:lnSpc>
                <a:spcPct val="150000"/>
              </a:lnSpc>
              <a:spcBef>
                <a:spcPts val="0"/>
              </a:spcBef>
              <a:spcAft>
                <a:spcPts val="0"/>
              </a:spcAft>
              <a:buFont typeface="+mj-lt"/>
              <a:buAutoNum type="arabicParenR"/>
            </a:pPr>
            <a:r>
              <a:rPr lang="id-ID" sz="1400" dirty="0">
                <a:solidFill>
                  <a:srgbClr val="000000"/>
                </a:solidFill>
                <a:latin typeface="Cambria" panose="02040503050406030204" pitchFamily="18" charset="0"/>
                <a:ea typeface="Calibri" panose="020F0502020204030204" pitchFamily="34" charset="0"/>
              </a:rPr>
              <a:t>Berapakah luas papan kayu yang digunakan untuk membuat pintu almari? </a:t>
            </a:r>
            <a:endParaRPr lang="en-US" sz="1400" dirty="0">
              <a:solidFill>
                <a:srgbClr val="000000"/>
              </a:solidFill>
              <a:latin typeface="Times New Roman" panose="02020603050405020304" pitchFamily="18" charset="0"/>
              <a:ea typeface="Calibri" panose="020F0502020204030204" pitchFamily="34" charset="0"/>
            </a:endParaRPr>
          </a:p>
          <a:p>
            <a:pPr marL="342900" marR="0" lvl="0" indent="-342900" algn="just">
              <a:lnSpc>
                <a:spcPct val="150000"/>
              </a:lnSpc>
              <a:spcBef>
                <a:spcPts val="0"/>
              </a:spcBef>
              <a:spcAft>
                <a:spcPts val="0"/>
              </a:spcAft>
              <a:buFont typeface="+mj-lt"/>
              <a:buAutoNum type="arabicParenR"/>
            </a:pPr>
            <a:r>
              <a:rPr lang="id-ID" sz="1400" dirty="0">
                <a:solidFill>
                  <a:srgbClr val="000000"/>
                </a:solidFill>
                <a:latin typeface="Cambria" panose="02040503050406030204" pitchFamily="18" charset="0"/>
                <a:ea typeface="Calibri" panose="020F0502020204030204" pitchFamily="34" charset="0"/>
              </a:rPr>
              <a:t>Carilah panjang dan lebar papan yang digunakan untuk membuat pintu almari!</a:t>
            </a:r>
            <a:endParaRPr lang="en-US" sz="1400" dirty="0">
              <a:solidFill>
                <a:srgbClr val="000000"/>
              </a:solidFill>
              <a:latin typeface="Times New Roman" panose="02020603050405020304" pitchFamily="18" charset="0"/>
              <a:ea typeface="Calibri" panose="020F0502020204030204" pitchFamily="34" charset="0"/>
            </a:endParaRPr>
          </a:p>
          <a:p>
            <a:pPr marL="342900" marR="0" lvl="0" indent="-342900" algn="just">
              <a:lnSpc>
                <a:spcPct val="150000"/>
              </a:lnSpc>
              <a:spcBef>
                <a:spcPts val="0"/>
              </a:spcBef>
              <a:spcAft>
                <a:spcPts val="0"/>
              </a:spcAft>
              <a:buFont typeface="+mj-lt"/>
              <a:buAutoNum type="arabicParenR"/>
            </a:pPr>
            <a:r>
              <a:rPr lang="id-ID" sz="1400" dirty="0">
                <a:solidFill>
                  <a:srgbClr val="000000"/>
                </a:solidFill>
                <a:latin typeface="Cambria" panose="02040503050406030204" pitchFamily="18" charset="0"/>
                <a:ea typeface="Calibri" panose="020F0502020204030204" pitchFamily="34" charset="0"/>
              </a:rPr>
              <a:t>Setelah menyelesaikan soal tersebut, apakah anda yakin terhadap hasil jawaban anda?</a:t>
            </a:r>
            <a:endParaRPr lang="en-US" sz="1400" dirty="0">
              <a:solidFill>
                <a:srgbClr val="000000"/>
              </a:solidFill>
              <a:latin typeface="Times New Roman" panose="02020603050405020304" pitchFamily="18" charset="0"/>
              <a:ea typeface="Calibri" panose="020F0502020204030204" pitchFamily="34" charset="0"/>
            </a:endParaRPr>
          </a:p>
          <a:p>
            <a:pPr marL="342900" marR="0" lvl="0" indent="-342900" algn="just">
              <a:lnSpc>
                <a:spcPct val="150000"/>
              </a:lnSpc>
              <a:spcBef>
                <a:spcPts val="0"/>
              </a:spcBef>
              <a:spcAft>
                <a:spcPts val="0"/>
              </a:spcAft>
              <a:buFont typeface="+mj-lt"/>
              <a:buAutoNum type="alphaLcParenR"/>
            </a:pPr>
            <a:r>
              <a:rPr lang="en-US" sz="1400" dirty="0" err="1">
                <a:latin typeface="Cambria" panose="02040503050406030204" pitchFamily="18" charset="0"/>
                <a:ea typeface="Times New Roman" panose="02020603050405020304" pitchFamily="18" charset="0"/>
              </a:rPr>
              <a:t>Jika</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ya</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bagaimana</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anda</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melakukan</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pengecekan</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bahwa</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jawaban</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anda</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benar</a:t>
            </a:r>
            <a:r>
              <a:rPr lang="en-US" sz="1400" dirty="0">
                <a:latin typeface="Cambria" panose="02040503050406030204" pitchFamily="18" charset="0"/>
                <a:ea typeface="Times New Roman" panose="02020603050405020304" pitchFamily="18" charset="0"/>
              </a:rPr>
              <a:t>?</a:t>
            </a:r>
            <a:endParaRPr lang="en-US" sz="1400" dirty="0">
              <a:latin typeface="Times New Roman" panose="02020603050405020304" pitchFamily="18" charset="0"/>
              <a:ea typeface="Times New Roman" panose="02020603050405020304" pitchFamily="18" charset="0"/>
            </a:endParaRPr>
          </a:p>
          <a:p>
            <a:pPr marL="342900" marR="0" lvl="0" indent="-342900" algn="just">
              <a:lnSpc>
                <a:spcPct val="150000"/>
              </a:lnSpc>
              <a:spcBef>
                <a:spcPts val="0"/>
              </a:spcBef>
              <a:spcAft>
                <a:spcPts val="0"/>
              </a:spcAft>
              <a:buFont typeface="+mj-lt"/>
              <a:buAutoNum type="alphaLcParenR"/>
            </a:pPr>
            <a:r>
              <a:rPr lang="en-US" sz="1400" dirty="0" err="1">
                <a:latin typeface="Cambria" panose="02040503050406030204" pitchFamily="18" charset="0"/>
                <a:ea typeface="Times New Roman" panose="02020603050405020304" pitchFamily="18" charset="0"/>
              </a:rPr>
              <a:t>Jika</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tidak</a:t>
            </a:r>
            <a:r>
              <a:rPr lang="en-US" sz="1400" dirty="0">
                <a:latin typeface="Cambria" panose="02040503050406030204" pitchFamily="18" charset="0"/>
                <a:ea typeface="Times New Roman" panose="02020603050405020304" pitchFamily="18" charset="0"/>
              </a:rPr>
              <a:t>, </a:t>
            </a:r>
            <a:r>
              <a:rPr lang="en-US" sz="1400" dirty="0" err="1">
                <a:latin typeface="Cambria" panose="02040503050406030204" pitchFamily="18" charset="0"/>
                <a:ea typeface="Times New Roman" panose="02020603050405020304" pitchFamily="18" charset="0"/>
              </a:rPr>
              <a:t>mengapa</a:t>
            </a:r>
            <a:r>
              <a:rPr lang="en-US" sz="1400" dirty="0">
                <a:latin typeface="Cambria" panose="02040503050406030204" pitchFamily="18" charset="0"/>
                <a:ea typeface="Times New Roman" panose="02020603050405020304" pitchFamily="18" charset="0"/>
              </a:rPr>
              <a:t>?</a:t>
            </a:r>
            <a:endParaRPr lang="en-US" sz="1400" dirty="0">
              <a:latin typeface="Times New Roman" panose="02020603050405020304" pitchFamily="18" charset="0"/>
              <a:ea typeface="Times New Roman" panose="02020603050405020304" pitchFamily="18" charset="0"/>
            </a:endParaRPr>
          </a:p>
          <a:p>
            <a:pPr marR="0" lvl="0" algn="just">
              <a:lnSpc>
                <a:spcPct val="150000"/>
              </a:lnSpc>
              <a:spcBef>
                <a:spcPts val="0"/>
              </a:spcBef>
              <a:spcAft>
                <a:spcPts val="0"/>
              </a:spcAft>
            </a:pPr>
            <a:r>
              <a:rPr lang="en-US" sz="1400" dirty="0">
                <a:solidFill>
                  <a:srgbClr val="000000"/>
                </a:solidFill>
                <a:latin typeface="Cambria" panose="02040503050406030204" pitchFamily="18" charset="0"/>
                <a:ea typeface="Calibri" panose="020F0502020204030204" pitchFamily="34" charset="0"/>
              </a:rPr>
              <a:t>7) </a:t>
            </a:r>
            <a:r>
              <a:rPr lang="id-ID" sz="1400" dirty="0">
                <a:solidFill>
                  <a:srgbClr val="000000"/>
                </a:solidFill>
                <a:latin typeface="Cambria" panose="02040503050406030204" pitchFamily="18" charset="0"/>
                <a:ea typeface="Calibri" panose="020F0502020204030204" pitchFamily="34" charset="0"/>
              </a:rPr>
              <a:t>Berdasarkan hasil yang anda peroleh, apa yang dapat anda simpulkan mengenai bentuk dari papan kayu yang digunakan untuk pembuatan pintu lemari?”</a:t>
            </a:r>
            <a:endParaRPr lang="en-US" sz="1400" dirty="0">
              <a:solidFill>
                <a:srgbClr val="000000"/>
              </a:solidFill>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2182834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Materi</a:t>
            </a:r>
            <a:endParaRPr lang="en-US" dirty="0"/>
          </a:p>
        </p:txBody>
      </p:sp>
      <p:sp>
        <p:nvSpPr>
          <p:cNvPr id="3" name="Content Placeholder 2"/>
          <p:cNvSpPr>
            <a:spLocks noGrp="1"/>
          </p:cNvSpPr>
          <p:nvPr>
            <p:ph idx="1"/>
          </p:nvPr>
        </p:nvSpPr>
        <p:spPr>
          <a:xfrm>
            <a:off x="1484999" y="1439498"/>
            <a:ext cx="5793988" cy="3146069"/>
          </a:xfrm>
        </p:spPr>
        <p:txBody>
          <a:bodyPr/>
          <a:lstStyle/>
          <a:p>
            <a:pPr lvl="0">
              <a:buFont typeface="+mj-lt"/>
              <a:buAutoNum type="arabicPeriod"/>
            </a:pPr>
            <a:r>
              <a:rPr lang="en-US" sz="2400" dirty="0"/>
              <a:t>KP-1: </a:t>
            </a:r>
            <a:r>
              <a:rPr lang="id-ID" sz="2400" dirty="0"/>
              <a:t>Teori Belajar Behavioristik</a:t>
            </a:r>
            <a:endParaRPr lang="en-US" sz="2400" b="1" dirty="0"/>
          </a:p>
          <a:p>
            <a:pPr lvl="0">
              <a:buFont typeface="+mj-lt"/>
              <a:buAutoNum type="arabicPeriod"/>
            </a:pPr>
            <a:r>
              <a:rPr lang="en-US" sz="2400" dirty="0"/>
              <a:t>KP-2: </a:t>
            </a:r>
            <a:r>
              <a:rPr lang="id-ID" sz="2400" dirty="0"/>
              <a:t>Teori Belajar Vygotsky</a:t>
            </a:r>
            <a:endParaRPr lang="en-US" sz="2400" b="1" dirty="0"/>
          </a:p>
          <a:p>
            <a:pPr lvl="0">
              <a:buFont typeface="+mj-lt"/>
              <a:buAutoNum type="arabicPeriod"/>
            </a:pPr>
            <a:r>
              <a:rPr lang="en-US" sz="2400" dirty="0"/>
              <a:t>KP-3: </a:t>
            </a:r>
            <a:r>
              <a:rPr lang="id-ID" sz="2400" dirty="0"/>
              <a:t>Teori Belajar van Hiele</a:t>
            </a:r>
            <a:endParaRPr lang="en-US" sz="2400" b="1" dirty="0"/>
          </a:p>
          <a:p>
            <a:pPr lvl="0">
              <a:buFont typeface="+mj-lt"/>
              <a:buAutoNum type="arabicPeriod"/>
            </a:pPr>
            <a:r>
              <a:rPr lang="en-US" sz="2400" dirty="0"/>
              <a:t>KP-4: </a:t>
            </a:r>
            <a:r>
              <a:rPr lang="id-ID" sz="2400" dirty="0"/>
              <a:t>Teori Belajar Ausubel</a:t>
            </a:r>
            <a:endParaRPr lang="en-US" sz="2400" b="1" dirty="0"/>
          </a:p>
          <a:p>
            <a:pPr lvl="0">
              <a:buFont typeface="+mj-lt"/>
              <a:buAutoNum type="arabicPeriod"/>
            </a:pPr>
            <a:r>
              <a:rPr lang="en-US" sz="2400" dirty="0"/>
              <a:t>KP-5: </a:t>
            </a:r>
            <a:r>
              <a:rPr lang="id-ID" sz="2400" dirty="0"/>
              <a:t>Teori Belajar Bruner </a:t>
            </a:r>
            <a:endParaRPr lang="en-US" sz="2400" b="1" dirty="0"/>
          </a:p>
          <a:p>
            <a:endParaRPr lang="en-US" dirty="0"/>
          </a:p>
          <a:p>
            <a:endParaRPr lang="en-US" dirty="0"/>
          </a:p>
          <a:p>
            <a:endParaRPr lang="en-US" dirty="0"/>
          </a:p>
        </p:txBody>
      </p:sp>
    </p:spTree>
    <p:extLst>
      <p:ext uri="{BB962C8B-B14F-4D97-AF65-F5344CB8AC3E}">
        <p14:creationId xmlns:p14="http://schemas.microsoft.com/office/powerpoint/2010/main" val="38050356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KP-3: TEORI BELAJAR VAN HIELE</a:t>
            </a:r>
            <a:endParaRPr lang="en-US" dirty="0">
              <a:solidFill>
                <a:schemeClr val="tx1"/>
              </a:solidFill>
            </a:endParaRPr>
          </a:p>
        </p:txBody>
      </p:sp>
    </p:spTree>
    <p:extLst>
      <p:ext uri="{BB962C8B-B14F-4D97-AF65-F5344CB8AC3E}">
        <p14:creationId xmlns:p14="http://schemas.microsoft.com/office/powerpoint/2010/main" val="32000660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6523" y="573714"/>
            <a:ext cx="7790276" cy="518999"/>
          </a:xfrm>
        </p:spPr>
        <p:txBody>
          <a:bodyPr/>
          <a:lstStyle/>
          <a:p>
            <a:pPr algn="r"/>
            <a:r>
              <a:rPr lang="en-US" dirty="0" err="1"/>
              <a:t>Tujuan</a:t>
            </a:r>
            <a:endParaRPr lang="en-US" dirty="0"/>
          </a:p>
        </p:txBody>
      </p:sp>
      <p:sp>
        <p:nvSpPr>
          <p:cNvPr id="3" name="Content Placeholder 2"/>
          <p:cNvSpPr>
            <a:spLocks noGrp="1"/>
          </p:cNvSpPr>
          <p:nvPr>
            <p:ph idx="1"/>
          </p:nvPr>
        </p:nvSpPr>
        <p:spPr>
          <a:xfrm>
            <a:off x="896523" y="1381221"/>
            <a:ext cx="7790276" cy="3394472"/>
          </a:xfrm>
        </p:spPr>
        <p:txBody>
          <a:bodyPr>
            <a:normAutofit/>
          </a:bodyPr>
          <a:lstStyle/>
          <a:p>
            <a:pPr marL="0" indent="0" algn="r">
              <a:buNone/>
            </a:pPr>
            <a:r>
              <a:rPr lang="en-US" sz="2400" dirty="0" err="1"/>
              <a:t>Setelah</a:t>
            </a:r>
            <a:r>
              <a:rPr lang="en-US" sz="2400" dirty="0"/>
              <a:t> </a:t>
            </a:r>
            <a:r>
              <a:rPr lang="en-US" sz="2400" dirty="0" err="1"/>
              <a:t>melaksanakan</a:t>
            </a:r>
            <a:r>
              <a:rPr lang="en-US" sz="2400" dirty="0"/>
              <a:t> </a:t>
            </a:r>
            <a:r>
              <a:rPr lang="en-US" sz="2400" dirty="0" err="1"/>
              <a:t>pembelajaran</a:t>
            </a:r>
            <a:r>
              <a:rPr lang="en-US" sz="2400" dirty="0"/>
              <a:t>, </a:t>
            </a:r>
            <a:r>
              <a:rPr lang="en-US" sz="2400" dirty="0" err="1"/>
              <a:t>peserta</a:t>
            </a:r>
            <a:r>
              <a:rPr lang="en-US" sz="2400" dirty="0"/>
              <a:t> </a:t>
            </a:r>
            <a:r>
              <a:rPr lang="en-US" sz="2400" dirty="0" err="1"/>
              <a:t>diklat</a:t>
            </a:r>
            <a:r>
              <a:rPr lang="en-US" sz="2400" dirty="0"/>
              <a:t> </a:t>
            </a:r>
            <a:r>
              <a:rPr lang="en-US" sz="2400" dirty="0" err="1"/>
              <a:t>diharapkan</a:t>
            </a:r>
            <a:r>
              <a:rPr lang="en-US" sz="2400" dirty="0"/>
              <a:t> </a:t>
            </a:r>
            <a:r>
              <a:rPr lang="en-US" sz="2400" dirty="0" err="1"/>
              <a:t>dapat</a:t>
            </a:r>
            <a:r>
              <a:rPr lang="en-US" sz="2400" dirty="0"/>
              <a:t> </a:t>
            </a:r>
            <a:r>
              <a:rPr lang="en-US" sz="2400" dirty="0" err="1"/>
              <a:t>menjelaskan</a:t>
            </a:r>
            <a:r>
              <a:rPr lang="en-US" sz="2400" dirty="0"/>
              <a:t> </a:t>
            </a:r>
            <a:r>
              <a:rPr lang="en-US" sz="2400" dirty="0" err="1"/>
              <a:t>beberapa</a:t>
            </a:r>
            <a:r>
              <a:rPr lang="en-US" sz="2400" dirty="0"/>
              <a:t> </a:t>
            </a:r>
            <a:r>
              <a:rPr lang="en-US" sz="2400" dirty="0" err="1"/>
              <a:t>teori</a:t>
            </a:r>
            <a:r>
              <a:rPr lang="en-US" sz="2400" dirty="0"/>
              <a:t> </a:t>
            </a:r>
            <a:r>
              <a:rPr lang="en-US" sz="2400" dirty="0" err="1"/>
              <a:t>belajar</a:t>
            </a:r>
            <a:r>
              <a:rPr lang="en-US" sz="2400" dirty="0"/>
              <a:t> Van </a:t>
            </a:r>
            <a:r>
              <a:rPr lang="en-US" sz="2400" dirty="0" err="1"/>
              <a:t>Hiele</a:t>
            </a:r>
            <a:r>
              <a:rPr lang="en-US" sz="2400" dirty="0"/>
              <a:t> </a:t>
            </a:r>
            <a:r>
              <a:rPr lang="en-US" sz="2400" dirty="0" err="1"/>
              <a:t>dan</a:t>
            </a:r>
            <a:r>
              <a:rPr lang="en-US" sz="2400" dirty="0"/>
              <a:t> </a:t>
            </a:r>
            <a:r>
              <a:rPr lang="en-US" sz="2400" dirty="0" err="1"/>
              <a:t>mampu</a:t>
            </a:r>
            <a:r>
              <a:rPr lang="en-US" sz="2400" dirty="0"/>
              <a:t> </a:t>
            </a:r>
            <a:r>
              <a:rPr lang="en-US" sz="2400" dirty="0" err="1"/>
              <a:t>mengidentifikasi</a:t>
            </a:r>
            <a:r>
              <a:rPr lang="en-US" sz="2400" dirty="0"/>
              <a:t> </a:t>
            </a:r>
            <a:r>
              <a:rPr lang="en-US" sz="2400" dirty="0" err="1"/>
              <a:t>kegiatan</a:t>
            </a:r>
            <a:r>
              <a:rPr lang="en-US" sz="2400" dirty="0"/>
              <a:t> </a:t>
            </a:r>
            <a:r>
              <a:rPr lang="en-US" sz="2400" dirty="0" err="1"/>
              <a:t>pembelajaran</a:t>
            </a:r>
            <a:r>
              <a:rPr lang="en-US" sz="2400" dirty="0"/>
              <a:t> </a:t>
            </a:r>
            <a:r>
              <a:rPr lang="en-US" sz="2400" dirty="0" err="1"/>
              <a:t>matematika</a:t>
            </a:r>
            <a:r>
              <a:rPr lang="en-US" sz="2400" dirty="0"/>
              <a:t> yang </a:t>
            </a:r>
            <a:r>
              <a:rPr lang="en-US" sz="2400" dirty="0" err="1"/>
              <a:t>sesuai</a:t>
            </a:r>
            <a:r>
              <a:rPr lang="en-US" sz="2400" dirty="0"/>
              <a:t> </a:t>
            </a:r>
            <a:r>
              <a:rPr lang="en-US" sz="2400" dirty="0" err="1"/>
              <a:t>dengan</a:t>
            </a:r>
            <a:r>
              <a:rPr lang="en-US" sz="2400" dirty="0"/>
              <a:t> </a:t>
            </a:r>
            <a:r>
              <a:rPr lang="en-US" sz="2400" dirty="0" err="1"/>
              <a:t>penerapan</a:t>
            </a:r>
            <a:r>
              <a:rPr lang="en-US" sz="2400" dirty="0"/>
              <a:t> </a:t>
            </a:r>
            <a:r>
              <a:rPr lang="en-US" sz="2400" dirty="0" err="1"/>
              <a:t>teori</a:t>
            </a:r>
            <a:r>
              <a:rPr lang="en-US" sz="2400" dirty="0"/>
              <a:t> </a:t>
            </a:r>
            <a:r>
              <a:rPr lang="en-US" sz="2400" dirty="0" err="1"/>
              <a:t>belajar</a:t>
            </a:r>
            <a:r>
              <a:rPr lang="en-US" sz="2400" dirty="0"/>
              <a:t> Van </a:t>
            </a:r>
            <a:r>
              <a:rPr lang="en-US" sz="2400" dirty="0" err="1"/>
              <a:t>Hiele</a:t>
            </a:r>
            <a:r>
              <a:rPr lang="en-US" sz="2400" dirty="0"/>
              <a:t>.</a:t>
            </a:r>
          </a:p>
          <a:p>
            <a:pPr marL="0" indent="0" algn="r">
              <a:buNone/>
            </a:pPr>
            <a:endParaRPr lang="en-US" sz="2400" dirty="0"/>
          </a:p>
        </p:txBody>
      </p:sp>
    </p:spTree>
    <p:extLst>
      <p:ext uri="{BB962C8B-B14F-4D97-AF65-F5344CB8AC3E}">
        <p14:creationId xmlns:p14="http://schemas.microsoft.com/office/powerpoint/2010/main" val="17709215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Indikator</a:t>
            </a:r>
            <a:r>
              <a:rPr lang="en-US" dirty="0"/>
              <a:t> </a:t>
            </a:r>
            <a:r>
              <a:rPr lang="en-US" dirty="0" err="1"/>
              <a:t>Pencapaian</a:t>
            </a:r>
            <a:r>
              <a:rPr lang="en-US" dirty="0"/>
              <a:t> </a:t>
            </a:r>
            <a:r>
              <a:rPr lang="en-US" dirty="0" err="1"/>
              <a:t>kompetensi</a:t>
            </a:r>
            <a:endParaRPr lang="en-US" dirty="0"/>
          </a:p>
        </p:txBody>
      </p:sp>
      <p:sp>
        <p:nvSpPr>
          <p:cNvPr id="3" name="Content Placeholder 2"/>
          <p:cNvSpPr>
            <a:spLocks noGrp="1"/>
          </p:cNvSpPr>
          <p:nvPr>
            <p:ph idx="1"/>
          </p:nvPr>
        </p:nvSpPr>
        <p:spPr>
          <a:xfrm>
            <a:off x="1039114" y="1598504"/>
            <a:ext cx="7505093" cy="2493663"/>
          </a:xfrm>
        </p:spPr>
        <p:txBody>
          <a:bodyPr>
            <a:normAutofit/>
          </a:bodyPr>
          <a:lstStyle/>
          <a:p>
            <a:pPr lvl="0"/>
            <a:r>
              <a:rPr lang="en-US" sz="2800" dirty="0" err="1"/>
              <a:t>Mampu</a:t>
            </a:r>
            <a:r>
              <a:rPr lang="en-US" sz="2800" dirty="0"/>
              <a:t> </a:t>
            </a:r>
            <a:r>
              <a:rPr lang="en-US" sz="2800" dirty="0" err="1"/>
              <a:t>mendeskripsikan</a:t>
            </a:r>
            <a:r>
              <a:rPr lang="en-US" sz="2800" dirty="0"/>
              <a:t> </a:t>
            </a:r>
            <a:r>
              <a:rPr lang="en-US" sz="2800" dirty="0" err="1"/>
              <a:t>teori</a:t>
            </a:r>
            <a:r>
              <a:rPr lang="en-US" sz="2800" dirty="0"/>
              <a:t> </a:t>
            </a:r>
            <a:r>
              <a:rPr lang="en-US" sz="2800" dirty="0" err="1"/>
              <a:t>belajar</a:t>
            </a:r>
            <a:r>
              <a:rPr lang="en-US" sz="2800" dirty="0"/>
              <a:t> Van </a:t>
            </a:r>
            <a:r>
              <a:rPr lang="en-US" sz="2800" dirty="0" err="1"/>
              <a:t>Hiele</a:t>
            </a:r>
            <a:endParaRPr lang="en-US" sz="2800" b="1" dirty="0"/>
          </a:p>
          <a:p>
            <a:pPr lvl="0"/>
            <a:r>
              <a:rPr lang="en-US" sz="2800" dirty="0" err="1"/>
              <a:t>Mampu</a:t>
            </a:r>
            <a:r>
              <a:rPr lang="en-US" sz="2800" dirty="0"/>
              <a:t> </a:t>
            </a:r>
            <a:r>
              <a:rPr lang="id-ID" sz="2800" dirty="0"/>
              <a:t>mengidentifikasi kegiatan pembelajaran matematika yang sesuai dengan penerapan teori belajar </a:t>
            </a:r>
            <a:r>
              <a:rPr lang="en-US" sz="2800" dirty="0"/>
              <a:t>Van </a:t>
            </a:r>
            <a:r>
              <a:rPr lang="en-US" sz="2800" dirty="0" err="1"/>
              <a:t>Hiele</a:t>
            </a:r>
            <a:r>
              <a:rPr lang="en-US" sz="2800" dirty="0"/>
              <a:t>.</a:t>
            </a:r>
            <a:endParaRPr lang="en-US" sz="2800" b="1" dirty="0"/>
          </a:p>
          <a:p>
            <a:endParaRPr lang="en-US" sz="2800" dirty="0"/>
          </a:p>
        </p:txBody>
      </p:sp>
    </p:spTree>
    <p:extLst>
      <p:ext uri="{BB962C8B-B14F-4D97-AF65-F5344CB8AC3E}">
        <p14:creationId xmlns:p14="http://schemas.microsoft.com/office/powerpoint/2010/main" val="1676155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Materi</a:t>
            </a:r>
            <a:endParaRPr lang="en-US" dirty="0"/>
          </a:p>
        </p:txBody>
      </p:sp>
      <p:sp>
        <p:nvSpPr>
          <p:cNvPr id="3" name="Content Placeholder 2"/>
          <p:cNvSpPr>
            <a:spLocks noGrp="1"/>
          </p:cNvSpPr>
          <p:nvPr>
            <p:ph idx="1"/>
          </p:nvPr>
        </p:nvSpPr>
        <p:spPr>
          <a:xfrm>
            <a:off x="896523" y="1200151"/>
            <a:ext cx="6472998" cy="2285433"/>
          </a:xfrm>
        </p:spPr>
        <p:txBody>
          <a:bodyPr>
            <a:normAutofit/>
          </a:bodyPr>
          <a:lstStyle/>
          <a:p>
            <a:pPr lvl="0"/>
            <a:r>
              <a:rPr lang="en-US" sz="3200" dirty="0" err="1"/>
              <a:t>Tahap</a:t>
            </a:r>
            <a:r>
              <a:rPr lang="en-US" sz="3200" dirty="0"/>
              <a:t> </a:t>
            </a:r>
            <a:r>
              <a:rPr lang="en-US" sz="3200" dirty="0" err="1"/>
              <a:t>perkembangan</a:t>
            </a:r>
            <a:r>
              <a:rPr lang="en-US" sz="3200" dirty="0"/>
              <a:t> </a:t>
            </a:r>
            <a:r>
              <a:rPr lang="en-US" sz="3200" dirty="0" err="1"/>
              <a:t>kognitif</a:t>
            </a:r>
            <a:r>
              <a:rPr lang="en-US" sz="3200" dirty="0"/>
              <a:t> </a:t>
            </a:r>
            <a:r>
              <a:rPr lang="en-US" sz="3200" dirty="0" err="1"/>
              <a:t>anak</a:t>
            </a:r>
            <a:r>
              <a:rPr lang="en-US" sz="3200" dirty="0"/>
              <a:t> </a:t>
            </a:r>
            <a:r>
              <a:rPr lang="en-US" sz="3200" dirty="0" err="1"/>
              <a:t>dalam</a:t>
            </a:r>
            <a:r>
              <a:rPr lang="en-US" sz="3200" dirty="0"/>
              <a:t> </a:t>
            </a:r>
            <a:r>
              <a:rPr lang="en-US" sz="3200" dirty="0" err="1"/>
              <a:t>memahami</a:t>
            </a:r>
            <a:r>
              <a:rPr lang="en-US" sz="3200" dirty="0"/>
              <a:t> </a:t>
            </a:r>
            <a:r>
              <a:rPr lang="en-US" sz="3200" dirty="0" err="1"/>
              <a:t>geometri</a:t>
            </a:r>
            <a:endParaRPr lang="en-US" sz="3200" b="1" dirty="0"/>
          </a:p>
          <a:p>
            <a:r>
              <a:rPr lang="en-US" sz="3200" dirty="0" err="1"/>
              <a:t>Perkembangan</a:t>
            </a:r>
            <a:r>
              <a:rPr lang="en-US" sz="3200" dirty="0"/>
              <a:t> </a:t>
            </a:r>
            <a:r>
              <a:rPr lang="en-US" sz="3200" dirty="0" err="1"/>
              <a:t>konsep</a:t>
            </a:r>
            <a:r>
              <a:rPr lang="en-US" sz="3200" dirty="0"/>
              <a:t> </a:t>
            </a:r>
            <a:r>
              <a:rPr lang="en-US" sz="3200" dirty="0" err="1"/>
              <a:t>geometrik</a:t>
            </a:r>
            <a:r>
              <a:rPr lang="en-US" sz="3200" dirty="0"/>
              <a:t> </a:t>
            </a:r>
            <a:r>
              <a:rPr lang="en-US" sz="3200" dirty="0" err="1"/>
              <a:t>siswa</a:t>
            </a:r>
            <a:endParaRPr lang="en-US" sz="3200" dirty="0"/>
          </a:p>
          <a:p>
            <a:endParaRPr lang="en-US" sz="3200" dirty="0"/>
          </a:p>
        </p:txBody>
      </p:sp>
    </p:spTree>
    <p:extLst>
      <p:ext uri="{BB962C8B-B14F-4D97-AF65-F5344CB8AC3E}">
        <p14:creationId xmlns:p14="http://schemas.microsoft.com/office/powerpoint/2010/main" val="12527096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effectLst>
                  <a:outerShdw blurRad="38100" dist="38100" dir="2700000" algn="tl">
                    <a:srgbClr val="000000">
                      <a:alpha val="43137"/>
                    </a:srgbClr>
                  </a:outerShdw>
                </a:effectLst>
                <a:latin typeface="Aharoni" pitchFamily="2" charset="-79"/>
                <a:cs typeface="Aharoni" pitchFamily="2" charset="-79"/>
              </a:rPr>
              <a:t>TEORI BELAJAR VAN HIELE </a:t>
            </a:r>
          </a:p>
        </p:txBody>
      </p:sp>
      <p:sp>
        <p:nvSpPr>
          <p:cNvPr id="5" name="Content Placeholder 2">
            <a:extLst>
              <a:ext uri="{FF2B5EF4-FFF2-40B4-BE49-F238E27FC236}">
                <a16:creationId xmlns:a16="http://schemas.microsoft.com/office/drawing/2014/main" id="{07EE66A1-77B4-4C9A-AFCF-1229F302AAA7}"/>
              </a:ext>
            </a:extLst>
          </p:cNvPr>
          <p:cNvSpPr txBox="1">
            <a:spLocks/>
          </p:cNvSpPr>
          <p:nvPr/>
        </p:nvSpPr>
        <p:spPr>
          <a:xfrm>
            <a:off x="3310551" y="1505138"/>
            <a:ext cx="5281188" cy="3347519"/>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b="1" dirty="0" err="1"/>
              <a:t>Tahap</a:t>
            </a:r>
            <a:r>
              <a:rPr lang="en-US" sz="2400" b="1" dirty="0"/>
              <a:t> </a:t>
            </a:r>
            <a:r>
              <a:rPr lang="en-US" sz="2400" b="1" dirty="0" err="1"/>
              <a:t>pemahaman</a:t>
            </a:r>
            <a:r>
              <a:rPr lang="en-US" sz="2400" b="1" dirty="0"/>
              <a:t> </a:t>
            </a:r>
            <a:r>
              <a:rPr lang="en-US" sz="2400" b="1" dirty="0" err="1"/>
              <a:t>geometri</a:t>
            </a:r>
            <a:r>
              <a:rPr lang="en-US" sz="2400" b="1" dirty="0"/>
              <a:t> :</a:t>
            </a:r>
          </a:p>
          <a:p>
            <a:pPr lvl="1"/>
            <a:r>
              <a:rPr lang="en-US" sz="2400" dirty="0" err="1"/>
              <a:t>Visualisasi</a:t>
            </a:r>
            <a:r>
              <a:rPr lang="en-US" sz="2400" dirty="0"/>
              <a:t>/</a:t>
            </a:r>
            <a:r>
              <a:rPr lang="en-US" sz="2400" dirty="0" err="1"/>
              <a:t>pengenalan</a:t>
            </a:r>
            <a:endParaRPr lang="en-US" sz="2400" dirty="0"/>
          </a:p>
          <a:p>
            <a:pPr lvl="1"/>
            <a:r>
              <a:rPr lang="en-US" sz="2400" dirty="0" err="1">
                <a:solidFill>
                  <a:schemeClr val="accent6">
                    <a:lumMod val="50000"/>
                  </a:schemeClr>
                </a:solidFill>
              </a:rPr>
              <a:t>Analisis</a:t>
            </a:r>
            <a:r>
              <a:rPr lang="en-US" sz="2400" dirty="0">
                <a:solidFill>
                  <a:schemeClr val="accent6">
                    <a:lumMod val="50000"/>
                  </a:schemeClr>
                </a:solidFill>
              </a:rPr>
              <a:t>/</a:t>
            </a:r>
            <a:r>
              <a:rPr lang="en-US" sz="2400" dirty="0" err="1">
                <a:solidFill>
                  <a:schemeClr val="accent6">
                    <a:lumMod val="50000"/>
                  </a:schemeClr>
                </a:solidFill>
              </a:rPr>
              <a:t>tingkat</a:t>
            </a:r>
            <a:r>
              <a:rPr lang="en-US" sz="2400" dirty="0">
                <a:solidFill>
                  <a:schemeClr val="accent6">
                    <a:lumMod val="50000"/>
                  </a:schemeClr>
                </a:solidFill>
              </a:rPr>
              <a:t> </a:t>
            </a:r>
            <a:r>
              <a:rPr lang="en-US" sz="2400" dirty="0" err="1">
                <a:solidFill>
                  <a:schemeClr val="accent6">
                    <a:lumMod val="50000"/>
                  </a:schemeClr>
                </a:solidFill>
              </a:rPr>
              <a:t>deskriptif</a:t>
            </a:r>
            <a:endParaRPr lang="en-US" sz="2400" dirty="0">
              <a:solidFill>
                <a:schemeClr val="accent6">
                  <a:lumMod val="50000"/>
                </a:schemeClr>
              </a:solidFill>
            </a:endParaRPr>
          </a:p>
          <a:p>
            <a:pPr lvl="1"/>
            <a:r>
              <a:rPr lang="en-US" sz="2400" dirty="0" err="1"/>
              <a:t>Abstraksi</a:t>
            </a:r>
            <a:r>
              <a:rPr lang="en-US" sz="2400" dirty="0"/>
              <a:t>/</a:t>
            </a:r>
            <a:r>
              <a:rPr lang="en-US" sz="2400" dirty="0" err="1"/>
              <a:t>pengurutan</a:t>
            </a:r>
            <a:r>
              <a:rPr lang="en-US" sz="2400" dirty="0"/>
              <a:t>/</a:t>
            </a:r>
            <a:r>
              <a:rPr lang="en-US" sz="2400" dirty="0" err="1"/>
              <a:t>relasional</a:t>
            </a:r>
            <a:endParaRPr lang="en-US" sz="2400" dirty="0"/>
          </a:p>
          <a:p>
            <a:pPr lvl="1"/>
            <a:r>
              <a:rPr lang="en-US" sz="2400" dirty="0" err="1">
                <a:solidFill>
                  <a:schemeClr val="accent6">
                    <a:lumMod val="50000"/>
                  </a:schemeClr>
                </a:solidFill>
              </a:rPr>
              <a:t>Deduksi</a:t>
            </a:r>
            <a:r>
              <a:rPr lang="en-US" sz="2400" dirty="0">
                <a:solidFill>
                  <a:schemeClr val="accent6">
                    <a:lumMod val="50000"/>
                  </a:schemeClr>
                </a:solidFill>
              </a:rPr>
              <a:t> formal</a:t>
            </a:r>
          </a:p>
          <a:p>
            <a:pPr lvl="1"/>
            <a:r>
              <a:rPr lang="en-US" sz="2400" dirty="0" err="1"/>
              <a:t>Akurasi</a:t>
            </a:r>
            <a:r>
              <a:rPr lang="en-US" sz="2400" dirty="0"/>
              <a:t> (</a:t>
            </a:r>
            <a:r>
              <a:rPr lang="en-US" sz="2400" dirty="0" err="1"/>
              <a:t>tingkat</a:t>
            </a:r>
            <a:r>
              <a:rPr lang="en-US" sz="2400" dirty="0"/>
              <a:t> </a:t>
            </a:r>
            <a:r>
              <a:rPr lang="en-US" sz="2400" dirty="0" err="1"/>
              <a:t>metamatematis</a:t>
            </a:r>
            <a:r>
              <a:rPr lang="en-US" sz="2400" dirty="0"/>
              <a:t> </a:t>
            </a:r>
            <a:r>
              <a:rPr lang="en-US" sz="2400" dirty="0" err="1"/>
              <a:t>atau</a:t>
            </a:r>
            <a:r>
              <a:rPr lang="en-US" sz="2400" dirty="0"/>
              <a:t> </a:t>
            </a:r>
            <a:r>
              <a:rPr lang="en-US" sz="2400" dirty="0" err="1"/>
              <a:t>keakuratan</a:t>
            </a:r>
            <a:r>
              <a:rPr lang="en-US" sz="2400" dirty="0"/>
              <a:t>)</a:t>
            </a:r>
          </a:p>
          <a:p>
            <a:pPr lvl="1"/>
            <a:endParaRPr lang="en-US" sz="2400" dirty="0"/>
          </a:p>
          <a:p>
            <a:endParaRPr lang="en-US" sz="2400" dirty="0"/>
          </a:p>
        </p:txBody>
      </p:sp>
      <p:pic>
        <p:nvPicPr>
          <p:cNvPr id="6" name="Picture 5" descr="piaget.jpg">
            <a:extLst>
              <a:ext uri="{FF2B5EF4-FFF2-40B4-BE49-F238E27FC236}">
                <a16:creationId xmlns:a16="http://schemas.microsoft.com/office/drawing/2014/main" id="{9EEC2C95-DAFC-4188-BE71-3205558BFD32}"/>
              </a:ext>
            </a:extLst>
          </p:cNvPr>
          <p:cNvPicPr>
            <a:picLocks noChangeAspect="1"/>
          </p:cNvPicPr>
          <p:nvPr/>
        </p:nvPicPr>
        <p:blipFill>
          <a:blip r:embed="rId2"/>
          <a:stretch>
            <a:fillRect/>
          </a:stretch>
        </p:blipFill>
        <p:spPr>
          <a:xfrm>
            <a:off x="896523" y="1242588"/>
            <a:ext cx="2000815" cy="3365533"/>
          </a:xfrm>
          <a:prstGeom prst="rect">
            <a:avLst/>
          </a:prstGeom>
        </p:spPr>
      </p:pic>
    </p:spTree>
    <p:extLst>
      <p:ext uri="{BB962C8B-B14F-4D97-AF65-F5344CB8AC3E}">
        <p14:creationId xmlns:p14="http://schemas.microsoft.com/office/powerpoint/2010/main" val="55696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up)">
                                      <p:cBhvr>
                                        <p:cTn id="12" dur="1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wipe(up)">
                                      <p:cBhvr>
                                        <p:cTn id="17" dur="1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wipe(up)">
                                      <p:cBhvr>
                                        <p:cTn id="22" dur="1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up)">
                                      <p:cBhvr>
                                        <p:cTn id="27" dur="1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wipe(up)">
                                      <p:cBhvr>
                                        <p:cTn id="32" dur="1500"/>
                                        <p:tgtEl>
                                          <p:spTgt spid="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wipe(up)">
                                      <p:cBhvr>
                                        <p:cTn id="37" dur="1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E8CA53A-5886-43B9-8478-121BF8C8CB82}"/>
              </a:ext>
            </a:extLst>
          </p:cNvPr>
          <p:cNvSpPr txBox="1">
            <a:spLocks/>
          </p:cNvSpPr>
          <p:nvPr/>
        </p:nvSpPr>
        <p:spPr>
          <a:xfrm>
            <a:off x="1095470" y="780828"/>
            <a:ext cx="7840301" cy="77633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effectLst>
                  <a:outerShdw blurRad="38100" dist="38100" dir="2700000" algn="tl">
                    <a:srgbClr val="000000">
                      <a:alpha val="43137"/>
                    </a:srgbClr>
                  </a:outerShdw>
                </a:effectLst>
                <a:latin typeface="Aharoni" pitchFamily="2" charset="-79"/>
                <a:cs typeface="Aharoni" pitchFamily="2" charset="-79"/>
              </a:rPr>
              <a:t>FASE-FASE PEMBELAJARAN GEOMETRI </a:t>
            </a:r>
          </a:p>
        </p:txBody>
      </p:sp>
      <p:sp>
        <p:nvSpPr>
          <p:cNvPr id="4" name="Slide Number Placeholder 3">
            <a:extLst>
              <a:ext uri="{FF2B5EF4-FFF2-40B4-BE49-F238E27FC236}">
                <a16:creationId xmlns:a16="http://schemas.microsoft.com/office/drawing/2014/main" id="{4196F98C-74BF-4C11-8AC8-6FD2B4ABBA7B}"/>
              </a:ext>
            </a:extLst>
          </p:cNvPr>
          <p:cNvSpPr txBox="1">
            <a:spLocks/>
          </p:cNvSpPr>
          <p:nvPr/>
        </p:nvSpPr>
        <p:spPr>
          <a:xfrm>
            <a:off x="6553200" y="635635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mtClean="0"/>
              <a:pPr/>
              <a:t>45</a:t>
            </a:fld>
            <a:endParaRPr lang="id-ID" dirty="0"/>
          </a:p>
        </p:txBody>
      </p:sp>
      <p:grpSp>
        <p:nvGrpSpPr>
          <p:cNvPr id="7" name="Group 6">
            <a:extLst>
              <a:ext uri="{FF2B5EF4-FFF2-40B4-BE49-F238E27FC236}">
                <a16:creationId xmlns:a16="http://schemas.microsoft.com/office/drawing/2014/main" id="{6AA26725-3673-474C-9392-A8D538A9ABC1}"/>
              </a:ext>
            </a:extLst>
          </p:cNvPr>
          <p:cNvGrpSpPr/>
          <p:nvPr/>
        </p:nvGrpSpPr>
        <p:grpSpPr>
          <a:xfrm>
            <a:off x="2825465" y="1805891"/>
            <a:ext cx="4604447" cy="2952185"/>
            <a:chOff x="3733795" y="2362197"/>
            <a:chExt cx="4191003" cy="3886203"/>
          </a:xfrm>
        </p:grpSpPr>
        <p:sp>
          <p:nvSpPr>
            <p:cNvPr id="9" name="Freeform: Shape 8">
              <a:extLst>
                <a:ext uri="{FF2B5EF4-FFF2-40B4-BE49-F238E27FC236}">
                  <a16:creationId xmlns:a16="http://schemas.microsoft.com/office/drawing/2014/main" id="{A1706463-7422-4FC6-A762-4B29CB2DE1D9}"/>
                </a:ext>
              </a:extLst>
            </p:cNvPr>
            <p:cNvSpPr/>
            <p:nvPr/>
          </p:nvSpPr>
          <p:spPr>
            <a:xfrm>
              <a:off x="4419593" y="3962398"/>
              <a:ext cx="2922270" cy="639246"/>
            </a:xfrm>
            <a:custGeom>
              <a:avLst/>
              <a:gdLst>
                <a:gd name="connsiteX0" fmla="*/ 0 w 2922270"/>
                <a:gd name="connsiteY0" fmla="*/ 106543 h 639246"/>
                <a:gd name="connsiteX1" fmla="*/ 106543 w 2922270"/>
                <a:gd name="connsiteY1" fmla="*/ 0 h 639246"/>
                <a:gd name="connsiteX2" fmla="*/ 2815727 w 2922270"/>
                <a:gd name="connsiteY2" fmla="*/ 0 h 639246"/>
                <a:gd name="connsiteX3" fmla="*/ 2922270 w 2922270"/>
                <a:gd name="connsiteY3" fmla="*/ 106543 h 639246"/>
                <a:gd name="connsiteX4" fmla="*/ 2922270 w 2922270"/>
                <a:gd name="connsiteY4" fmla="*/ 532703 h 639246"/>
                <a:gd name="connsiteX5" fmla="*/ 2815727 w 2922270"/>
                <a:gd name="connsiteY5" fmla="*/ 639246 h 639246"/>
                <a:gd name="connsiteX6" fmla="*/ 106543 w 2922270"/>
                <a:gd name="connsiteY6" fmla="*/ 639246 h 639246"/>
                <a:gd name="connsiteX7" fmla="*/ 0 w 2922270"/>
                <a:gd name="connsiteY7" fmla="*/ 532703 h 639246"/>
                <a:gd name="connsiteX8" fmla="*/ 0 w 2922270"/>
                <a:gd name="connsiteY8" fmla="*/ 106543 h 639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22270" h="639246">
                  <a:moveTo>
                    <a:pt x="0" y="106543"/>
                  </a:moveTo>
                  <a:cubicBezTo>
                    <a:pt x="0" y="47701"/>
                    <a:pt x="47701" y="0"/>
                    <a:pt x="106543" y="0"/>
                  </a:cubicBezTo>
                  <a:lnTo>
                    <a:pt x="2815727" y="0"/>
                  </a:lnTo>
                  <a:cubicBezTo>
                    <a:pt x="2874569" y="0"/>
                    <a:pt x="2922270" y="47701"/>
                    <a:pt x="2922270" y="106543"/>
                  </a:cubicBezTo>
                  <a:lnTo>
                    <a:pt x="2922270" y="532703"/>
                  </a:lnTo>
                  <a:cubicBezTo>
                    <a:pt x="2922270" y="591545"/>
                    <a:pt x="2874569" y="639246"/>
                    <a:pt x="2815727" y="639246"/>
                  </a:cubicBezTo>
                  <a:lnTo>
                    <a:pt x="106543" y="639246"/>
                  </a:lnTo>
                  <a:cubicBezTo>
                    <a:pt x="47701" y="639246"/>
                    <a:pt x="0" y="591545"/>
                    <a:pt x="0" y="532703"/>
                  </a:cubicBezTo>
                  <a:lnTo>
                    <a:pt x="0" y="106543"/>
                  </a:lnTo>
                  <a:close/>
                </a:path>
              </a:pathLst>
            </a:cu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3">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6455" tIns="126455" rIns="126455" bIns="126455" numCol="1" spcCol="1270" anchor="ctr" anchorCtr="0">
              <a:noAutofit/>
            </a:bodyPr>
            <a:lstStyle/>
            <a:p>
              <a:pPr marL="0" lvl="0" indent="0" algn="ctr" defTabSz="1111250">
                <a:lnSpc>
                  <a:spcPct val="90000"/>
                </a:lnSpc>
                <a:spcBef>
                  <a:spcPct val="0"/>
                </a:spcBef>
                <a:spcAft>
                  <a:spcPct val="35000"/>
                </a:spcAft>
                <a:buNone/>
              </a:pPr>
              <a:r>
                <a:rPr lang="en-US" sz="2500" kern="1200" dirty="0" err="1"/>
                <a:t>fase</a:t>
              </a:r>
              <a:r>
                <a:rPr lang="en-US" sz="2500" kern="1200" dirty="0"/>
                <a:t> </a:t>
              </a:r>
              <a:r>
                <a:rPr lang="en-US" sz="2500" kern="1200" dirty="0" err="1"/>
                <a:t>eksplisitasi</a:t>
              </a:r>
              <a:endParaRPr lang="en-US" sz="2500" kern="1200" dirty="0"/>
            </a:p>
          </p:txBody>
        </p:sp>
        <p:sp>
          <p:nvSpPr>
            <p:cNvPr id="10" name="Freeform: Shape 9">
              <a:extLst>
                <a:ext uri="{FF2B5EF4-FFF2-40B4-BE49-F238E27FC236}">
                  <a16:creationId xmlns:a16="http://schemas.microsoft.com/office/drawing/2014/main" id="{53B6241F-3C7E-4903-B137-A88549D101BF}"/>
                </a:ext>
              </a:extLst>
            </p:cNvPr>
            <p:cNvSpPr/>
            <p:nvPr/>
          </p:nvSpPr>
          <p:spPr>
            <a:xfrm>
              <a:off x="3733795" y="2362197"/>
              <a:ext cx="2922270" cy="639246"/>
            </a:xfrm>
            <a:custGeom>
              <a:avLst/>
              <a:gdLst>
                <a:gd name="connsiteX0" fmla="*/ 0 w 2922270"/>
                <a:gd name="connsiteY0" fmla="*/ 106543 h 639246"/>
                <a:gd name="connsiteX1" fmla="*/ 106543 w 2922270"/>
                <a:gd name="connsiteY1" fmla="*/ 0 h 639246"/>
                <a:gd name="connsiteX2" fmla="*/ 2815727 w 2922270"/>
                <a:gd name="connsiteY2" fmla="*/ 0 h 639246"/>
                <a:gd name="connsiteX3" fmla="*/ 2922270 w 2922270"/>
                <a:gd name="connsiteY3" fmla="*/ 106543 h 639246"/>
                <a:gd name="connsiteX4" fmla="*/ 2922270 w 2922270"/>
                <a:gd name="connsiteY4" fmla="*/ 532703 h 639246"/>
                <a:gd name="connsiteX5" fmla="*/ 2815727 w 2922270"/>
                <a:gd name="connsiteY5" fmla="*/ 639246 h 639246"/>
                <a:gd name="connsiteX6" fmla="*/ 106543 w 2922270"/>
                <a:gd name="connsiteY6" fmla="*/ 639246 h 639246"/>
                <a:gd name="connsiteX7" fmla="*/ 0 w 2922270"/>
                <a:gd name="connsiteY7" fmla="*/ 532703 h 639246"/>
                <a:gd name="connsiteX8" fmla="*/ 0 w 2922270"/>
                <a:gd name="connsiteY8" fmla="*/ 106543 h 639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22270" h="639246">
                  <a:moveTo>
                    <a:pt x="0" y="106543"/>
                  </a:moveTo>
                  <a:cubicBezTo>
                    <a:pt x="0" y="47701"/>
                    <a:pt x="47701" y="0"/>
                    <a:pt x="106543" y="0"/>
                  </a:cubicBezTo>
                  <a:lnTo>
                    <a:pt x="2815727" y="0"/>
                  </a:lnTo>
                  <a:cubicBezTo>
                    <a:pt x="2874569" y="0"/>
                    <a:pt x="2922270" y="47701"/>
                    <a:pt x="2922270" y="106543"/>
                  </a:cubicBezTo>
                  <a:lnTo>
                    <a:pt x="2922270" y="532703"/>
                  </a:lnTo>
                  <a:cubicBezTo>
                    <a:pt x="2922270" y="591545"/>
                    <a:pt x="2874569" y="639246"/>
                    <a:pt x="2815727" y="639246"/>
                  </a:cubicBezTo>
                  <a:lnTo>
                    <a:pt x="106543" y="639246"/>
                  </a:lnTo>
                  <a:cubicBezTo>
                    <a:pt x="47701" y="639246"/>
                    <a:pt x="0" y="591545"/>
                    <a:pt x="0" y="532703"/>
                  </a:cubicBezTo>
                  <a:lnTo>
                    <a:pt x="0" y="106543"/>
                  </a:lnTo>
                  <a:close/>
                </a:path>
              </a:pathLst>
            </a:cu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3">
                <a:hueOff val="2812566"/>
                <a:satOff val="-4220"/>
                <a:lumOff val="-686"/>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6455" tIns="126455" rIns="126455" bIns="126455" numCol="1" spcCol="1270" anchor="ctr" anchorCtr="0">
              <a:noAutofit/>
            </a:bodyPr>
            <a:lstStyle/>
            <a:p>
              <a:pPr marL="0" lvl="0" indent="0" algn="ctr" defTabSz="1111250">
                <a:lnSpc>
                  <a:spcPct val="90000"/>
                </a:lnSpc>
                <a:spcBef>
                  <a:spcPct val="0"/>
                </a:spcBef>
                <a:spcAft>
                  <a:spcPct val="35000"/>
                </a:spcAft>
                <a:buNone/>
              </a:pPr>
              <a:r>
                <a:rPr lang="en-US" sz="2500" kern="1200" dirty="0" err="1"/>
                <a:t>fase</a:t>
              </a:r>
              <a:r>
                <a:rPr lang="en-US" sz="2500" kern="1200" dirty="0"/>
                <a:t> </a:t>
              </a:r>
              <a:r>
                <a:rPr lang="en-US" sz="2500" kern="1200" dirty="0" err="1"/>
                <a:t>informasi</a:t>
              </a:r>
              <a:endParaRPr lang="en-US" sz="2500" kern="1200" dirty="0"/>
            </a:p>
          </p:txBody>
        </p:sp>
        <p:sp>
          <p:nvSpPr>
            <p:cNvPr id="11" name="Freeform: Shape 10">
              <a:extLst>
                <a:ext uri="{FF2B5EF4-FFF2-40B4-BE49-F238E27FC236}">
                  <a16:creationId xmlns:a16="http://schemas.microsoft.com/office/drawing/2014/main" id="{12BB4CF7-1A01-4857-BF1D-8F46A9F66471}"/>
                </a:ext>
              </a:extLst>
            </p:cNvPr>
            <p:cNvSpPr/>
            <p:nvPr/>
          </p:nvSpPr>
          <p:spPr>
            <a:xfrm>
              <a:off x="4038588" y="3200403"/>
              <a:ext cx="2922270" cy="639246"/>
            </a:xfrm>
            <a:custGeom>
              <a:avLst/>
              <a:gdLst>
                <a:gd name="connsiteX0" fmla="*/ 0 w 2922270"/>
                <a:gd name="connsiteY0" fmla="*/ 106543 h 639246"/>
                <a:gd name="connsiteX1" fmla="*/ 106543 w 2922270"/>
                <a:gd name="connsiteY1" fmla="*/ 0 h 639246"/>
                <a:gd name="connsiteX2" fmla="*/ 2815727 w 2922270"/>
                <a:gd name="connsiteY2" fmla="*/ 0 h 639246"/>
                <a:gd name="connsiteX3" fmla="*/ 2922270 w 2922270"/>
                <a:gd name="connsiteY3" fmla="*/ 106543 h 639246"/>
                <a:gd name="connsiteX4" fmla="*/ 2922270 w 2922270"/>
                <a:gd name="connsiteY4" fmla="*/ 532703 h 639246"/>
                <a:gd name="connsiteX5" fmla="*/ 2815727 w 2922270"/>
                <a:gd name="connsiteY5" fmla="*/ 639246 h 639246"/>
                <a:gd name="connsiteX6" fmla="*/ 106543 w 2922270"/>
                <a:gd name="connsiteY6" fmla="*/ 639246 h 639246"/>
                <a:gd name="connsiteX7" fmla="*/ 0 w 2922270"/>
                <a:gd name="connsiteY7" fmla="*/ 532703 h 639246"/>
                <a:gd name="connsiteX8" fmla="*/ 0 w 2922270"/>
                <a:gd name="connsiteY8" fmla="*/ 106543 h 639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22270" h="639246">
                  <a:moveTo>
                    <a:pt x="0" y="106543"/>
                  </a:moveTo>
                  <a:cubicBezTo>
                    <a:pt x="0" y="47701"/>
                    <a:pt x="47701" y="0"/>
                    <a:pt x="106543" y="0"/>
                  </a:cubicBezTo>
                  <a:lnTo>
                    <a:pt x="2815727" y="0"/>
                  </a:lnTo>
                  <a:cubicBezTo>
                    <a:pt x="2874569" y="0"/>
                    <a:pt x="2922270" y="47701"/>
                    <a:pt x="2922270" y="106543"/>
                  </a:cubicBezTo>
                  <a:lnTo>
                    <a:pt x="2922270" y="532703"/>
                  </a:lnTo>
                  <a:cubicBezTo>
                    <a:pt x="2922270" y="591545"/>
                    <a:pt x="2874569" y="639246"/>
                    <a:pt x="2815727" y="639246"/>
                  </a:cubicBezTo>
                  <a:lnTo>
                    <a:pt x="106543" y="639246"/>
                  </a:lnTo>
                  <a:cubicBezTo>
                    <a:pt x="47701" y="639246"/>
                    <a:pt x="0" y="591545"/>
                    <a:pt x="0" y="532703"/>
                  </a:cubicBezTo>
                  <a:lnTo>
                    <a:pt x="0" y="106543"/>
                  </a:lnTo>
                  <a:close/>
                </a:path>
              </a:pathLst>
            </a:cu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3">
                <a:hueOff val="5625132"/>
                <a:satOff val="-8440"/>
                <a:lumOff val="-1373"/>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6455" tIns="126455" rIns="126455" bIns="126455" numCol="1" spcCol="1270" anchor="ctr" anchorCtr="0">
              <a:noAutofit/>
            </a:bodyPr>
            <a:lstStyle/>
            <a:p>
              <a:pPr marL="0" lvl="0" indent="0" algn="ctr" defTabSz="1111250">
                <a:lnSpc>
                  <a:spcPct val="90000"/>
                </a:lnSpc>
                <a:spcBef>
                  <a:spcPct val="0"/>
                </a:spcBef>
                <a:spcAft>
                  <a:spcPct val="35000"/>
                </a:spcAft>
                <a:buNone/>
              </a:pPr>
              <a:r>
                <a:rPr lang="en-US" sz="2500" kern="1200" dirty="0" err="1">
                  <a:solidFill>
                    <a:srgbClr val="0070C0"/>
                  </a:solidFill>
                </a:rPr>
                <a:t>fase</a:t>
              </a:r>
              <a:r>
                <a:rPr lang="en-US" sz="2500" kern="1200" dirty="0">
                  <a:solidFill>
                    <a:srgbClr val="0070C0"/>
                  </a:solidFill>
                </a:rPr>
                <a:t> </a:t>
              </a:r>
              <a:r>
                <a:rPr lang="en-US" sz="2500" kern="1200" dirty="0" err="1">
                  <a:solidFill>
                    <a:srgbClr val="0070C0"/>
                  </a:solidFill>
                </a:rPr>
                <a:t>orientasi</a:t>
              </a:r>
              <a:endParaRPr lang="en-US" sz="2500" kern="1200" dirty="0">
                <a:solidFill>
                  <a:srgbClr val="0070C0"/>
                </a:solidFill>
              </a:endParaRPr>
            </a:p>
          </p:txBody>
        </p:sp>
        <p:sp>
          <p:nvSpPr>
            <p:cNvPr id="12" name="Freeform: Shape 11">
              <a:extLst>
                <a:ext uri="{FF2B5EF4-FFF2-40B4-BE49-F238E27FC236}">
                  <a16:creationId xmlns:a16="http://schemas.microsoft.com/office/drawing/2014/main" id="{F0870015-EBC1-41D0-9AD9-2BEE0B40C429}"/>
                </a:ext>
              </a:extLst>
            </p:cNvPr>
            <p:cNvSpPr/>
            <p:nvPr/>
          </p:nvSpPr>
          <p:spPr>
            <a:xfrm>
              <a:off x="4697735" y="4800603"/>
              <a:ext cx="2922270" cy="639246"/>
            </a:xfrm>
            <a:custGeom>
              <a:avLst/>
              <a:gdLst>
                <a:gd name="connsiteX0" fmla="*/ 0 w 2922270"/>
                <a:gd name="connsiteY0" fmla="*/ 106543 h 639246"/>
                <a:gd name="connsiteX1" fmla="*/ 106543 w 2922270"/>
                <a:gd name="connsiteY1" fmla="*/ 0 h 639246"/>
                <a:gd name="connsiteX2" fmla="*/ 2815727 w 2922270"/>
                <a:gd name="connsiteY2" fmla="*/ 0 h 639246"/>
                <a:gd name="connsiteX3" fmla="*/ 2922270 w 2922270"/>
                <a:gd name="connsiteY3" fmla="*/ 106543 h 639246"/>
                <a:gd name="connsiteX4" fmla="*/ 2922270 w 2922270"/>
                <a:gd name="connsiteY4" fmla="*/ 532703 h 639246"/>
                <a:gd name="connsiteX5" fmla="*/ 2815727 w 2922270"/>
                <a:gd name="connsiteY5" fmla="*/ 639246 h 639246"/>
                <a:gd name="connsiteX6" fmla="*/ 106543 w 2922270"/>
                <a:gd name="connsiteY6" fmla="*/ 639246 h 639246"/>
                <a:gd name="connsiteX7" fmla="*/ 0 w 2922270"/>
                <a:gd name="connsiteY7" fmla="*/ 532703 h 639246"/>
                <a:gd name="connsiteX8" fmla="*/ 0 w 2922270"/>
                <a:gd name="connsiteY8" fmla="*/ 106543 h 639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22270" h="639246">
                  <a:moveTo>
                    <a:pt x="0" y="106543"/>
                  </a:moveTo>
                  <a:cubicBezTo>
                    <a:pt x="0" y="47701"/>
                    <a:pt x="47701" y="0"/>
                    <a:pt x="106543" y="0"/>
                  </a:cubicBezTo>
                  <a:lnTo>
                    <a:pt x="2815727" y="0"/>
                  </a:lnTo>
                  <a:cubicBezTo>
                    <a:pt x="2874569" y="0"/>
                    <a:pt x="2922270" y="47701"/>
                    <a:pt x="2922270" y="106543"/>
                  </a:cubicBezTo>
                  <a:lnTo>
                    <a:pt x="2922270" y="532703"/>
                  </a:lnTo>
                  <a:cubicBezTo>
                    <a:pt x="2922270" y="591545"/>
                    <a:pt x="2874569" y="639246"/>
                    <a:pt x="2815727" y="639246"/>
                  </a:cubicBezTo>
                  <a:lnTo>
                    <a:pt x="106543" y="639246"/>
                  </a:lnTo>
                  <a:cubicBezTo>
                    <a:pt x="47701" y="639246"/>
                    <a:pt x="0" y="591545"/>
                    <a:pt x="0" y="532703"/>
                  </a:cubicBezTo>
                  <a:lnTo>
                    <a:pt x="0" y="106543"/>
                  </a:lnTo>
                  <a:close/>
                </a:path>
              </a:pathLst>
            </a:cu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3">
                <a:hueOff val="8437698"/>
                <a:satOff val="-12660"/>
                <a:lumOff val="-2059"/>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6455" tIns="126455" rIns="126455" bIns="126455" numCol="1" spcCol="1270" anchor="ctr" anchorCtr="0">
              <a:noAutofit/>
            </a:bodyPr>
            <a:lstStyle/>
            <a:p>
              <a:pPr marL="0" lvl="0" indent="0" algn="ctr" defTabSz="1111250">
                <a:lnSpc>
                  <a:spcPct val="90000"/>
                </a:lnSpc>
                <a:spcBef>
                  <a:spcPct val="0"/>
                </a:spcBef>
                <a:spcAft>
                  <a:spcPct val="35000"/>
                </a:spcAft>
                <a:buNone/>
              </a:pPr>
              <a:r>
                <a:rPr lang="en-US" sz="2500" kern="1200" dirty="0" err="1">
                  <a:solidFill>
                    <a:srgbClr val="0070C0"/>
                  </a:solidFill>
                </a:rPr>
                <a:t>fase</a:t>
              </a:r>
              <a:r>
                <a:rPr lang="en-US" sz="2500" kern="1200" dirty="0">
                  <a:solidFill>
                    <a:srgbClr val="0070C0"/>
                  </a:solidFill>
                </a:rPr>
                <a:t> </a:t>
              </a:r>
              <a:r>
                <a:rPr lang="en-US" sz="2500" kern="1200" dirty="0" err="1">
                  <a:solidFill>
                    <a:srgbClr val="0070C0"/>
                  </a:solidFill>
                </a:rPr>
                <a:t>orientasi</a:t>
              </a:r>
              <a:r>
                <a:rPr lang="en-US" sz="2500" kern="1200" dirty="0">
                  <a:solidFill>
                    <a:srgbClr val="0070C0"/>
                  </a:solidFill>
                </a:rPr>
                <a:t> </a:t>
              </a:r>
              <a:r>
                <a:rPr lang="en-US" sz="2500" kern="1200" dirty="0" err="1">
                  <a:solidFill>
                    <a:srgbClr val="0070C0"/>
                  </a:solidFill>
                </a:rPr>
                <a:t>bebas</a:t>
              </a:r>
              <a:endParaRPr lang="en-US" sz="2500" kern="1200" dirty="0">
                <a:solidFill>
                  <a:srgbClr val="0070C0"/>
                </a:solidFill>
              </a:endParaRPr>
            </a:p>
          </p:txBody>
        </p:sp>
        <p:sp>
          <p:nvSpPr>
            <p:cNvPr id="13" name="Freeform: Shape 12">
              <a:extLst>
                <a:ext uri="{FF2B5EF4-FFF2-40B4-BE49-F238E27FC236}">
                  <a16:creationId xmlns:a16="http://schemas.microsoft.com/office/drawing/2014/main" id="{CC5FB814-A310-4EC8-9260-319DA5589BB1}"/>
                </a:ext>
              </a:extLst>
            </p:cNvPr>
            <p:cNvSpPr/>
            <p:nvPr/>
          </p:nvSpPr>
          <p:spPr>
            <a:xfrm>
              <a:off x="5002528" y="5609154"/>
              <a:ext cx="2922270" cy="639246"/>
            </a:xfrm>
            <a:custGeom>
              <a:avLst/>
              <a:gdLst>
                <a:gd name="connsiteX0" fmla="*/ 0 w 2922270"/>
                <a:gd name="connsiteY0" fmla="*/ 106543 h 639246"/>
                <a:gd name="connsiteX1" fmla="*/ 106543 w 2922270"/>
                <a:gd name="connsiteY1" fmla="*/ 0 h 639246"/>
                <a:gd name="connsiteX2" fmla="*/ 2815727 w 2922270"/>
                <a:gd name="connsiteY2" fmla="*/ 0 h 639246"/>
                <a:gd name="connsiteX3" fmla="*/ 2922270 w 2922270"/>
                <a:gd name="connsiteY3" fmla="*/ 106543 h 639246"/>
                <a:gd name="connsiteX4" fmla="*/ 2922270 w 2922270"/>
                <a:gd name="connsiteY4" fmla="*/ 532703 h 639246"/>
                <a:gd name="connsiteX5" fmla="*/ 2815727 w 2922270"/>
                <a:gd name="connsiteY5" fmla="*/ 639246 h 639246"/>
                <a:gd name="connsiteX6" fmla="*/ 106543 w 2922270"/>
                <a:gd name="connsiteY6" fmla="*/ 639246 h 639246"/>
                <a:gd name="connsiteX7" fmla="*/ 0 w 2922270"/>
                <a:gd name="connsiteY7" fmla="*/ 532703 h 639246"/>
                <a:gd name="connsiteX8" fmla="*/ 0 w 2922270"/>
                <a:gd name="connsiteY8" fmla="*/ 106543 h 639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22270" h="639246">
                  <a:moveTo>
                    <a:pt x="0" y="106543"/>
                  </a:moveTo>
                  <a:cubicBezTo>
                    <a:pt x="0" y="47701"/>
                    <a:pt x="47701" y="0"/>
                    <a:pt x="106543" y="0"/>
                  </a:cubicBezTo>
                  <a:lnTo>
                    <a:pt x="2815727" y="0"/>
                  </a:lnTo>
                  <a:cubicBezTo>
                    <a:pt x="2874569" y="0"/>
                    <a:pt x="2922270" y="47701"/>
                    <a:pt x="2922270" y="106543"/>
                  </a:cubicBezTo>
                  <a:lnTo>
                    <a:pt x="2922270" y="532703"/>
                  </a:lnTo>
                  <a:cubicBezTo>
                    <a:pt x="2922270" y="591545"/>
                    <a:pt x="2874569" y="639246"/>
                    <a:pt x="2815727" y="639246"/>
                  </a:cubicBezTo>
                  <a:lnTo>
                    <a:pt x="106543" y="639246"/>
                  </a:lnTo>
                  <a:cubicBezTo>
                    <a:pt x="47701" y="639246"/>
                    <a:pt x="0" y="591545"/>
                    <a:pt x="0" y="532703"/>
                  </a:cubicBezTo>
                  <a:lnTo>
                    <a:pt x="0" y="106543"/>
                  </a:lnTo>
                  <a:close/>
                </a:path>
              </a:pathLst>
            </a:cu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3">
                <a:hueOff val="11250264"/>
                <a:satOff val="-16880"/>
                <a:lumOff val="-2745"/>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6455" tIns="126455" rIns="126455" bIns="126455" numCol="1" spcCol="1270" anchor="ctr" anchorCtr="0">
              <a:noAutofit/>
            </a:bodyPr>
            <a:lstStyle/>
            <a:p>
              <a:pPr marL="0" lvl="0" indent="0" algn="ctr" defTabSz="1111250">
                <a:lnSpc>
                  <a:spcPct val="90000"/>
                </a:lnSpc>
                <a:spcBef>
                  <a:spcPct val="0"/>
                </a:spcBef>
                <a:spcAft>
                  <a:spcPct val="35000"/>
                </a:spcAft>
                <a:buNone/>
              </a:pPr>
              <a:r>
                <a:rPr lang="en-US" sz="2500" kern="1200" dirty="0" err="1"/>
                <a:t>fase</a:t>
              </a:r>
              <a:r>
                <a:rPr lang="en-US" sz="2500" kern="1200" dirty="0"/>
                <a:t> </a:t>
              </a:r>
              <a:r>
                <a:rPr lang="en-US" sz="2500" kern="1200" dirty="0" err="1"/>
                <a:t>integrasi</a:t>
              </a:r>
              <a:endParaRPr lang="en-US" sz="2500" kern="1200" dirty="0"/>
            </a:p>
          </p:txBody>
        </p:sp>
      </p:grpSp>
      <p:sp>
        <p:nvSpPr>
          <p:cNvPr id="6" name="Rectangle 5">
            <a:extLst>
              <a:ext uri="{FF2B5EF4-FFF2-40B4-BE49-F238E27FC236}">
                <a16:creationId xmlns:a16="http://schemas.microsoft.com/office/drawing/2014/main" id="{DA2592EA-44E9-4B21-B0C7-FCD0E81D1B7A}"/>
              </a:ext>
            </a:extLst>
          </p:cNvPr>
          <p:cNvSpPr/>
          <p:nvPr/>
        </p:nvSpPr>
        <p:spPr>
          <a:xfrm>
            <a:off x="752191" y="2414839"/>
            <a:ext cx="1286506" cy="1200329"/>
          </a:xfrm>
          <a:prstGeom prst="rect">
            <a:avLst/>
          </a:prstGeom>
          <a:solidFill>
            <a:schemeClr val="tx2">
              <a:lumMod val="60000"/>
              <a:lumOff val="40000"/>
            </a:schemeClr>
          </a:solidFill>
        </p:spPr>
        <p:txBody>
          <a:bodyPr wrap="none">
            <a:spAutoFit/>
          </a:bodyPr>
          <a:lstStyle/>
          <a:p>
            <a:pPr algn="ctr"/>
            <a:r>
              <a:rPr lang="en-US" sz="3600" dirty="0" err="1"/>
              <a:t>Ada</a:t>
            </a:r>
            <a:r>
              <a:rPr lang="en-US" sz="3600" dirty="0"/>
              <a:t> </a:t>
            </a:r>
          </a:p>
          <a:p>
            <a:pPr algn="ctr"/>
            <a:r>
              <a:rPr lang="en-US" sz="3600" dirty="0"/>
              <a:t>5 </a:t>
            </a:r>
            <a:r>
              <a:rPr lang="en-US" sz="3600" dirty="0" err="1"/>
              <a:t>fase</a:t>
            </a:r>
            <a:endParaRPr lang="en-US" sz="3600" dirty="0"/>
          </a:p>
        </p:txBody>
      </p:sp>
    </p:spTree>
    <p:extLst>
      <p:ext uri="{BB962C8B-B14F-4D97-AF65-F5344CB8AC3E}">
        <p14:creationId xmlns:p14="http://schemas.microsoft.com/office/powerpoint/2010/main" val="14940144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21546EB-BED6-403D-9FAE-DEFCEBC20F3C}"/>
              </a:ext>
            </a:extLst>
          </p:cNvPr>
          <p:cNvSpPr txBox="1">
            <a:spLocks/>
          </p:cNvSpPr>
          <p:nvPr/>
        </p:nvSpPr>
        <p:spPr>
          <a:xfrm>
            <a:off x="2917480" y="745924"/>
            <a:ext cx="6172200" cy="4534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a:effectLst>
                  <a:outerShdw blurRad="38100" dist="38100" dir="2700000" algn="tl">
                    <a:srgbClr val="000000">
                      <a:alpha val="43137"/>
                    </a:srgbClr>
                  </a:outerShdw>
                </a:effectLst>
                <a:latin typeface="Aharoni" pitchFamily="2" charset="-79"/>
                <a:cs typeface="Aharoni" pitchFamily="2" charset="-79"/>
              </a:rPr>
              <a:t>UNSUR PENGAJARAN GEOMETRI</a:t>
            </a:r>
          </a:p>
        </p:txBody>
      </p:sp>
      <p:sp>
        <p:nvSpPr>
          <p:cNvPr id="4" name="Content Placeholder 2">
            <a:extLst>
              <a:ext uri="{FF2B5EF4-FFF2-40B4-BE49-F238E27FC236}">
                <a16:creationId xmlns:a16="http://schemas.microsoft.com/office/drawing/2014/main" id="{DB6320D5-7C98-4314-B300-9B83E0D69CB7}"/>
              </a:ext>
            </a:extLst>
          </p:cNvPr>
          <p:cNvSpPr txBox="1">
            <a:spLocks/>
          </p:cNvSpPr>
          <p:nvPr/>
        </p:nvSpPr>
        <p:spPr>
          <a:xfrm>
            <a:off x="737858" y="1412457"/>
            <a:ext cx="6802170" cy="592941"/>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b="1" dirty="0" err="1"/>
              <a:t>Tiga</a:t>
            </a:r>
            <a:r>
              <a:rPr lang="en-US" sz="2400" b="1" dirty="0"/>
              <a:t> </a:t>
            </a:r>
            <a:r>
              <a:rPr lang="en-US" sz="2400" b="1" dirty="0" err="1"/>
              <a:t>unsur</a:t>
            </a:r>
            <a:r>
              <a:rPr lang="en-US" sz="2400" b="1" dirty="0"/>
              <a:t> </a:t>
            </a:r>
            <a:r>
              <a:rPr lang="en-US" sz="2400" b="1" dirty="0" err="1"/>
              <a:t>utama</a:t>
            </a:r>
            <a:r>
              <a:rPr lang="en-US" sz="2400" b="1" dirty="0"/>
              <a:t> </a:t>
            </a:r>
            <a:r>
              <a:rPr lang="en-US" sz="2400" b="1" dirty="0" err="1"/>
              <a:t>dalam</a:t>
            </a:r>
            <a:r>
              <a:rPr lang="en-US" sz="2400" b="1" dirty="0"/>
              <a:t> </a:t>
            </a:r>
            <a:r>
              <a:rPr lang="en-US" sz="2400" b="1" dirty="0" err="1"/>
              <a:t>pengajaran</a:t>
            </a:r>
            <a:r>
              <a:rPr lang="en-US" sz="2400" b="1" dirty="0"/>
              <a:t> </a:t>
            </a:r>
            <a:r>
              <a:rPr lang="en-US" sz="2400" b="1" dirty="0" err="1"/>
              <a:t>geometri</a:t>
            </a:r>
            <a:r>
              <a:rPr lang="en-US" sz="2400" b="1" dirty="0"/>
              <a:t>: 	</a:t>
            </a:r>
          </a:p>
        </p:txBody>
      </p:sp>
      <p:graphicFrame>
        <p:nvGraphicFramePr>
          <p:cNvPr id="7" name="Diagram 6">
            <a:extLst>
              <a:ext uri="{FF2B5EF4-FFF2-40B4-BE49-F238E27FC236}">
                <a16:creationId xmlns:a16="http://schemas.microsoft.com/office/drawing/2014/main" id="{A7D8BBB1-2EEB-49EA-BA3C-6BE5A82D338D}"/>
              </a:ext>
            </a:extLst>
          </p:cNvPr>
          <p:cNvGraphicFramePr/>
          <p:nvPr>
            <p:extLst>
              <p:ext uri="{D42A27DB-BD31-4B8C-83A1-F6EECF244321}">
                <p14:modId xmlns:p14="http://schemas.microsoft.com/office/powerpoint/2010/main" val="349360966"/>
              </p:ext>
            </p:extLst>
          </p:nvPr>
        </p:nvGraphicFramePr>
        <p:xfrm>
          <a:off x="737858" y="2032500"/>
          <a:ext cx="7066230" cy="3046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1817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44DA7DF0-92BC-47FC-A52D-0C9D080A78A2}"/>
              </a:ext>
            </a:extLst>
          </p:cNvPr>
          <p:cNvSpPr txBox="1">
            <a:spLocks/>
          </p:cNvSpPr>
          <p:nvPr/>
        </p:nvSpPr>
        <p:spPr>
          <a:xfrm>
            <a:off x="6553200" y="6414066"/>
            <a:ext cx="1982993" cy="234982"/>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mtClean="0"/>
              <a:pPr/>
              <a:t>47</a:t>
            </a:fld>
            <a:endParaRPr lang="id-ID" dirty="0"/>
          </a:p>
        </p:txBody>
      </p:sp>
      <p:sp>
        <p:nvSpPr>
          <p:cNvPr id="4" name="Title 1">
            <a:extLst>
              <a:ext uri="{FF2B5EF4-FFF2-40B4-BE49-F238E27FC236}">
                <a16:creationId xmlns:a16="http://schemas.microsoft.com/office/drawing/2014/main" id="{C8DB9380-202A-4BC0-8B85-6D4F3037586A}"/>
              </a:ext>
            </a:extLst>
          </p:cNvPr>
          <p:cNvSpPr txBox="1">
            <a:spLocks/>
          </p:cNvSpPr>
          <p:nvPr/>
        </p:nvSpPr>
        <p:spPr>
          <a:xfrm>
            <a:off x="2743200" y="487379"/>
            <a:ext cx="5736515" cy="55377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dirty="0">
                <a:effectLst>
                  <a:outerShdw blurRad="38100" dist="38100" dir="2700000" algn="tl">
                    <a:srgbClr val="000000">
                      <a:alpha val="43137"/>
                    </a:srgbClr>
                  </a:outerShdw>
                </a:effectLst>
                <a:latin typeface="Aharoni" pitchFamily="2" charset="-79"/>
                <a:cs typeface="Aharoni" pitchFamily="2" charset="-79"/>
              </a:rPr>
              <a:t>BAGAIMANA MENURUT ANDA</a:t>
            </a:r>
            <a:r>
              <a:rPr lang="en-US" dirty="0">
                <a:effectLst>
                  <a:outerShdw blurRad="38100" dist="38100" dir="2700000" algn="tl">
                    <a:srgbClr val="000000">
                      <a:alpha val="43137"/>
                    </a:srgbClr>
                  </a:outerShdw>
                </a:effectLst>
                <a:latin typeface="Aharoni" pitchFamily="2" charset="-79"/>
                <a:cs typeface="Aharoni" pitchFamily="2" charset="-79"/>
              </a:rPr>
              <a:t>???</a:t>
            </a:r>
          </a:p>
        </p:txBody>
      </p:sp>
      <p:pic>
        <p:nvPicPr>
          <p:cNvPr id="5" name="Content Placeholder 6">
            <a:extLst>
              <a:ext uri="{FF2B5EF4-FFF2-40B4-BE49-F238E27FC236}">
                <a16:creationId xmlns:a16="http://schemas.microsoft.com/office/drawing/2014/main" id="{33BE4998-2BE0-4B6D-B26F-3209F52E76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4830" y="1852884"/>
            <a:ext cx="1369336" cy="1330548"/>
          </a:xfrm>
          <a:prstGeom prst="rect">
            <a:avLst/>
          </a:prstGeom>
        </p:spPr>
      </p:pic>
      <p:graphicFrame>
        <p:nvGraphicFramePr>
          <p:cNvPr id="6" name="Diagram 5">
            <a:extLst>
              <a:ext uri="{FF2B5EF4-FFF2-40B4-BE49-F238E27FC236}">
                <a16:creationId xmlns:a16="http://schemas.microsoft.com/office/drawing/2014/main" id="{89463B4A-423D-4977-AB92-364AD93D8A40}"/>
              </a:ext>
            </a:extLst>
          </p:cNvPr>
          <p:cNvGraphicFramePr/>
          <p:nvPr>
            <p:extLst>
              <p:ext uri="{D42A27DB-BD31-4B8C-83A1-F6EECF244321}">
                <p14:modId xmlns:p14="http://schemas.microsoft.com/office/powerpoint/2010/main" val="4032841062"/>
              </p:ext>
            </p:extLst>
          </p:nvPr>
        </p:nvGraphicFramePr>
        <p:xfrm>
          <a:off x="1032848" y="751438"/>
          <a:ext cx="6354779" cy="3784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14369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solidFill>
                  <a:schemeClr val="tx1"/>
                </a:solidFill>
                <a:effectLst>
                  <a:outerShdw blurRad="38100" dist="38100" dir="2700000" algn="tl">
                    <a:srgbClr val="000000">
                      <a:alpha val="43137"/>
                    </a:srgbClr>
                  </a:outerShdw>
                </a:effectLst>
                <a:latin typeface="Aharoni" pitchFamily="2" charset="-79"/>
                <a:cs typeface="Aharoni" pitchFamily="2" charset="-79"/>
              </a:rPr>
              <a:t>KP-4: TEORI BELAJAR AUSUBEL</a:t>
            </a:r>
            <a:endParaRPr lang="en-US" dirty="0">
              <a:solidFill>
                <a:schemeClr val="tx1"/>
              </a:solidFill>
            </a:endParaRPr>
          </a:p>
        </p:txBody>
      </p:sp>
    </p:spTree>
    <p:extLst>
      <p:ext uri="{BB962C8B-B14F-4D97-AF65-F5344CB8AC3E}">
        <p14:creationId xmlns:p14="http://schemas.microsoft.com/office/powerpoint/2010/main" val="29380317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6523" y="573714"/>
            <a:ext cx="7790276" cy="518999"/>
          </a:xfrm>
        </p:spPr>
        <p:txBody>
          <a:bodyPr/>
          <a:lstStyle/>
          <a:p>
            <a:pPr algn="r"/>
            <a:r>
              <a:rPr lang="en-US" dirty="0" err="1"/>
              <a:t>Tujuan</a:t>
            </a:r>
            <a:endParaRPr lang="en-US" dirty="0"/>
          </a:p>
        </p:txBody>
      </p:sp>
      <p:sp>
        <p:nvSpPr>
          <p:cNvPr id="3" name="Content Placeholder 2"/>
          <p:cNvSpPr>
            <a:spLocks noGrp="1"/>
          </p:cNvSpPr>
          <p:nvPr>
            <p:ph idx="1"/>
          </p:nvPr>
        </p:nvSpPr>
        <p:spPr>
          <a:xfrm>
            <a:off x="896523" y="1381221"/>
            <a:ext cx="7790276" cy="3394472"/>
          </a:xfrm>
        </p:spPr>
        <p:txBody>
          <a:bodyPr>
            <a:normAutofit/>
          </a:bodyPr>
          <a:lstStyle/>
          <a:p>
            <a:pPr marL="0" indent="0" algn="r">
              <a:buNone/>
            </a:pPr>
            <a:r>
              <a:rPr lang="en-US" sz="2400" dirty="0" err="1"/>
              <a:t>Setelah</a:t>
            </a:r>
            <a:r>
              <a:rPr lang="en-US" sz="2400" dirty="0"/>
              <a:t> </a:t>
            </a:r>
            <a:r>
              <a:rPr lang="en-US" sz="2400" dirty="0" err="1"/>
              <a:t>melaksanakan</a:t>
            </a:r>
            <a:r>
              <a:rPr lang="en-US" sz="2400" dirty="0"/>
              <a:t> </a:t>
            </a:r>
            <a:r>
              <a:rPr lang="en-US" sz="2400" dirty="0" err="1"/>
              <a:t>pembelajaran</a:t>
            </a:r>
            <a:r>
              <a:rPr lang="en-US" sz="2400" dirty="0"/>
              <a:t>, </a:t>
            </a:r>
            <a:r>
              <a:rPr lang="en-US" sz="2400" dirty="0" err="1"/>
              <a:t>peserta</a:t>
            </a:r>
            <a:r>
              <a:rPr lang="en-US" sz="2400" dirty="0"/>
              <a:t> </a:t>
            </a:r>
            <a:r>
              <a:rPr lang="en-US" sz="2400" dirty="0" err="1"/>
              <a:t>diklat</a:t>
            </a:r>
            <a:r>
              <a:rPr lang="en-US" sz="2400" dirty="0"/>
              <a:t> </a:t>
            </a:r>
            <a:r>
              <a:rPr lang="en-US" sz="2400" dirty="0" err="1"/>
              <a:t>diharapkan</a:t>
            </a:r>
            <a:r>
              <a:rPr lang="en-US" sz="2400" dirty="0"/>
              <a:t> </a:t>
            </a:r>
            <a:r>
              <a:rPr lang="en-US" sz="2400" dirty="0" err="1"/>
              <a:t>dapat</a:t>
            </a:r>
            <a:r>
              <a:rPr lang="en-US" sz="2400" dirty="0"/>
              <a:t> </a:t>
            </a:r>
            <a:r>
              <a:rPr lang="en-US" sz="2400" dirty="0" err="1"/>
              <a:t>menjelaskan</a:t>
            </a:r>
            <a:r>
              <a:rPr lang="en-US" sz="2400" dirty="0"/>
              <a:t> </a:t>
            </a:r>
            <a:r>
              <a:rPr lang="en-US" sz="2400" dirty="0" err="1"/>
              <a:t>beberapa</a:t>
            </a:r>
            <a:r>
              <a:rPr lang="en-US" sz="2400" dirty="0"/>
              <a:t> </a:t>
            </a:r>
            <a:r>
              <a:rPr lang="en-US" sz="2400" dirty="0" err="1"/>
              <a:t>teori</a:t>
            </a:r>
            <a:r>
              <a:rPr lang="en-US" sz="2400" dirty="0"/>
              <a:t> </a:t>
            </a:r>
            <a:r>
              <a:rPr lang="en-US" sz="2400" dirty="0" err="1"/>
              <a:t>belajar</a:t>
            </a:r>
            <a:r>
              <a:rPr lang="en-US" sz="2400" dirty="0"/>
              <a:t> </a:t>
            </a:r>
            <a:r>
              <a:rPr lang="en-US" sz="2400" dirty="0" err="1"/>
              <a:t>Ausubel</a:t>
            </a:r>
            <a:r>
              <a:rPr lang="en-US" sz="2400" dirty="0"/>
              <a:t> </a:t>
            </a:r>
            <a:r>
              <a:rPr lang="en-US" sz="2400" dirty="0" err="1"/>
              <a:t>dan</a:t>
            </a:r>
            <a:r>
              <a:rPr lang="en-US" sz="2400" dirty="0"/>
              <a:t> </a:t>
            </a:r>
            <a:r>
              <a:rPr lang="en-US" sz="2400" dirty="0" err="1"/>
              <a:t>mampu</a:t>
            </a:r>
            <a:r>
              <a:rPr lang="en-US" sz="2400" dirty="0"/>
              <a:t> </a:t>
            </a:r>
            <a:r>
              <a:rPr lang="en-US" sz="2400" dirty="0" err="1"/>
              <a:t>mengidentifikasi</a:t>
            </a:r>
            <a:r>
              <a:rPr lang="en-US" sz="2400" dirty="0"/>
              <a:t> </a:t>
            </a:r>
            <a:r>
              <a:rPr lang="en-US" sz="2400" dirty="0" err="1"/>
              <a:t>kegiatan</a:t>
            </a:r>
            <a:r>
              <a:rPr lang="en-US" sz="2400" dirty="0"/>
              <a:t> </a:t>
            </a:r>
            <a:r>
              <a:rPr lang="en-US" sz="2400" dirty="0" err="1"/>
              <a:t>pembelajaran</a:t>
            </a:r>
            <a:r>
              <a:rPr lang="en-US" sz="2400" dirty="0"/>
              <a:t> </a:t>
            </a:r>
            <a:r>
              <a:rPr lang="en-US" sz="2400" dirty="0" err="1"/>
              <a:t>matematika</a:t>
            </a:r>
            <a:r>
              <a:rPr lang="en-US" sz="2400" dirty="0"/>
              <a:t> yang </a:t>
            </a:r>
            <a:r>
              <a:rPr lang="en-US" sz="2400" dirty="0" err="1"/>
              <a:t>sesuai</a:t>
            </a:r>
            <a:r>
              <a:rPr lang="en-US" sz="2400" dirty="0"/>
              <a:t> </a:t>
            </a:r>
            <a:r>
              <a:rPr lang="en-US" sz="2400" dirty="0" err="1"/>
              <a:t>dengan</a:t>
            </a:r>
            <a:r>
              <a:rPr lang="en-US" sz="2400" dirty="0"/>
              <a:t> </a:t>
            </a:r>
            <a:r>
              <a:rPr lang="en-US" sz="2400" dirty="0" err="1"/>
              <a:t>penerapan</a:t>
            </a:r>
            <a:r>
              <a:rPr lang="en-US" sz="2400" dirty="0"/>
              <a:t> </a:t>
            </a:r>
            <a:r>
              <a:rPr lang="en-US" sz="2400" dirty="0" err="1"/>
              <a:t>teori</a:t>
            </a:r>
            <a:r>
              <a:rPr lang="en-US" sz="2400" dirty="0"/>
              <a:t> </a:t>
            </a:r>
            <a:r>
              <a:rPr lang="en-US" sz="2400" dirty="0" err="1"/>
              <a:t>belajar</a:t>
            </a:r>
            <a:r>
              <a:rPr lang="en-US" sz="2400" dirty="0"/>
              <a:t> </a:t>
            </a:r>
            <a:r>
              <a:rPr lang="en-US" sz="2400" dirty="0" err="1"/>
              <a:t>Ausubel</a:t>
            </a:r>
            <a:r>
              <a:rPr lang="en-US" sz="2400" dirty="0"/>
              <a:t>.</a:t>
            </a:r>
          </a:p>
          <a:p>
            <a:pPr marL="0" indent="0" algn="r">
              <a:buNone/>
            </a:pPr>
            <a:endParaRPr lang="en-US" sz="2400" dirty="0"/>
          </a:p>
        </p:txBody>
      </p:sp>
    </p:spTree>
    <p:extLst>
      <p:ext uri="{BB962C8B-B14F-4D97-AF65-F5344CB8AC3E}">
        <p14:creationId xmlns:p14="http://schemas.microsoft.com/office/powerpoint/2010/main" val="2776734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PEMBELAJARAN 1 (KP-1).</a:t>
            </a:r>
            <a:br>
              <a:rPr lang="en-US" dirty="0"/>
            </a:br>
            <a:r>
              <a:rPr lang="en-US" dirty="0"/>
              <a:t>TEORI BELAJAR BEHAVIORISTIK </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8508822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Indikator</a:t>
            </a:r>
            <a:r>
              <a:rPr lang="en-US" dirty="0"/>
              <a:t> </a:t>
            </a:r>
            <a:r>
              <a:rPr lang="en-US" dirty="0" err="1"/>
              <a:t>Pencapaian</a:t>
            </a:r>
            <a:r>
              <a:rPr lang="en-US" dirty="0"/>
              <a:t> </a:t>
            </a:r>
            <a:r>
              <a:rPr lang="en-US" dirty="0" err="1"/>
              <a:t>kompetensi</a:t>
            </a:r>
            <a:endParaRPr lang="en-US" dirty="0"/>
          </a:p>
        </p:txBody>
      </p:sp>
      <p:sp>
        <p:nvSpPr>
          <p:cNvPr id="3" name="Content Placeholder 2"/>
          <p:cNvSpPr>
            <a:spLocks noGrp="1"/>
          </p:cNvSpPr>
          <p:nvPr>
            <p:ph idx="1"/>
          </p:nvPr>
        </p:nvSpPr>
        <p:spPr>
          <a:xfrm>
            <a:off x="1039114" y="1598504"/>
            <a:ext cx="7505093" cy="2493663"/>
          </a:xfrm>
        </p:spPr>
        <p:txBody>
          <a:bodyPr>
            <a:normAutofit/>
          </a:bodyPr>
          <a:lstStyle/>
          <a:p>
            <a:pPr lvl="0"/>
            <a:r>
              <a:rPr lang="en-US" sz="2800" dirty="0" err="1"/>
              <a:t>Mampu</a:t>
            </a:r>
            <a:r>
              <a:rPr lang="en-US" sz="2800" dirty="0"/>
              <a:t> </a:t>
            </a:r>
            <a:r>
              <a:rPr lang="en-US" sz="2800" dirty="0" err="1"/>
              <a:t>mendeskripsikan</a:t>
            </a:r>
            <a:r>
              <a:rPr lang="en-US" sz="2800" dirty="0"/>
              <a:t> </a:t>
            </a:r>
            <a:r>
              <a:rPr lang="en-US" sz="2800" dirty="0" err="1"/>
              <a:t>teori</a:t>
            </a:r>
            <a:r>
              <a:rPr lang="en-US" sz="2800" dirty="0"/>
              <a:t> </a:t>
            </a:r>
            <a:r>
              <a:rPr lang="en-US" sz="2800" dirty="0" err="1"/>
              <a:t>belajar</a:t>
            </a:r>
            <a:r>
              <a:rPr lang="en-US" sz="2800" dirty="0"/>
              <a:t> </a:t>
            </a:r>
            <a:r>
              <a:rPr lang="en-US" sz="2800" dirty="0" err="1"/>
              <a:t>Ausubel</a:t>
            </a:r>
            <a:endParaRPr lang="en-US" sz="2800" b="1" dirty="0"/>
          </a:p>
          <a:p>
            <a:pPr lvl="0"/>
            <a:r>
              <a:rPr lang="en-US" sz="2800" dirty="0" err="1"/>
              <a:t>Mampu</a:t>
            </a:r>
            <a:r>
              <a:rPr lang="en-US" sz="2800" dirty="0"/>
              <a:t> </a:t>
            </a:r>
            <a:r>
              <a:rPr lang="id-ID" sz="2800" dirty="0"/>
              <a:t>mengidentifikasi kegiatan pembelajaran matematika yang sesuai dengan penerapan teori belajar </a:t>
            </a:r>
            <a:r>
              <a:rPr lang="en-US" sz="2800" dirty="0" err="1"/>
              <a:t>Ausubel</a:t>
            </a:r>
            <a:r>
              <a:rPr lang="en-US" sz="2800" dirty="0"/>
              <a:t>.</a:t>
            </a:r>
            <a:endParaRPr lang="en-US" sz="2800" b="1" dirty="0"/>
          </a:p>
          <a:p>
            <a:endParaRPr lang="en-US" sz="2800" dirty="0"/>
          </a:p>
        </p:txBody>
      </p:sp>
    </p:spTree>
    <p:extLst>
      <p:ext uri="{BB962C8B-B14F-4D97-AF65-F5344CB8AC3E}">
        <p14:creationId xmlns:p14="http://schemas.microsoft.com/office/powerpoint/2010/main" val="14208710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Materi</a:t>
            </a:r>
            <a:endParaRPr lang="en-US" dirty="0"/>
          </a:p>
        </p:txBody>
      </p:sp>
      <p:sp>
        <p:nvSpPr>
          <p:cNvPr id="3" name="Content Placeholder 2"/>
          <p:cNvSpPr>
            <a:spLocks noGrp="1"/>
          </p:cNvSpPr>
          <p:nvPr>
            <p:ph idx="1"/>
          </p:nvPr>
        </p:nvSpPr>
        <p:spPr>
          <a:xfrm>
            <a:off x="896523" y="1200151"/>
            <a:ext cx="6472998" cy="2285433"/>
          </a:xfrm>
        </p:spPr>
        <p:txBody>
          <a:bodyPr>
            <a:normAutofit lnSpcReduction="10000"/>
          </a:bodyPr>
          <a:lstStyle/>
          <a:p>
            <a:pPr lvl="0"/>
            <a:r>
              <a:rPr lang="en-US" sz="3200" dirty="0" err="1"/>
              <a:t>Klasifikasi</a:t>
            </a:r>
            <a:r>
              <a:rPr lang="en-US" sz="3200" dirty="0"/>
              <a:t> </a:t>
            </a:r>
            <a:r>
              <a:rPr lang="en-US" sz="3200" dirty="0" err="1"/>
              <a:t>belajar</a:t>
            </a:r>
            <a:r>
              <a:rPr lang="en-US" sz="3200" dirty="0"/>
              <a:t> </a:t>
            </a:r>
            <a:r>
              <a:rPr lang="en-US" sz="3200" dirty="0" err="1"/>
              <a:t>menurut</a:t>
            </a:r>
            <a:r>
              <a:rPr lang="en-US" sz="3200" dirty="0"/>
              <a:t> </a:t>
            </a:r>
            <a:r>
              <a:rPr lang="en-US" sz="3200" dirty="0" err="1"/>
              <a:t>Ausubel</a:t>
            </a:r>
            <a:endParaRPr lang="en-US" sz="3200" dirty="0"/>
          </a:p>
          <a:p>
            <a:pPr lvl="0"/>
            <a:r>
              <a:rPr lang="en-US" sz="3200" dirty="0" err="1"/>
              <a:t>Prasyarat</a:t>
            </a:r>
            <a:r>
              <a:rPr lang="en-US" sz="3200" dirty="0"/>
              <a:t> </a:t>
            </a:r>
            <a:r>
              <a:rPr lang="en-US" sz="3200" dirty="0" err="1"/>
              <a:t>belajar</a:t>
            </a:r>
            <a:r>
              <a:rPr lang="en-US" sz="3200" dirty="0"/>
              <a:t> </a:t>
            </a:r>
            <a:r>
              <a:rPr lang="en-US" sz="3200" dirty="0" err="1"/>
              <a:t>bermakna</a:t>
            </a:r>
            <a:endParaRPr lang="en-US" sz="3200" dirty="0"/>
          </a:p>
          <a:p>
            <a:pPr lvl="0"/>
            <a:r>
              <a:rPr lang="en-US" sz="3200" dirty="0" err="1"/>
              <a:t>Prinsip</a:t>
            </a:r>
            <a:r>
              <a:rPr lang="en-US" sz="3200" dirty="0"/>
              <a:t> </a:t>
            </a:r>
            <a:r>
              <a:rPr lang="en-US" sz="3200" dirty="0" err="1"/>
              <a:t>teori</a:t>
            </a:r>
            <a:r>
              <a:rPr lang="en-US" sz="3200" dirty="0"/>
              <a:t> </a:t>
            </a:r>
            <a:r>
              <a:rPr lang="en-US" sz="3200" dirty="0" err="1"/>
              <a:t>belajar</a:t>
            </a:r>
            <a:r>
              <a:rPr lang="en-US" sz="3200" dirty="0"/>
              <a:t> </a:t>
            </a:r>
            <a:r>
              <a:rPr lang="en-US" sz="3200" dirty="0" err="1"/>
              <a:t>Ausubel</a:t>
            </a:r>
            <a:endParaRPr lang="en-US" sz="3200" dirty="0"/>
          </a:p>
          <a:p>
            <a:pPr lvl="0"/>
            <a:r>
              <a:rPr lang="en-US" sz="3200" dirty="0" err="1"/>
              <a:t>Fase</a:t>
            </a:r>
            <a:r>
              <a:rPr lang="en-US" sz="3200" dirty="0"/>
              <a:t> </a:t>
            </a:r>
            <a:r>
              <a:rPr lang="en-US" sz="3200" dirty="0" err="1"/>
              <a:t>belajar</a:t>
            </a:r>
            <a:r>
              <a:rPr lang="en-US" sz="3200" dirty="0"/>
              <a:t> </a:t>
            </a:r>
            <a:r>
              <a:rPr lang="en-US" sz="3200" dirty="0" err="1"/>
              <a:t>Ausubel</a:t>
            </a:r>
            <a:endParaRPr lang="en-US" sz="3200" dirty="0"/>
          </a:p>
          <a:p>
            <a:pPr lvl="0"/>
            <a:endParaRPr lang="en-US" sz="3200" dirty="0"/>
          </a:p>
          <a:p>
            <a:pPr lvl="0"/>
            <a:endParaRPr lang="en-US" sz="3200" dirty="0"/>
          </a:p>
          <a:p>
            <a:endParaRPr lang="en-US" sz="3200" dirty="0"/>
          </a:p>
        </p:txBody>
      </p:sp>
    </p:spTree>
    <p:extLst>
      <p:ext uri="{BB962C8B-B14F-4D97-AF65-F5344CB8AC3E}">
        <p14:creationId xmlns:p14="http://schemas.microsoft.com/office/powerpoint/2010/main" val="29139306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B0F48EB-5FE5-46C5-A0E1-DC957EAAF27B}"/>
              </a:ext>
            </a:extLst>
          </p:cNvPr>
          <p:cNvSpPr txBox="1">
            <a:spLocks/>
          </p:cNvSpPr>
          <p:nvPr/>
        </p:nvSpPr>
        <p:spPr>
          <a:xfrm>
            <a:off x="4698748" y="633742"/>
            <a:ext cx="3988051" cy="661657"/>
          </a:xfrm>
          <a:prstGeom prst="rect">
            <a:avLst/>
          </a:prstGeom>
        </p:spPr>
        <p:txBody>
          <a:bodyPr vert="horz" lIns="91440" tIns="45720" rIns="91440" bIns="45720" rtlCol="0" anchor="ctr">
            <a:noAutofit/>
          </a:bodyPr>
          <a:lstStyle>
            <a:lvl1pPr algn="r" defTabSz="457200" rtl="0" eaLnBrk="1" latinLnBrk="0" hangingPunct="1">
              <a:spcBef>
                <a:spcPct val="0"/>
              </a:spcBef>
              <a:buNone/>
              <a:defRPr sz="3200" b="1" kern="1200">
                <a:solidFill>
                  <a:schemeClr val="accent1">
                    <a:lumMod val="50000"/>
                  </a:schemeClr>
                </a:solidFill>
                <a:latin typeface="+mj-lt"/>
                <a:ea typeface="+mj-ea"/>
                <a:cs typeface="+mj-cs"/>
              </a:defRPr>
            </a:lvl1pPr>
          </a:lstStyle>
          <a:p>
            <a:r>
              <a:rPr lang="en-US" sz="2400" dirty="0">
                <a:solidFill>
                  <a:schemeClr val="accent2">
                    <a:lumMod val="75000"/>
                  </a:schemeClr>
                </a:solidFill>
                <a:effectLst>
                  <a:outerShdw blurRad="38100" dist="38100" dir="2700000" algn="tl">
                    <a:srgbClr val="000000">
                      <a:alpha val="43137"/>
                    </a:srgbClr>
                  </a:outerShdw>
                </a:effectLst>
                <a:latin typeface="Aharoni" pitchFamily="2" charset="-79"/>
                <a:cs typeface="Aharoni" pitchFamily="2" charset="-79"/>
              </a:rPr>
              <a:t>TEORI BELAJAR AUSUBEL</a:t>
            </a:r>
          </a:p>
        </p:txBody>
      </p:sp>
      <p:sp>
        <p:nvSpPr>
          <p:cNvPr id="6" name="Content Placeholder 2">
            <a:extLst>
              <a:ext uri="{FF2B5EF4-FFF2-40B4-BE49-F238E27FC236}">
                <a16:creationId xmlns:a16="http://schemas.microsoft.com/office/drawing/2014/main" id="{D1DB391D-4833-4E6C-9087-F1269833F296}"/>
              </a:ext>
            </a:extLst>
          </p:cNvPr>
          <p:cNvSpPr txBox="1">
            <a:spLocks/>
          </p:cNvSpPr>
          <p:nvPr/>
        </p:nvSpPr>
        <p:spPr>
          <a:xfrm>
            <a:off x="1267485" y="1295399"/>
            <a:ext cx="6690511" cy="3029878"/>
          </a:xfrm>
          <a:prstGeom prst="rect">
            <a:avLst/>
          </a:prstGeom>
        </p:spPr>
        <p:txBody>
          <a:bodyPr>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b="1" dirty="0" err="1"/>
              <a:t>Klasifikasi</a:t>
            </a:r>
            <a:r>
              <a:rPr lang="en-US" sz="2400" b="1" dirty="0"/>
              <a:t> </a:t>
            </a:r>
            <a:r>
              <a:rPr lang="en-US" sz="2400" b="1" dirty="0" err="1"/>
              <a:t>belajar</a:t>
            </a:r>
            <a:r>
              <a:rPr lang="en-US" sz="2400" b="1" dirty="0"/>
              <a:t>:</a:t>
            </a:r>
          </a:p>
          <a:p>
            <a:pPr marL="514350" indent="-514350">
              <a:buFont typeface="+mj-lt"/>
              <a:buAutoNum type="arabicPeriod"/>
            </a:pPr>
            <a:r>
              <a:rPr lang="en-US" sz="2400" dirty="0"/>
              <a:t>Cara </a:t>
            </a:r>
            <a:r>
              <a:rPr lang="en-US" sz="2400" dirty="0" err="1"/>
              <a:t>informasi</a:t>
            </a:r>
            <a:r>
              <a:rPr lang="en-US" sz="2400" dirty="0"/>
              <a:t> </a:t>
            </a:r>
            <a:r>
              <a:rPr lang="en-US" sz="2400" dirty="0" err="1"/>
              <a:t>atau</a:t>
            </a:r>
            <a:r>
              <a:rPr lang="en-US" sz="2400" dirty="0"/>
              <a:t> </a:t>
            </a:r>
            <a:r>
              <a:rPr lang="en-US" sz="2400" dirty="0" err="1"/>
              <a:t>materi</a:t>
            </a:r>
            <a:r>
              <a:rPr lang="en-US" sz="2400" dirty="0"/>
              <a:t> </a:t>
            </a:r>
            <a:r>
              <a:rPr lang="en-US" sz="2400" dirty="0" err="1"/>
              <a:t>pelajaran</a:t>
            </a:r>
            <a:r>
              <a:rPr lang="en-US" sz="2400" dirty="0"/>
              <a:t> yang </a:t>
            </a:r>
            <a:r>
              <a:rPr lang="en-US" sz="2400" dirty="0" err="1"/>
              <a:t>disajikan</a:t>
            </a:r>
            <a:r>
              <a:rPr lang="en-US" sz="2400" dirty="0"/>
              <a:t> </a:t>
            </a:r>
            <a:r>
              <a:rPr lang="en-US" sz="2400" dirty="0" err="1"/>
              <a:t>pada</a:t>
            </a:r>
            <a:r>
              <a:rPr lang="en-US" sz="2400" dirty="0"/>
              <a:t> </a:t>
            </a:r>
            <a:r>
              <a:rPr lang="en-US" sz="2400" dirty="0" err="1"/>
              <a:t>siswa</a:t>
            </a:r>
            <a:r>
              <a:rPr lang="en-US" sz="2400" dirty="0"/>
              <a:t> </a:t>
            </a:r>
            <a:r>
              <a:rPr lang="en-US" sz="2400" dirty="0" err="1"/>
              <a:t>melalui</a:t>
            </a:r>
            <a:r>
              <a:rPr lang="en-US" sz="2400" dirty="0"/>
              <a:t> </a:t>
            </a:r>
            <a:r>
              <a:rPr lang="en-US" sz="2400" dirty="0" err="1"/>
              <a:t>penerimaan</a:t>
            </a:r>
            <a:r>
              <a:rPr lang="en-US" sz="2400" dirty="0"/>
              <a:t> </a:t>
            </a:r>
            <a:r>
              <a:rPr lang="en-US" sz="2400" dirty="0" err="1"/>
              <a:t>atau</a:t>
            </a:r>
            <a:r>
              <a:rPr lang="en-US" sz="2400" dirty="0"/>
              <a:t> </a:t>
            </a:r>
            <a:r>
              <a:rPr lang="en-US" sz="2400" dirty="0" err="1"/>
              <a:t>penemuan</a:t>
            </a:r>
            <a:r>
              <a:rPr lang="en-US" sz="2400" dirty="0"/>
              <a:t> </a:t>
            </a:r>
          </a:p>
          <a:p>
            <a:pPr marL="514350" indent="-514350">
              <a:buFont typeface="+mj-lt"/>
              <a:buAutoNum type="arabicPeriod"/>
            </a:pPr>
            <a:r>
              <a:rPr lang="en-US" sz="2400" dirty="0"/>
              <a:t>Cara </a:t>
            </a:r>
            <a:r>
              <a:rPr lang="en-US" sz="2400" dirty="0" err="1"/>
              <a:t>bagaimana</a:t>
            </a:r>
            <a:r>
              <a:rPr lang="en-US" sz="2400" dirty="0"/>
              <a:t> </a:t>
            </a:r>
            <a:r>
              <a:rPr lang="en-US" sz="2400" dirty="0" err="1"/>
              <a:t>siswa</a:t>
            </a:r>
            <a:r>
              <a:rPr lang="en-US" sz="2400" dirty="0"/>
              <a:t> </a:t>
            </a:r>
            <a:r>
              <a:rPr lang="en-US" sz="2400" dirty="0" err="1"/>
              <a:t>dapat</a:t>
            </a:r>
            <a:r>
              <a:rPr lang="en-US" sz="2400" dirty="0"/>
              <a:t> </a:t>
            </a:r>
            <a:r>
              <a:rPr lang="en-US" sz="2400" dirty="0" err="1"/>
              <a:t>mengaitkan</a:t>
            </a:r>
            <a:r>
              <a:rPr lang="en-US" sz="2400" dirty="0"/>
              <a:t> </a:t>
            </a:r>
            <a:r>
              <a:rPr lang="en-US" sz="2400" dirty="0" err="1"/>
              <a:t>informasi</a:t>
            </a:r>
            <a:r>
              <a:rPr lang="en-US" sz="2400" dirty="0"/>
              <a:t> </a:t>
            </a:r>
            <a:r>
              <a:rPr lang="en-US" sz="2400" dirty="0" err="1"/>
              <a:t>itu</a:t>
            </a:r>
            <a:r>
              <a:rPr lang="en-US" sz="2400" dirty="0"/>
              <a:t> </a:t>
            </a:r>
            <a:r>
              <a:rPr lang="en-US" sz="2400" dirty="0" err="1"/>
              <a:t>pada</a:t>
            </a:r>
            <a:r>
              <a:rPr lang="en-US" sz="2400" dirty="0"/>
              <a:t> </a:t>
            </a:r>
            <a:r>
              <a:rPr lang="en-US" sz="2400" dirty="0" err="1"/>
              <a:t>struktur</a:t>
            </a:r>
            <a:r>
              <a:rPr lang="en-US" sz="2400" dirty="0"/>
              <a:t> </a:t>
            </a:r>
            <a:r>
              <a:rPr lang="en-US" sz="2400" dirty="0" err="1"/>
              <a:t>kognitif</a:t>
            </a:r>
            <a:r>
              <a:rPr lang="en-US" sz="2400" dirty="0"/>
              <a:t> yang </a:t>
            </a:r>
            <a:r>
              <a:rPr lang="en-US" sz="2400" dirty="0" err="1"/>
              <a:t>telah</a:t>
            </a:r>
            <a:r>
              <a:rPr lang="en-US" sz="2400" dirty="0"/>
              <a:t> </a:t>
            </a:r>
            <a:r>
              <a:rPr lang="en-US" sz="2400" dirty="0" err="1"/>
              <a:t>ada</a:t>
            </a:r>
            <a:r>
              <a:rPr lang="en-US" sz="2400" dirty="0"/>
              <a:t>, yang </a:t>
            </a:r>
            <a:r>
              <a:rPr lang="en-US" sz="2400" dirty="0" err="1"/>
              <a:t>meliputi</a:t>
            </a:r>
            <a:r>
              <a:rPr lang="en-US" sz="2400" dirty="0"/>
              <a:t> </a:t>
            </a:r>
            <a:r>
              <a:rPr lang="en-US" sz="2400" dirty="0" err="1"/>
              <a:t>fakta</a:t>
            </a:r>
            <a:r>
              <a:rPr lang="en-US" sz="2400" dirty="0"/>
              <a:t>, </a:t>
            </a:r>
            <a:r>
              <a:rPr lang="en-US" sz="2400" dirty="0" err="1"/>
              <a:t>konsep</a:t>
            </a:r>
            <a:r>
              <a:rPr lang="en-US" sz="2400" dirty="0"/>
              <a:t>, </a:t>
            </a:r>
            <a:r>
              <a:rPr lang="en-US" sz="2400" dirty="0" err="1"/>
              <a:t>dan</a:t>
            </a:r>
            <a:r>
              <a:rPr lang="en-US" sz="2400" dirty="0"/>
              <a:t> </a:t>
            </a:r>
            <a:r>
              <a:rPr lang="en-US" sz="2400" dirty="0" err="1"/>
              <a:t>generalisasi</a:t>
            </a:r>
            <a:r>
              <a:rPr lang="en-US" sz="2400" dirty="0"/>
              <a:t> yang </a:t>
            </a:r>
            <a:r>
              <a:rPr lang="en-US" sz="2400" dirty="0" err="1"/>
              <a:t>telah</a:t>
            </a:r>
            <a:r>
              <a:rPr lang="en-US" sz="2400" dirty="0"/>
              <a:t> </a:t>
            </a:r>
            <a:r>
              <a:rPr lang="en-US" sz="2400" dirty="0" err="1"/>
              <a:t>dipelajari</a:t>
            </a:r>
            <a:r>
              <a:rPr lang="en-US" sz="2400" dirty="0"/>
              <a:t> </a:t>
            </a:r>
            <a:r>
              <a:rPr lang="en-US" sz="2400" dirty="0" err="1"/>
              <a:t>dan</a:t>
            </a:r>
            <a:r>
              <a:rPr lang="en-US" sz="2400" dirty="0"/>
              <a:t> </a:t>
            </a:r>
            <a:r>
              <a:rPr lang="en-US" sz="2400" dirty="0" err="1"/>
              <a:t>diingat</a:t>
            </a:r>
            <a:r>
              <a:rPr lang="en-US" sz="2400" dirty="0"/>
              <a:t> </a:t>
            </a:r>
            <a:r>
              <a:rPr lang="en-US" sz="2400" dirty="0" err="1"/>
              <a:t>oleh</a:t>
            </a:r>
            <a:r>
              <a:rPr lang="en-US" sz="2400" dirty="0"/>
              <a:t> </a:t>
            </a:r>
            <a:r>
              <a:rPr lang="en-US" sz="2400" dirty="0" err="1"/>
              <a:t>siswa</a:t>
            </a:r>
            <a:endParaRPr lang="en-US" sz="2400" dirty="0"/>
          </a:p>
        </p:txBody>
      </p:sp>
      <p:sp>
        <p:nvSpPr>
          <p:cNvPr id="7" name="Slide Number Placeholder 3">
            <a:extLst>
              <a:ext uri="{FF2B5EF4-FFF2-40B4-BE49-F238E27FC236}">
                <a16:creationId xmlns:a16="http://schemas.microsoft.com/office/drawing/2014/main" id="{BC430BF8-82C0-475B-BE0E-8BC75B92976D}"/>
              </a:ext>
            </a:extLst>
          </p:cNvPr>
          <p:cNvSpPr txBox="1">
            <a:spLocks/>
          </p:cNvSpPr>
          <p:nvPr/>
        </p:nvSpPr>
        <p:spPr>
          <a:xfrm>
            <a:off x="6553200" y="635635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z="2400" smtClean="0"/>
              <a:pPr/>
              <a:t>52</a:t>
            </a:fld>
            <a:endParaRPr lang="id-ID" sz="2400" dirty="0"/>
          </a:p>
        </p:txBody>
      </p:sp>
    </p:spTree>
    <p:extLst>
      <p:ext uri="{BB962C8B-B14F-4D97-AF65-F5344CB8AC3E}">
        <p14:creationId xmlns:p14="http://schemas.microsoft.com/office/powerpoint/2010/main" val="4142457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down)">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apezoid 1">
            <a:extLst>
              <a:ext uri="{FF2B5EF4-FFF2-40B4-BE49-F238E27FC236}">
                <a16:creationId xmlns:a16="http://schemas.microsoft.com/office/drawing/2014/main" id="{FE9E9A02-E31C-4F8C-A198-926AF6A30107}"/>
              </a:ext>
            </a:extLst>
          </p:cNvPr>
          <p:cNvSpPr/>
          <p:nvPr/>
        </p:nvSpPr>
        <p:spPr>
          <a:xfrm flipV="1">
            <a:off x="3271313" y="787650"/>
            <a:ext cx="5848539" cy="660149"/>
          </a:xfrm>
          <a:prstGeom prst="trapezoid">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43A2BEEF-3DC5-40E7-A080-018CA58ED04D}"/>
              </a:ext>
            </a:extLst>
          </p:cNvPr>
          <p:cNvSpPr txBox="1">
            <a:spLocks/>
          </p:cNvSpPr>
          <p:nvPr/>
        </p:nvSpPr>
        <p:spPr>
          <a:xfrm>
            <a:off x="3048000" y="787650"/>
            <a:ext cx="6096000" cy="62998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a:solidFill>
                  <a:srgbClr val="FFFF00"/>
                </a:solidFill>
                <a:effectLst>
                  <a:outerShdw blurRad="38100" dist="38100" dir="2700000" algn="tl">
                    <a:srgbClr val="000000">
                      <a:alpha val="43137"/>
                    </a:srgbClr>
                  </a:outerShdw>
                </a:effectLst>
                <a:latin typeface="Aharoni" pitchFamily="2" charset="-79"/>
                <a:cs typeface="Aharoni" pitchFamily="2" charset="-79"/>
              </a:rPr>
              <a:t>PRASYARAT BELAJAR BERMAKNA</a:t>
            </a:r>
          </a:p>
        </p:txBody>
      </p:sp>
      <p:sp>
        <p:nvSpPr>
          <p:cNvPr id="4" name="Content Placeholder 2">
            <a:extLst>
              <a:ext uri="{FF2B5EF4-FFF2-40B4-BE49-F238E27FC236}">
                <a16:creationId xmlns:a16="http://schemas.microsoft.com/office/drawing/2014/main" id="{10345192-901D-4493-B93C-62C68EBCA4E5}"/>
              </a:ext>
            </a:extLst>
          </p:cNvPr>
          <p:cNvSpPr txBox="1">
            <a:spLocks/>
          </p:cNvSpPr>
          <p:nvPr/>
        </p:nvSpPr>
        <p:spPr>
          <a:xfrm>
            <a:off x="534155" y="1801640"/>
            <a:ext cx="7831248" cy="2516864"/>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eriod"/>
            </a:pPr>
            <a:r>
              <a:rPr lang="id-ID" sz="2400" dirty="0"/>
              <a:t>Materi yang akan dipelajari harus bermakna secara potensial</a:t>
            </a:r>
            <a:r>
              <a:rPr lang="en-US" sz="2400" dirty="0"/>
              <a:t>:</a:t>
            </a:r>
            <a:r>
              <a:rPr lang="id-ID" sz="2400" dirty="0"/>
              <a:t>kebermaknaan logis dan gagasan-gagasan yang relevan harus terdapat dalam struktur kognitif siswa</a:t>
            </a:r>
            <a:endParaRPr lang="en-US" sz="2400" dirty="0"/>
          </a:p>
          <a:p>
            <a:pPr marL="514350" indent="-514350">
              <a:buFont typeface="+mj-lt"/>
              <a:buAutoNum type="arabicPeriod"/>
            </a:pPr>
            <a:endParaRPr lang="en-US" sz="2400" dirty="0"/>
          </a:p>
          <a:p>
            <a:pPr marL="514350" indent="-514350">
              <a:buFont typeface="+mj-lt"/>
              <a:buAutoNum type="arabicPeriod"/>
            </a:pPr>
            <a:r>
              <a:rPr lang="id-ID" sz="2400" dirty="0"/>
              <a:t>Siswa yang akan belajar harus bertujuan untuk melaksanakan belajar bermakna. </a:t>
            </a:r>
            <a:endParaRPr lang="en-US" sz="2400" dirty="0"/>
          </a:p>
        </p:txBody>
      </p:sp>
      <p:sp>
        <p:nvSpPr>
          <p:cNvPr id="5" name="Slide Number Placeholder 3">
            <a:extLst>
              <a:ext uri="{FF2B5EF4-FFF2-40B4-BE49-F238E27FC236}">
                <a16:creationId xmlns:a16="http://schemas.microsoft.com/office/drawing/2014/main" id="{C387FD93-DB0C-4D2E-94FC-7CE9E76502D6}"/>
              </a:ext>
            </a:extLst>
          </p:cNvPr>
          <p:cNvSpPr txBox="1">
            <a:spLocks/>
          </p:cNvSpPr>
          <p:nvPr/>
        </p:nvSpPr>
        <p:spPr>
          <a:xfrm>
            <a:off x="6553200" y="635635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mtClean="0"/>
              <a:pPr/>
              <a:t>53</a:t>
            </a:fld>
            <a:endParaRPr lang="id-ID" dirty="0"/>
          </a:p>
        </p:txBody>
      </p:sp>
    </p:spTree>
    <p:extLst>
      <p:ext uri="{BB962C8B-B14F-4D97-AF65-F5344CB8AC3E}">
        <p14:creationId xmlns:p14="http://schemas.microsoft.com/office/powerpoint/2010/main" val="710925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ircle(in)">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circle(in)">
                                      <p:cBhvr>
                                        <p:cTn id="12"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apezoid 1">
            <a:extLst>
              <a:ext uri="{FF2B5EF4-FFF2-40B4-BE49-F238E27FC236}">
                <a16:creationId xmlns:a16="http://schemas.microsoft.com/office/drawing/2014/main" id="{FE9E9A02-E31C-4F8C-A198-926AF6A30107}"/>
              </a:ext>
            </a:extLst>
          </p:cNvPr>
          <p:cNvSpPr/>
          <p:nvPr/>
        </p:nvSpPr>
        <p:spPr>
          <a:xfrm flipV="1">
            <a:off x="3271313" y="787650"/>
            <a:ext cx="5848539" cy="660149"/>
          </a:xfrm>
          <a:prstGeom prst="trapezoid">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43A2BEEF-3DC5-40E7-A080-018CA58ED04D}"/>
              </a:ext>
            </a:extLst>
          </p:cNvPr>
          <p:cNvSpPr txBox="1">
            <a:spLocks/>
          </p:cNvSpPr>
          <p:nvPr/>
        </p:nvSpPr>
        <p:spPr>
          <a:xfrm>
            <a:off x="3048000" y="787650"/>
            <a:ext cx="6096000" cy="62998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a:solidFill>
                  <a:srgbClr val="FFFF00"/>
                </a:solidFill>
                <a:effectLst>
                  <a:outerShdw blurRad="38100" dist="38100" dir="2700000" algn="tl">
                    <a:srgbClr val="000000">
                      <a:alpha val="43137"/>
                    </a:srgbClr>
                  </a:outerShdw>
                </a:effectLst>
                <a:latin typeface="Aharoni" pitchFamily="2" charset="-79"/>
                <a:cs typeface="Aharoni" pitchFamily="2" charset="-79"/>
              </a:rPr>
              <a:t>PRINSIP TEORI AUSUBEL</a:t>
            </a:r>
          </a:p>
        </p:txBody>
      </p:sp>
      <p:sp>
        <p:nvSpPr>
          <p:cNvPr id="4" name="Content Placeholder 2">
            <a:extLst>
              <a:ext uri="{FF2B5EF4-FFF2-40B4-BE49-F238E27FC236}">
                <a16:creationId xmlns:a16="http://schemas.microsoft.com/office/drawing/2014/main" id="{10345192-901D-4493-B93C-62C68EBCA4E5}"/>
              </a:ext>
            </a:extLst>
          </p:cNvPr>
          <p:cNvSpPr txBox="1">
            <a:spLocks/>
          </p:cNvSpPr>
          <p:nvPr/>
        </p:nvSpPr>
        <p:spPr>
          <a:xfrm>
            <a:off x="1620570" y="2027977"/>
            <a:ext cx="6418908" cy="2516864"/>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lvl="0" indent="-514350">
              <a:buAutoNum type="arabicParenBoth"/>
            </a:pPr>
            <a:r>
              <a:rPr lang="id-ID" sz="2400" dirty="0"/>
              <a:t>Advance Organizer (pengaturan awal)</a:t>
            </a:r>
            <a:endParaRPr lang="en-US" sz="2400" dirty="0"/>
          </a:p>
          <a:p>
            <a:pPr marL="514350" lvl="0" indent="-514350">
              <a:buAutoNum type="arabicParenBoth"/>
            </a:pPr>
            <a:r>
              <a:rPr lang="id-ID" sz="2400" dirty="0"/>
              <a:t>Diferensiasi Progresif</a:t>
            </a:r>
            <a:endParaRPr lang="en-US" sz="2400" dirty="0"/>
          </a:p>
          <a:p>
            <a:pPr marL="514350" lvl="0" indent="-514350">
              <a:buAutoNum type="arabicParenBoth"/>
            </a:pPr>
            <a:r>
              <a:rPr lang="id-ID" sz="2400" dirty="0"/>
              <a:t>Belajar Superordinat</a:t>
            </a:r>
            <a:endParaRPr lang="en-US" sz="2400" dirty="0"/>
          </a:p>
          <a:p>
            <a:pPr marL="514350" lvl="0" indent="-514350">
              <a:buAutoNum type="arabicParenBoth"/>
            </a:pPr>
            <a:r>
              <a:rPr lang="id-ID" sz="2400" dirty="0"/>
              <a:t>Rekonsiliasi Integratif (Penyesuaian Integratif)</a:t>
            </a:r>
            <a:r>
              <a:rPr lang="en-US" sz="2400" dirty="0"/>
              <a:t>. </a:t>
            </a:r>
          </a:p>
        </p:txBody>
      </p:sp>
      <p:sp>
        <p:nvSpPr>
          <p:cNvPr id="5" name="Slide Number Placeholder 3">
            <a:extLst>
              <a:ext uri="{FF2B5EF4-FFF2-40B4-BE49-F238E27FC236}">
                <a16:creationId xmlns:a16="http://schemas.microsoft.com/office/drawing/2014/main" id="{C387FD93-DB0C-4D2E-94FC-7CE9E76502D6}"/>
              </a:ext>
            </a:extLst>
          </p:cNvPr>
          <p:cNvSpPr txBox="1">
            <a:spLocks/>
          </p:cNvSpPr>
          <p:nvPr/>
        </p:nvSpPr>
        <p:spPr>
          <a:xfrm>
            <a:off x="6553200" y="635635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mtClean="0"/>
              <a:pPr/>
              <a:t>54</a:t>
            </a:fld>
            <a:endParaRPr lang="id-ID" dirty="0"/>
          </a:p>
        </p:txBody>
      </p:sp>
    </p:spTree>
    <p:extLst>
      <p:ext uri="{BB962C8B-B14F-4D97-AF65-F5344CB8AC3E}">
        <p14:creationId xmlns:p14="http://schemas.microsoft.com/office/powerpoint/2010/main" val="1122283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ircle(in)">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circle(in)">
                                      <p:cBhvr>
                                        <p:cTn id="12" dur="1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circle(in)">
                                      <p:cBhvr>
                                        <p:cTn id="17" dur="1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circle(in)">
                                      <p:cBhvr>
                                        <p:cTn id="22" dur="1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apezoid 1">
            <a:extLst>
              <a:ext uri="{FF2B5EF4-FFF2-40B4-BE49-F238E27FC236}">
                <a16:creationId xmlns:a16="http://schemas.microsoft.com/office/drawing/2014/main" id="{0923CCAD-A288-4A73-B01D-F1B6C60BDD91}"/>
              </a:ext>
            </a:extLst>
          </p:cNvPr>
          <p:cNvSpPr/>
          <p:nvPr/>
        </p:nvSpPr>
        <p:spPr>
          <a:xfrm flipV="1">
            <a:off x="1774484" y="930647"/>
            <a:ext cx="6083929" cy="964193"/>
          </a:xfrm>
          <a:prstGeom prst="trapezoid">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Title 1">
            <a:extLst>
              <a:ext uri="{FF2B5EF4-FFF2-40B4-BE49-F238E27FC236}">
                <a16:creationId xmlns:a16="http://schemas.microsoft.com/office/drawing/2014/main" id="{4EC6FD62-D5A0-45D6-AA46-BC1E36EB9B25}"/>
              </a:ext>
            </a:extLst>
          </p:cNvPr>
          <p:cNvSpPr txBox="1">
            <a:spLocks/>
          </p:cNvSpPr>
          <p:nvPr/>
        </p:nvSpPr>
        <p:spPr>
          <a:xfrm>
            <a:off x="1387448" y="777780"/>
            <a:ext cx="68580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a:solidFill>
                  <a:schemeClr val="bg1"/>
                </a:solidFill>
                <a:effectLst>
                  <a:outerShdw blurRad="38100" dist="38100" dir="2700000" algn="tl">
                    <a:srgbClr val="000000">
                      <a:alpha val="43137"/>
                    </a:srgbClr>
                  </a:outerShdw>
                </a:effectLst>
                <a:latin typeface="Aharoni" pitchFamily="2" charset="-79"/>
                <a:cs typeface="Aharoni" pitchFamily="2" charset="-79"/>
              </a:rPr>
              <a:t>FASE-FASE TEORI BELAJAR AUSUBEL</a:t>
            </a:r>
          </a:p>
        </p:txBody>
      </p:sp>
      <p:sp>
        <p:nvSpPr>
          <p:cNvPr id="5" name="Slide Number Placeholder 3">
            <a:extLst>
              <a:ext uri="{FF2B5EF4-FFF2-40B4-BE49-F238E27FC236}">
                <a16:creationId xmlns:a16="http://schemas.microsoft.com/office/drawing/2014/main" id="{DDF470D6-089F-410C-B651-DE178A6232B4}"/>
              </a:ext>
            </a:extLst>
          </p:cNvPr>
          <p:cNvSpPr txBox="1">
            <a:spLocks/>
          </p:cNvSpPr>
          <p:nvPr/>
        </p:nvSpPr>
        <p:spPr>
          <a:xfrm>
            <a:off x="6553200" y="635635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z="2400" smtClean="0"/>
              <a:pPr/>
              <a:t>55</a:t>
            </a:fld>
            <a:endParaRPr lang="id-ID" sz="2400" dirty="0"/>
          </a:p>
        </p:txBody>
      </p:sp>
      <p:sp>
        <p:nvSpPr>
          <p:cNvPr id="6" name="Trapezoid 5">
            <a:hlinkClick r:id="rId2" action="ppaction://hlinksldjump"/>
            <a:extLst>
              <a:ext uri="{FF2B5EF4-FFF2-40B4-BE49-F238E27FC236}">
                <a16:creationId xmlns:a16="http://schemas.microsoft.com/office/drawing/2014/main" id="{0405ED3E-9D97-4B83-9ADE-6BD19B7E7578}"/>
              </a:ext>
            </a:extLst>
          </p:cNvPr>
          <p:cNvSpPr/>
          <p:nvPr/>
        </p:nvSpPr>
        <p:spPr>
          <a:xfrm>
            <a:off x="6934200" y="6209928"/>
            <a:ext cx="1512168" cy="648072"/>
          </a:xfrm>
          <a:prstGeom prst="trapezoid">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a:t>Ke</a:t>
            </a:r>
            <a:r>
              <a:rPr lang="en-US" sz="2400" dirty="0"/>
              <a:t> </a:t>
            </a:r>
            <a:r>
              <a:rPr lang="en-US" sz="2400" dirty="0" err="1"/>
              <a:t>Materi</a:t>
            </a:r>
            <a:endParaRPr lang="en-US" sz="2400" dirty="0"/>
          </a:p>
        </p:txBody>
      </p:sp>
      <p:sp>
        <p:nvSpPr>
          <p:cNvPr id="10" name="Freeform: Shape 9">
            <a:extLst>
              <a:ext uri="{FF2B5EF4-FFF2-40B4-BE49-F238E27FC236}">
                <a16:creationId xmlns:a16="http://schemas.microsoft.com/office/drawing/2014/main" id="{83F45925-1792-410B-9506-0E454D384262}"/>
              </a:ext>
            </a:extLst>
          </p:cNvPr>
          <p:cNvSpPr/>
          <p:nvPr/>
        </p:nvSpPr>
        <p:spPr>
          <a:xfrm>
            <a:off x="2841970" y="3478155"/>
            <a:ext cx="3456192" cy="558466"/>
          </a:xfrm>
          <a:custGeom>
            <a:avLst/>
            <a:gdLst>
              <a:gd name="connsiteX0" fmla="*/ 0 w 3456192"/>
              <a:gd name="connsiteY0" fmla="*/ 190730 h 1144356"/>
              <a:gd name="connsiteX1" fmla="*/ 190730 w 3456192"/>
              <a:gd name="connsiteY1" fmla="*/ 0 h 1144356"/>
              <a:gd name="connsiteX2" fmla="*/ 3265462 w 3456192"/>
              <a:gd name="connsiteY2" fmla="*/ 0 h 1144356"/>
              <a:gd name="connsiteX3" fmla="*/ 3456192 w 3456192"/>
              <a:gd name="connsiteY3" fmla="*/ 190730 h 1144356"/>
              <a:gd name="connsiteX4" fmla="*/ 3456192 w 3456192"/>
              <a:gd name="connsiteY4" fmla="*/ 953626 h 1144356"/>
              <a:gd name="connsiteX5" fmla="*/ 3265462 w 3456192"/>
              <a:gd name="connsiteY5" fmla="*/ 1144356 h 1144356"/>
              <a:gd name="connsiteX6" fmla="*/ 190730 w 3456192"/>
              <a:gd name="connsiteY6" fmla="*/ 1144356 h 1144356"/>
              <a:gd name="connsiteX7" fmla="*/ 0 w 3456192"/>
              <a:gd name="connsiteY7" fmla="*/ 953626 h 1144356"/>
              <a:gd name="connsiteX8" fmla="*/ 0 w 3456192"/>
              <a:gd name="connsiteY8" fmla="*/ 190730 h 1144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6192" h="1144356">
                <a:moveTo>
                  <a:pt x="0" y="190730"/>
                </a:moveTo>
                <a:cubicBezTo>
                  <a:pt x="0" y="85393"/>
                  <a:pt x="85393" y="0"/>
                  <a:pt x="190730" y="0"/>
                </a:cubicBezTo>
                <a:lnTo>
                  <a:pt x="3265462" y="0"/>
                </a:lnTo>
                <a:cubicBezTo>
                  <a:pt x="3370799" y="0"/>
                  <a:pt x="3456192" y="85393"/>
                  <a:pt x="3456192" y="190730"/>
                </a:cubicBezTo>
                <a:lnTo>
                  <a:pt x="3456192" y="953626"/>
                </a:lnTo>
                <a:cubicBezTo>
                  <a:pt x="3456192" y="1058963"/>
                  <a:pt x="3370799" y="1144356"/>
                  <a:pt x="3265462" y="1144356"/>
                </a:cubicBezTo>
                <a:lnTo>
                  <a:pt x="190730" y="1144356"/>
                </a:lnTo>
                <a:cubicBezTo>
                  <a:pt x="85393" y="1144356"/>
                  <a:pt x="0" y="1058963"/>
                  <a:pt x="0" y="953626"/>
                </a:cubicBezTo>
                <a:lnTo>
                  <a:pt x="0" y="190730"/>
                </a:lnTo>
                <a:close/>
              </a:path>
            </a:pathLst>
          </a:cu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3">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2543" tIns="162543" rIns="162543" bIns="162543" numCol="1" spcCol="1270" anchor="ctr" anchorCtr="0">
            <a:noAutofit/>
          </a:bodyPr>
          <a:lstStyle/>
          <a:p>
            <a:pPr marL="0" lvl="0" indent="0" algn="ctr" defTabSz="1244600">
              <a:lnSpc>
                <a:spcPct val="90000"/>
              </a:lnSpc>
              <a:spcBef>
                <a:spcPct val="0"/>
              </a:spcBef>
              <a:spcAft>
                <a:spcPct val="35000"/>
              </a:spcAft>
              <a:buNone/>
            </a:pPr>
            <a:r>
              <a:rPr lang="en-US" sz="2800" kern="1200" dirty="0"/>
              <a:t>2. </a:t>
            </a:r>
            <a:r>
              <a:rPr lang="en-US" sz="2800" kern="1200" dirty="0" err="1"/>
              <a:t>Fase</a:t>
            </a:r>
            <a:r>
              <a:rPr lang="en-US" sz="2800" kern="1200" dirty="0"/>
              <a:t> </a:t>
            </a:r>
            <a:r>
              <a:rPr lang="en-US" sz="2800" kern="1200" dirty="0" err="1"/>
              <a:t>Pelaksanaan</a:t>
            </a:r>
            <a:endParaRPr lang="en-US" sz="2800" kern="1200" dirty="0"/>
          </a:p>
        </p:txBody>
      </p:sp>
      <p:sp>
        <p:nvSpPr>
          <p:cNvPr id="11" name="Freeform: Shape 10">
            <a:extLst>
              <a:ext uri="{FF2B5EF4-FFF2-40B4-BE49-F238E27FC236}">
                <a16:creationId xmlns:a16="http://schemas.microsoft.com/office/drawing/2014/main" id="{7283DBB6-BCCB-437E-BFB0-9562A4DA1F1D}"/>
              </a:ext>
            </a:extLst>
          </p:cNvPr>
          <p:cNvSpPr/>
          <p:nvPr/>
        </p:nvSpPr>
        <p:spPr>
          <a:xfrm>
            <a:off x="2725560" y="2237426"/>
            <a:ext cx="3608854" cy="578190"/>
          </a:xfrm>
          <a:custGeom>
            <a:avLst/>
            <a:gdLst>
              <a:gd name="connsiteX0" fmla="*/ 0 w 3608854"/>
              <a:gd name="connsiteY0" fmla="*/ 197466 h 1184772"/>
              <a:gd name="connsiteX1" fmla="*/ 197466 w 3608854"/>
              <a:gd name="connsiteY1" fmla="*/ 0 h 1184772"/>
              <a:gd name="connsiteX2" fmla="*/ 3411388 w 3608854"/>
              <a:gd name="connsiteY2" fmla="*/ 0 h 1184772"/>
              <a:gd name="connsiteX3" fmla="*/ 3608854 w 3608854"/>
              <a:gd name="connsiteY3" fmla="*/ 197466 h 1184772"/>
              <a:gd name="connsiteX4" fmla="*/ 3608854 w 3608854"/>
              <a:gd name="connsiteY4" fmla="*/ 987306 h 1184772"/>
              <a:gd name="connsiteX5" fmla="*/ 3411388 w 3608854"/>
              <a:gd name="connsiteY5" fmla="*/ 1184772 h 1184772"/>
              <a:gd name="connsiteX6" fmla="*/ 197466 w 3608854"/>
              <a:gd name="connsiteY6" fmla="*/ 1184772 h 1184772"/>
              <a:gd name="connsiteX7" fmla="*/ 0 w 3608854"/>
              <a:gd name="connsiteY7" fmla="*/ 987306 h 1184772"/>
              <a:gd name="connsiteX8" fmla="*/ 0 w 3608854"/>
              <a:gd name="connsiteY8" fmla="*/ 197466 h 118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8854" h="1184772">
                <a:moveTo>
                  <a:pt x="0" y="197466"/>
                </a:moveTo>
                <a:cubicBezTo>
                  <a:pt x="0" y="88409"/>
                  <a:pt x="88409" y="0"/>
                  <a:pt x="197466" y="0"/>
                </a:cubicBezTo>
                <a:lnTo>
                  <a:pt x="3411388" y="0"/>
                </a:lnTo>
                <a:cubicBezTo>
                  <a:pt x="3520445" y="0"/>
                  <a:pt x="3608854" y="88409"/>
                  <a:pt x="3608854" y="197466"/>
                </a:cubicBezTo>
                <a:lnTo>
                  <a:pt x="3608854" y="987306"/>
                </a:lnTo>
                <a:cubicBezTo>
                  <a:pt x="3608854" y="1096363"/>
                  <a:pt x="3520445" y="1184772"/>
                  <a:pt x="3411388" y="1184772"/>
                </a:cubicBezTo>
                <a:lnTo>
                  <a:pt x="197466" y="1184772"/>
                </a:lnTo>
                <a:cubicBezTo>
                  <a:pt x="88409" y="1184772"/>
                  <a:pt x="0" y="1096363"/>
                  <a:pt x="0" y="987306"/>
                </a:cubicBezTo>
                <a:lnTo>
                  <a:pt x="0" y="197466"/>
                </a:lnTo>
                <a:close/>
              </a:path>
            </a:pathLst>
          </a:cu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3">
              <a:hueOff val="11250264"/>
              <a:satOff val="-16880"/>
              <a:lumOff val="-2745"/>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4516" tIns="164516" rIns="164516" bIns="164516" numCol="1" spcCol="1270" anchor="ctr" anchorCtr="0">
            <a:noAutofit/>
          </a:bodyPr>
          <a:lstStyle/>
          <a:p>
            <a:pPr marL="0" lvl="0" indent="0" algn="ctr" defTabSz="1244600">
              <a:lnSpc>
                <a:spcPct val="90000"/>
              </a:lnSpc>
              <a:spcBef>
                <a:spcPct val="0"/>
              </a:spcBef>
              <a:spcAft>
                <a:spcPct val="35000"/>
              </a:spcAft>
              <a:buNone/>
            </a:pPr>
            <a:r>
              <a:rPr lang="en-US" sz="2800" kern="1200" dirty="0"/>
              <a:t>1. </a:t>
            </a:r>
            <a:r>
              <a:rPr lang="en-US" sz="2800" kern="1200" dirty="0" err="1"/>
              <a:t>Fase</a:t>
            </a:r>
            <a:r>
              <a:rPr lang="en-US" sz="2800" kern="1200" dirty="0"/>
              <a:t> </a:t>
            </a:r>
            <a:r>
              <a:rPr lang="en-US" sz="2800" kern="1200" dirty="0" err="1"/>
              <a:t>Perencanaan</a:t>
            </a:r>
            <a:r>
              <a:rPr lang="en-US" sz="2800" kern="1200" dirty="0"/>
              <a:t> </a:t>
            </a:r>
          </a:p>
        </p:txBody>
      </p:sp>
    </p:spTree>
    <p:extLst>
      <p:ext uri="{BB962C8B-B14F-4D97-AF65-F5344CB8AC3E}">
        <p14:creationId xmlns:p14="http://schemas.microsoft.com/office/powerpoint/2010/main" val="8005289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B85A83EB-5ECB-4026-9A72-24DF01EFB270}"/>
              </a:ext>
            </a:extLst>
          </p:cNvPr>
          <p:cNvSpPr txBox="1">
            <a:spLocks/>
          </p:cNvSpPr>
          <p:nvPr/>
        </p:nvSpPr>
        <p:spPr>
          <a:xfrm>
            <a:off x="312345" y="2118511"/>
            <a:ext cx="8229600" cy="1801639"/>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Font typeface="Arial"/>
              <a:buNone/>
            </a:pPr>
            <a:r>
              <a:rPr lang="en-US" dirty="0" err="1"/>
              <a:t>Buatlah</a:t>
            </a:r>
            <a:r>
              <a:rPr lang="en-US" dirty="0"/>
              <a:t> </a:t>
            </a:r>
            <a:r>
              <a:rPr lang="id-ID" dirty="0"/>
              <a:t>contoh implikasi dari pembelajaran bermakna menurut Ausubel terhadap pembelajaran </a:t>
            </a:r>
            <a:r>
              <a:rPr lang="en-US" dirty="0" err="1"/>
              <a:t>matematika</a:t>
            </a:r>
            <a:r>
              <a:rPr lang="en-US" dirty="0"/>
              <a:t>!</a:t>
            </a:r>
          </a:p>
        </p:txBody>
      </p:sp>
      <p:sp>
        <p:nvSpPr>
          <p:cNvPr id="3" name="Slide Number Placeholder 3">
            <a:extLst>
              <a:ext uri="{FF2B5EF4-FFF2-40B4-BE49-F238E27FC236}">
                <a16:creationId xmlns:a16="http://schemas.microsoft.com/office/drawing/2014/main" id="{52D70AE1-0C89-423B-AA41-DE504358043C}"/>
              </a:ext>
            </a:extLst>
          </p:cNvPr>
          <p:cNvSpPr txBox="1">
            <a:spLocks/>
          </p:cNvSpPr>
          <p:nvPr/>
        </p:nvSpPr>
        <p:spPr>
          <a:xfrm>
            <a:off x="6553200" y="6356350"/>
            <a:ext cx="2133600" cy="18861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mtClean="0"/>
              <a:pPr/>
              <a:t>56</a:t>
            </a:fld>
            <a:endParaRPr lang="id-ID" dirty="0"/>
          </a:p>
        </p:txBody>
      </p:sp>
      <p:sp>
        <p:nvSpPr>
          <p:cNvPr id="4" name="Title 4">
            <a:extLst>
              <a:ext uri="{FF2B5EF4-FFF2-40B4-BE49-F238E27FC236}">
                <a16:creationId xmlns:a16="http://schemas.microsoft.com/office/drawing/2014/main" id="{2230031B-9BC9-4FB8-963A-87FFE120DB10}"/>
              </a:ext>
            </a:extLst>
          </p:cNvPr>
          <p:cNvSpPr txBox="1">
            <a:spLocks/>
          </p:cNvSpPr>
          <p:nvPr/>
        </p:nvSpPr>
        <p:spPr>
          <a:xfrm>
            <a:off x="312345" y="1170931"/>
            <a:ext cx="8229600" cy="590460"/>
          </a:xfrm>
          <a:prstGeom prst="trapezoid">
            <a:avLst/>
          </a:prstGeom>
          <a:solidFill>
            <a:schemeClr val="accent3">
              <a:lumMod val="50000"/>
            </a:schemeClr>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a:t>BAGAIMANA PENDAPAT ANDA?</a:t>
            </a:r>
            <a:endParaRPr lang="en-US" dirty="0"/>
          </a:p>
        </p:txBody>
      </p:sp>
    </p:spTree>
    <p:extLst>
      <p:ext uri="{BB962C8B-B14F-4D97-AF65-F5344CB8AC3E}">
        <p14:creationId xmlns:p14="http://schemas.microsoft.com/office/powerpoint/2010/main" val="2468952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1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TEORI BELAJAR </a:t>
            </a:r>
            <a:r>
              <a:rPr lang="en-US" dirty="0">
                <a:solidFill>
                  <a:schemeClr val="tx1"/>
                </a:solidFill>
                <a:effectLst>
                  <a:outerShdw blurRad="38100" dist="38100" dir="2700000" algn="tl">
                    <a:srgbClr val="000000">
                      <a:alpha val="43137"/>
                    </a:srgbClr>
                  </a:outerShdw>
                </a:effectLst>
                <a:latin typeface="Aharoni" pitchFamily="2" charset="-79"/>
                <a:cs typeface="Aharoni" pitchFamily="2" charset="-79"/>
              </a:rPr>
              <a:t>BRUNER</a:t>
            </a:r>
            <a:endParaRPr lang="en-US" dirty="0">
              <a:solidFill>
                <a:schemeClr val="tx1"/>
              </a:solidFill>
            </a:endParaRPr>
          </a:p>
        </p:txBody>
      </p:sp>
    </p:spTree>
    <p:extLst>
      <p:ext uri="{BB962C8B-B14F-4D97-AF65-F5344CB8AC3E}">
        <p14:creationId xmlns:p14="http://schemas.microsoft.com/office/powerpoint/2010/main" val="41424578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6523" y="573714"/>
            <a:ext cx="7790276" cy="518999"/>
          </a:xfrm>
        </p:spPr>
        <p:txBody>
          <a:bodyPr/>
          <a:lstStyle/>
          <a:p>
            <a:pPr algn="r"/>
            <a:r>
              <a:rPr lang="en-US" dirty="0" err="1"/>
              <a:t>Tujuan</a:t>
            </a:r>
            <a:endParaRPr lang="en-US" dirty="0"/>
          </a:p>
        </p:txBody>
      </p:sp>
      <p:sp>
        <p:nvSpPr>
          <p:cNvPr id="3" name="Content Placeholder 2"/>
          <p:cNvSpPr>
            <a:spLocks noGrp="1"/>
          </p:cNvSpPr>
          <p:nvPr>
            <p:ph idx="1"/>
          </p:nvPr>
        </p:nvSpPr>
        <p:spPr>
          <a:xfrm>
            <a:off x="896523" y="1381221"/>
            <a:ext cx="7790276" cy="3394472"/>
          </a:xfrm>
        </p:spPr>
        <p:txBody>
          <a:bodyPr>
            <a:normAutofit/>
          </a:bodyPr>
          <a:lstStyle/>
          <a:p>
            <a:pPr marL="0" indent="0" algn="r">
              <a:buNone/>
            </a:pPr>
            <a:r>
              <a:rPr lang="en-US" sz="2400" dirty="0" err="1"/>
              <a:t>Setelah</a:t>
            </a:r>
            <a:r>
              <a:rPr lang="en-US" sz="2400" dirty="0"/>
              <a:t> </a:t>
            </a:r>
            <a:r>
              <a:rPr lang="en-US" sz="2400" dirty="0" err="1"/>
              <a:t>melaksanakan</a:t>
            </a:r>
            <a:r>
              <a:rPr lang="en-US" sz="2400" dirty="0"/>
              <a:t> </a:t>
            </a:r>
            <a:r>
              <a:rPr lang="en-US" sz="2400" dirty="0" err="1"/>
              <a:t>pembelajaran</a:t>
            </a:r>
            <a:r>
              <a:rPr lang="en-US" sz="2400" dirty="0"/>
              <a:t>, </a:t>
            </a:r>
            <a:r>
              <a:rPr lang="en-US" sz="2400" dirty="0" err="1"/>
              <a:t>peserta</a:t>
            </a:r>
            <a:r>
              <a:rPr lang="en-US" sz="2400" dirty="0"/>
              <a:t> </a:t>
            </a:r>
            <a:r>
              <a:rPr lang="en-US" sz="2400" dirty="0" err="1"/>
              <a:t>diklat</a:t>
            </a:r>
            <a:r>
              <a:rPr lang="en-US" sz="2400" dirty="0"/>
              <a:t> </a:t>
            </a:r>
            <a:r>
              <a:rPr lang="en-US" sz="2400" dirty="0" err="1"/>
              <a:t>diharapkan</a:t>
            </a:r>
            <a:r>
              <a:rPr lang="en-US" sz="2400" dirty="0"/>
              <a:t> </a:t>
            </a:r>
            <a:r>
              <a:rPr lang="en-US" sz="2400" dirty="0" err="1"/>
              <a:t>dapat</a:t>
            </a:r>
            <a:r>
              <a:rPr lang="en-US" sz="2400" dirty="0"/>
              <a:t> </a:t>
            </a:r>
            <a:r>
              <a:rPr lang="en-US" sz="2400" dirty="0" err="1"/>
              <a:t>menjelaskan</a:t>
            </a:r>
            <a:r>
              <a:rPr lang="en-US" sz="2400" dirty="0"/>
              <a:t> </a:t>
            </a:r>
            <a:r>
              <a:rPr lang="en-US" sz="2400" dirty="0" err="1"/>
              <a:t>beberapa</a:t>
            </a:r>
            <a:r>
              <a:rPr lang="en-US" sz="2400" dirty="0"/>
              <a:t> </a:t>
            </a:r>
            <a:r>
              <a:rPr lang="en-US" sz="2400" dirty="0" err="1"/>
              <a:t>teori</a:t>
            </a:r>
            <a:r>
              <a:rPr lang="en-US" sz="2400" dirty="0"/>
              <a:t> </a:t>
            </a:r>
            <a:r>
              <a:rPr lang="en-US" sz="2400" dirty="0" err="1"/>
              <a:t>belajar</a:t>
            </a:r>
            <a:r>
              <a:rPr lang="en-US" sz="2400" dirty="0"/>
              <a:t> Bruner </a:t>
            </a:r>
            <a:r>
              <a:rPr lang="en-US" sz="2400" dirty="0" err="1"/>
              <a:t>dan</a:t>
            </a:r>
            <a:r>
              <a:rPr lang="en-US" sz="2400" dirty="0"/>
              <a:t> </a:t>
            </a:r>
            <a:r>
              <a:rPr lang="en-US" sz="2400" dirty="0" err="1"/>
              <a:t>mampu</a:t>
            </a:r>
            <a:r>
              <a:rPr lang="en-US" sz="2400" dirty="0"/>
              <a:t> </a:t>
            </a:r>
            <a:r>
              <a:rPr lang="en-US" sz="2400" dirty="0" err="1"/>
              <a:t>mengidentifikasi</a:t>
            </a:r>
            <a:r>
              <a:rPr lang="en-US" sz="2400" dirty="0"/>
              <a:t> </a:t>
            </a:r>
            <a:r>
              <a:rPr lang="en-US" sz="2400" dirty="0" err="1"/>
              <a:t>kegiatan</a:t>
            </a:r>
            <a:r>
              <a:rPr lang="en-US" sz="2400" dirty="0"/>
              <a:t> </a:t>
            </a:r>
            <a:r>
              <a:rPr lang="en-US" sz="2400" dirty="0" err="1"/>
              <a:t>pembelajaran</a:t>
            </a:r>
            <a:r>
              <a:rPr lang="en-US" sz="2400" dirty="0"/>
              <a:t> </a:t>
            </a:r>
            <a:r>
              <a:rPr lang="en-US" sz="2400" dirty="0" err="1"/>
              <a:t>matematika</a:t>
            </a:r>
            <a:r>
              <a:rPr lang="en-US" sz="2400" dirty="0"/>
              <a:t> yang </a:t>
            </a:r>
            <a:r>
              <a:rPr lang="en-US" sz="2400" dirty="0" err="1"/>
              <a:t>sesuai</a:t>
            </a:r>
            <a:r>
              <a:rPr lang="en-US" sz="2400" dirty="0"/>
              <a:t> </a:t>
            </a:r>
            <a:r>
              <a:rPr lang="en-US" sz="2400" dirty="0" err="1"/>
              <a:t>dengan</a:t>
            </a:r>
            <a:r>
              <a:rPr lang="en-US" sz="2400" dirty="0"/>
              <a:t> </a:t>
            </a:r>
            <a:r>
              <a:rPr lang="en-US" sz="2400" dirty="0" err="1"/>
              <a:t>penerapan</a:t>
            </a:r>
            <a:r>
              <a:rPr lang="en-US" sz="2400" dirty="0"/>
              <a:t> </a:t>
            </a:r>
            <a:r>
              <a:rPr lang="en-US" sz="2400" dirty="0" err="1"/>
              <a:t>teori</a:t>
            </a:r>
            <a:r>
              <a:rPr lang="en-US" sz="2400" dirty="0"/>
              <a:t> </a:t>
            </a:r>
            <a:r>
              <a:rPr lang="en-US" sz="2400" dirty="0" err="1"/>
              <a:t>belajar</a:t>
            </a:r>
            <a:r>
              <a:rPr lang="en-US" sz="2400" dirty="0"/>
              <a:t> Bruner.</a:t>
            </a:r>
          </a:p>
          <a:p>
            <a:pPr marL="0" indent="0" algn="r">
              <a:buNone/>
            </a:pPr>
            <a:endParaRPr lang="en-US" sz="2400" dirty="0"/>
          </a:p>
        </p:txBody>
      </p:sp>
    </p:spTree>
    <p:extLst>
      <p:ext uri="{BB962C8B-B14F-4D97-AF65-F5344CB8AC3E}">
        <p14:creationId xmlns:p14="http://schemas.microsoft.com/office/powerpoint/2010/main" val="21162833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Indikator</a:t>
            </a:r>
            <a:r>
              <a:rPr lang="en-US" dirty="0"/>
              <a:t> </a:t>
            </a:r>
            <a:r>
              <a:rPr lang="en-US" dirty="0" err="1"/>
              <a:t>Pencapaian</a:t>
            </a:r>
            <a:r>
              <a:rPr lang="en-US" dirty="0"/>
              <a:t> </a:t>
            </a:r>
            <a:r>
              <a:rPr lang="en-US" dirty="0" err="1"/>
              <a:t>kompetensi</a:t>
            </a:r>
            <a:endParaRPr lang="en-US" dirty="0"/>
          </a:p>
        </p:txBody>
      </p:sp>
      <p:sp>
        <p:nvSpPr>
          <p:cNvPr id="3" name="Content Placeholder 2"/>
          <p:cNvSpPr>
            <a:spLocks noGrp="1"/>
          </p:cNvSpPr>
          <p:nvPr>
            <p:ph idx="1"/>
          </p:nvPr>
        </p:nvSpPr>
        <p:spPr>
          <a:xfrm>
            <a:off x="1039114" y="1598504"/>
            <a:ext cx="7505093" cy="2493663"/>
          </a:xfrm>
        </p:spPr>
        <p:txBody>
          <a:bodyPr>
            <a:normAutofit/>
          </a:bodyPr>
          <a:lstStyle/>
          <a:p>
            <a:pPr lvl="0"/>
            <a:r>
              <a:rPr lang="en-US" sz="2800" dirty="0" err="1"/>
              <a:t>Mampu</a:t>
            </a:r>
            <a:r>
              <a:rPr lang="en-US" sz="2800" dirty="0"/>
              <a:t> </a:t>
            </a:r>
            <a:r>
              <a:rPr lang="en-US" sz="2800" dirty="0" err="1"/>
              <a:t>mendeskripsikan</a:t>
            </a:r>
            <a:r>
              <a:rPr lang="en-US" sz="2800" dirty="0"/>
              <a:t> </a:t>
            </a:r>
            <a:r>
              <a:rPr lang="en-US" sz="2800" dirty="0" err="1"/>
              <a:t>teori</a:t>
            </a:r>
            <a:r>
              <a:rPr lang="en-US" sz="2800" dirty="0"/>
              <a:t> </a:t>
            </a:r>
            <a:r>
              <a:rPr lang="en-US" sz="2800" dirty="0" err="1"/>
              <a:t>belajar</a:t>
            </a:r>
            <a:r>
              <a:rPr lang="en-US" sz="2800" dirty="0"/>
              <a:t> Bruner</a:t>
            </a:r>
            <a:endParaRPr lang="en-US" sz="2800" b="1" dirty="0"/>
          </a:p>
          <a:p>
            <a:pPr lvl="0"/>
            <a:r>
              <a:rPr lang="en-US" sz="2800" dirty="0" err="1"/>
              <a:t>Mampu</a:t>
            </a:r>
            <a:r>
              <a:rPr lang="en-US" sz="2800" dirty="0"/>
              <a:t> </a:t>
            </a:r>
            <a:r>
              <a:rPr lang="id-ID" sz="2800" dirty="0"/>
              <a:t>mengidentifikasi kegiatan pembelajaran matematika yang sesuai dengan penerapan teori belajar </a:t>
            </a:r>
            <a:r>
              <a:rPr lang="en-US" sz="2800" dirty="0"/>
              <a:t>Bruner.</a:t>
            </a:r>
            <a:endParaRPr lang="en-US" sz="2800" b="1" dirty="0"/>
          </a:p>
          <a:p>
            <a:endParaRPr lang="en-US" sz="2800" dirty="0"/>
          </a:p>
        </p:txBody>
      </p:sp>
    </p:spTree>
    <p:extLst>
      <p:ext uri="{BB962C8B-B14F-4D97-AF65-F5344CB8AC3E}">
        <p14:creationId xmlns:p14="http://schemas.microsoft.com/office/powerpoint/2010/main" val="804535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err="1"/>
              <a:t>Tujuan</a:t>
            </a:r>
            <a:endParaRPr lang="en-US" dirty="0"/>
          </a:p>
        </p:txBody>
      </p:sp>
      <p:sp>
        <p:nvSpPr>
          <p:cNvPr id="3" name="Content Placeholder 2"/>
          <p:cNvSpPr>
            <a:spLocks noGrp="1"/>
          </p:cNvSpPr>
          <p:nvPr>
            <p:ph idx="1"/>
          </p:nvPr>
        </p:nvSpPr>
        <p:spPr/>
        <p:txBody>
          <a:bodyPr>
            <a:normAutofit/>
          </a:bodyPr>
          <a:lstStyle/>
          <a:p>
            <a:pPr marL="0" indent="0" algn="r">
              <a:buNone/>
            </a:pPr>
            <a:r>
              <a:rPr lang="en-US" sz="2400" dirty="0" err="1"/>
              <a:t>Setelah</a:t>
            </a:r>
            <a:r>
              <a:rPr lang="en-US" sz="2400" dirty="0"/>
              <a:t> </a:t>
            </a:r>
            <a:r>
              <a:rPr lang="en-US" sz="2400" dirty="0" err="1"/>
              <a:t>melaksanakan</a:t>
            </a:r>
            <a:r>
              <a:rPr lang="en-US" sz="2400" dirty="0"/>
              <a:t> </a:t>
            </a:r>
            <a:r>
              <a:rPr lang="en-US" sz="2400" dirty="0" err="1"/>
              <a:t>pembelajaran</a:t>
            </a:r>
            <a:r>
              <a:rPr lang="en-US" sz="2400" dirty="0"/>
              <a:t>, </a:t>
            </a:r>
            <a:r>
              <a:rPr lang="en-US" sz="2400" dirty="0" err="1"/>
              <a:t>peserta</a:t>
            </a:r>
            <a:r>
              <a:rPr lang="en-US" sz="2400" dirty="0"/>
              <a:t> </a:t>
            </a:r>
            <a:r>
              <a:rPr lang="en-US" sz="2400" dirty="0" err="1"/>
              <a:t>diklat</a:t>
            </a:r>
            <a:r>
              <a:rPr lang="en-US" sz="2400" dirty="0"/>
              <a:t> </a:t>
            </a:r>
            <a:r>
              <a:rPr lang="en-US" sz="2400" dirty="0" err="1"/>
              <a:t>diharapkan</a:t>
            </a:r>
            <a:r>
              <a:rPr lang="en-US" sz="2400" dirty="0"/>
              <a:t> </a:t>
            </a:r>
            <a:r>
              <a:rPr lang="en-US" sz="2400" dirty="0" err="1"/>
              <a:t>dapat</a:t>
            </a:r>
            <a:r>
              <a:rPr lang="en-US" sz="2400" dirty="0"/>
              <a:t> </a:t>
            </a:r>
            <a:r>
              <a:rPr lang="en-US" sz="2400" dirty="0" err="1"/>
              <a:t>menjelaskan</a:t>
            </a:r>
            <a:r>
              <a:rPr lang="en-US" sz="2400" dirty="0"/>
              <a:t> </a:t>
            </a:r>
            <a:r>
              <a:rPr lang="en-US" sz="2400" dirty="0" err="1"/>
              <a:t>beberapa</a:t>
            </a:r>
            <a:r>
              <a:rPr lang="en-US" sz="2400" dirty="0"/>
              <a:t> </a:t>
            </a:r>
            <a:r>
              <a:rPr lang="en-US" sz="2400" dirty="0" err="1"/>
              <a:t>teori</a:t>
            </a:r>
            <a:r>
              <a:rPr lang="en-US" sz="2400" dirty="0"/>
              <a:t> </a:t>
            </a:r>
            <a:r>
              <a:rPr lang="en-US" sz="2400" dirty="0" err="1"/>
              <a:t>belajar</a:t>
            </a:r>
            <a:r>
              <a:rPr lang="en-US" sz="2400" dirty="0"/>
              <a:t> </a:t>
            </a:r>
            <a:r>
              <a:rPr lang="en-US" sz="2400" dirty="0" err="1"/>
              <a:t>behavioristik</a:t>
            </a:r>
            <a:r>
              <a:rPr lang="en-US" sz="2400" dirty="0"/>
              <a:t> </a:t>
            </a:r>
            <a:r>
              <a:rPr lang="en-US" sz="2400" dirty="0" err="1"/>
              <a:t>dan</a:t>
            </a:r>
            <a:r>
              <a:rPr lang="en-US" sz="2400" dirty="0"/>
              <a:t> </a:t>
            </a:r>
            <a:r>
              <a:rPr lang="en-US" sz="2400" dirty="0" err="1"/>
              <a:t>mampu</a:t>
            </a:r>
            <a:r>
              <a:rPr lang="en-US" sz="2400" dirty="0"/>
              <a:t> </a:t>
            </a:r>
            <a:r>
              <a:rPr lang="en-US" sz="2400" dirty="0" err="1"/>
              <a:t>mengidentifikasikegiatan</a:t>
            </a:r>
            <a:r>
              <a:rPr lang="en-US" sz="2400" dirty="0"/>
              <a:t> </a:t>
            </a:r>
            <a:r>
              <a:rPr lang="en-US" sz="2400" dirty="0" err="1"/>
              <a:t>pembelajaran</a:t>
            </a:r>
            <a:r>
              <a:rPr lang="en-US" sz="2400" dirty="0"/>
              <a:t> </a:t>
            </a:r>
            <a:r>
              <a:rPr lang="en-US" sz="2400" dirty="0" err="1"/>
              <a:t>matematika</a:t>
            </a:r>
            <a:r>
              <a:rPr lang="en-US" sz="2400" dirty="0"/>
              <a:t> yang </a:t>
            </a:r>
            <a:r>
              <a:rPr lang="en-US" sz="2400" dirty="0" err="1"/>
              <a:t>sesuai</a:t>
            </a:r>
            <a:r>
              <a:rPr lang="en-US" sz="2400" dirty="0"/>
              <a:t> </a:t>
            </a:r>
            <a:r>
              <a:rPr lang="en-US" sz="2400" dirty="0" err="1"/>
              <a:t>dengan</a:t>
            </a:r>
            <a:r>
              <a:rPr lang="en-US" sz="2400" dirty="0"/>
              <a:t> </a:t>
            </a:r>
            <a:r>
              <a:rPr lang="en-US" sz="2400" dirty="0" err="1"/>
              <a:t>penerapan</a:t>
            </a:r>
            <a:r>
              <a:rPr lang="en-US" sz="2400" dirty="0"/>
              <a:t> </a:t>
            </a:r>
            <a:r>
              <a:rPr lang="en-US" sz="2400" dirty="0" err="1"/>
              <a:t>teori</a:t>
            </a:r>
            <a:r>
              <a:rPr lang="en-US" sz="2400" dirty="0"/>
              <a:t> </a:t>
            </a:r>
            <a:r>
              <a:rPr lang="en-US" sz="2400" dirty="0" err="1"/>
              <a:t>belajar</a:t>
            </a:r>
            <a:r>
              <a:rPr lang="en-US" sz="2400" dirty="0"/>
              <a:t> </a:t>
            </a:r>
            <a:r>
              <a:rPr lang="en-US" sz="2400" i="1" dirty="0" err="1"/>
              <a:t>behavioristik</a:t>
            </a:r>
            <a:r>
              <a:rPr lang="en-US" sz="2400" i="1" dirty="0"/>
              <a:t>.</a:t>
            </a:r>
            <a:endParaRPr lang="en-US" sz="2400" dirty="0"/>
          </a:p>
          <a:p>
            <a:pPr marL="0" indent="0" algn="r">
              <a:buNone/>
            </a:pPr>
            <a:endParaRPr lang="en-US" sz="2400" dirty="0"/>
          </a:p>
        </p:txBody>
      </p:sp>
    </p:spTree>
    <p:extLst>
      <p:ext uri="{BB962C8B-B14F-4D97-AF65-F5344CB8AC3E}">
        <p14:creationId xmlns:p14="http://schemas.microsoft.com/office/powerpoint/2010/main" val="22361202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TEORI BELAJAR </a:t>
            </a:r>
            <a:r>
              <a:rPr lang="en-US" dirty="0">
                <a:effectLst>
                  <a:outerShdw blurRad="38100" dist="38100" dir="2700000" algn="tl">
                    <a:srgbClr val="000000">
                      <a:alpha val="43137"/>
                    </a:srgbClr>
                  </a:outerShdw>
                </a:effectLst>
                <a:latin typeface="Aharoni" pitchFamily="2" charset="-79"/>
                <a:cs typeface="Aharoni" pitchFamily="2" charset="-79"/>
              </a:rPr>
              <a:t>BRUNER</a:t>
            </a:r>
            <a:endParaRPr lang="en-US" dirty="0"/>
          </a:p>
        </p:txBody>
      </p:sp>
      <p:sp>
        <p:nvSpPr>
          <p:cNvPr id="5" name="Content Placeholder 2">
            <a:extLst>
              <a:ext uri="{FF2B5EF4-FFF2-40B4-BE49-F238E27FC236}">
                <a16:creationId xmlns:a16="http://schemas.microsoft.com/office/drawing/2014/main" id="{A3E12EB9-3008-4E48-AC84-B028EABE6097}"/>
              </a:ext>
            </a:extLst>
          </p:cNvPr>
          <p:cNvSpPr>
            <a:spLocks noGrp="1"/>
          </p:cNvSpPr>
          <p:nvPr>
            <p:ph idx="1"/>
          </p:nvPr>
        </p:nvSpPr>
        <p:spPr>
          <a:xfrm>
            <a:off x="1121874" y="1578699"/>
            <a:ext cx="7343115" cy="2766964"/>
          </a:xfrm>
        </p:spPr>
        <p:txBody>
          <a:bodyPr>
            <a:noAutofit/>
          </a:bodyPr>
          <a:lstStyle/>
          <a:p>
            <a:pPr marL="0" indent="0">
              <a:buNone/>
            </a:pPr>
            <a:r>
              <a:rPr lang="en-US" sz="2800" dirty="0" err="1"/>
              <a:t>Belajar</a:t>
            </a:r>
            <a:r>
              <a:rPr lang="en-US" sz="2800" dirty="0"/>
              <a:t> </a:t>
            </a:r>
            <a:r>
              <a:rPr lang="en-US" sz="2800" dirty="0" err="1"/>
              <a:t>matematika</a:t>
            </a:r>
            <a:r>
              <a:rPr lang="en-US" sz="2800" dirty="0"/>
              <a:t> </a:t>
            </a:r>
            <a:r>
              <a:rPr lang="en-US" sz="2800" dirty="0" err="1"/>
              <a:t>adalah</a:t>
            </a:r>
            <a:r>
              <a:rPr lang="en-US" sz="2800" dirty="0"/>
              <a:t> </a:t>
            </a:r>
            <a:r>
              <a:rPr lang="en-US" sz="2800" dirty="0" err="1"/>
              <a:t>belajar</a:t>
            </a:r>
            <a:r>
              <a:rPr lang="en-US" sz="2800" dirty="0"/>
              <a:t> </a:t>
            </a:r>
            <a:r>
              <a:rPr lang="en-US" sz="2800" dirty="0" err="1"/>
              <a:t>mengenai</a:t>
            </a:r>
            <a:r>
              <a:rPr lang="en-US" sz="2800" dirty="0"/>
              <a:t> </a:t>
            </a:r>
            <a:r>
              <a:rPr lang="en-US" sz="2800" dirty="0" err="1"/>
              <a:t>konsep-konsep</a:t>
            </a:r>
            <a:r>
              <a:rPr lang="en-US" sz="2800" dirty="0"/>
              <a:t> </a:t>
            </a:r>
            <a:r>
              <a:rPr lang="en-US" sz="2800" dirty="0" err="1"/>
              <a:t>dan</a:t>
            </a:r>
            <a:r>
              <a:rPr lang="en-US" sz="2800" dirty="0"/>
              <a:t> </a:t>
            </a:r>
            <a:r>
              <a:rPr lang="en-US" sz="2800" dirty="0" err="1"/>
              <a:t>struktur-struktur</a:t>
            </a:r>
            <a:r>
              <a:rPr lang="en-US" sz="2800" dirty="0"/>
              <a:t> </a:t>
            </a:r>
            <a:r>
              <a:rPr lang="en-US" sz="2800" dirty="0" err="1"/>
              <a:t>matematika</a:t>
            </a:r>
            <a:r>
              <a:rPr lang="en-US" sz="2800" dirty="0"/>
              <a:t> yang </a:t>
            </a:r>
            <a:r>
              <a:rPr lang="en-US" sz="2800" dirty="0" err="1"/>
              <a:t>terdapat</a:t>
            </a:r>
            <a:r>
              <a:rPr lang="en-US" sz="2800" dirty="0"/>
              <a:t> di </a:t>
            </a:r>
            <a:r>
              <a:rPr lang="en-US" sz="2800" dirty="0" err="1"/>
              <a:t>dalam</a:t>
            </a:r>
            <a:r>
              <a:rPr lang="en-US" sz="2800" dirty="0"/>
              <a:t> </a:t>
            </a:r>
            <a:r>
              <a:rPr lang="en-US" sz="2800" dirty="0" err="1"/>
              <a:t>materi</a:t>
            </a:r>
            <a:r>
              <a:rPr lang="en-US" sz="2800" dirty="0"/>
              <a:t> yang </a:t>
            </a:r>
            <a:r>
              <a:rPr lang="en-US" sz="2800" dirty="0" err="1"/>
              <a:t>dipelajari</a:t>
            </a:r>
            <a:r>
              <a:rPr lang="en-US" sz="2800" dirty="0"/>
              <a:t>, </a:t>
            </a:r>
            <a:r>
              <a:rPr lang="en-US" sz="2800" dirty="0" err="1"/>
              <a:t>serta</a:t>
            </a:r>
            <a:r>
              <a:rPr lang="en-US" sz="2800" dirty="0"/>
              <a:t> </a:t>
            </a:r>
            <a:r>
              <a:rPr lang="en-US" sz="2800" dirty="0" err="1"/>
              <a:t>mencari</a:t>
            </a:r>
            <a:r>
              <a:rPr lang="en-US" sz="2800" dirty="0"/>
              <a:t> </a:t>
            </a:r>
            <a:r>
              <a:rPr lang="en-US" sz="2800" dirty="0" err="1"/>
              <a:t>hubungan</a:t>
            </a:r>
            <a:r>
              <a:rPr lang="en-US" sz="2800" dirty="0"/>
              <a:t> </a:t>
            </a:r>
            <a:r>
              <a:rPr lang="en-US" sz="2800" dirty="0" err="1"/>
              <a:t>antara</a:t>
            </a:r>
            <a:r>
              <a:rPr lang="en-US" sz="2800" dirty="0"/>
              <a:t> </a:t>
            </a:r>
            <a:r>
              <a:rPr lang="en-US" sz="2800" dirty="0" err="1"/>
              <a:t>konsep-konsep</a:t>
            </a:r>
            <a:r>
              <a:rPr lang="en-US" sz="2800" dirty="0"/>
              <a:t> </a:t>
            </a:r>
            <a:r>
              <a:rPr lang="en-US" sz="2800" dirty="0" err="1"/>
              <a:t>dan</a:t>
            </a:r>
            <a:r>
              <a:rPr lang="en-US" sz="2800" dirty="0"/>
              <a:t> </a:t>
            </a:r>
            <a:r>
              <a:rPr lang="en-US" sz="2800" dirty="0" err="1"/>
              <a:t>struktur-struktur</a:t>
            </a:r>
            <a:r>
              <a:rPr lang="en-US" sz="2800" dirty="0"/>
              <a:t> </a:t>
            </a:r>
            <a:r>
              <a:rPr lang="en-US" sz="2800" dirty="0" err="1"/>
              <a:t>matematika</a:t>
            </a:r>
            <a:r>
              <a:rPr lang="en-US" sz="2800" dirty="0"/>
              <a:t> </a:t>
            </a:r>
            <a:r>
              <a:rPr lang="en-US" sz="2800" dirty="0" err="1"/>
              <a:t>itu</a:t>
            </a:r>
            <a:endParaRPr lang="en-US" sz="2800" dirty="0"/>
          </a:p>
        </p:txBody>
      </p:sp>
    </p:spTree>
    <p:extLst>
      <p:ext uri="{BB962C8B-B14F-4D97-AF65-F5344CB8AC3E}">
        <p14:creationId xmlns:p14="http://schemas.microsoft.com/office/powerpoint/2010/main" val="55696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up)">
                                      <p:cBhvr>
                                        <p:cTn id="7" dur="1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A400307-FA78-45B6-94BB-0D1E2EB03EBA}"/>
              </a:ext>
            </a:extLst>
          </p:cNvPr>
          <p:cNvSpPr txBox="1">
            <a:spLocks/>
          </p:cNvSpPr>
          <p:nvPr/>
        </p:nvSpPr>
        <p:spPr>
          <a:xfrm>
            <a:off x="3321113" y="515375"/>
            <a:ext cx="4641802" cy="66447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EMPAT DALIL </a:t>
            </a:r>
            <a:r>
              <a:rPr lang="en-US" sz="2400" dirty="0">
                <a:effectLst>
                  <a:outerShdw blurRad="38100" dist="38100" dir="2700000" algn="tl">
                    <a:srgbClr val="000000">
                      <a:alpha val="43137"/>
                    </a:srgbClr>
                  </a:outerShdw>
                </a:effectLst>
                <a:latin typeface="Aharoni" pitchFamily="2" charset="-79"/>
                <a:cs typeface="Aharoni" pitchFamily="2" charset="-79"/>
              </a:rPr>
              <a:t>BRUNER</a:t>
            </a:r>
          </a:p>
        </p:txBody>
      </p:sp>
      <p:sp>
        <p:nvSpPr>
          <p:cNvPr id="4" name="Content Placeholder 2">
            <a:extLst>
              <a:ext uri="{FF2B5EF4-FFF2-40B4-BE49-F238E27FC236}">
                <a16:creationId xmlns:a16="http://schemas.microsoft.com/office/drawing/2014/main" id="{758B6F21-C0F8-4EB5-B507-8AE0FCB69280}"/>
              </a:ext>
            </a:extLst>
          </p:cNvPr>
          <p:cNvSpPr txBox="1">
            <a:spLocks/>
          </p:cNvSpPr>
          <p:nvPr/>
        </p:nvSpPr>
        <p:spPr>
          <a:xfrm>
            <a:off x="533400" y="1179852"/>
            <a:ext cx="8001000" cy="282225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b="1" dirty="0" err="1"/>
              <a:t>Dalil</a:t>
            </a:r>
            <a:r>
              <a:rPr lang="en-US" sz="2400" b="1" dirty="0"/>
              <a:t> yang </a:t>
            </a:r>
            <a:r>
              <a:rPr lang="en-US" sz="2400" b="1" dirty="0" err="1"/>
              <a:t>berkaitan</a:t>
            </a:r>
            <a:r>
              <a:rPr lang="en-US" sz="2400" b="1" dirty="0"/>
              <a:t> </a:t>
            </a:r>
            <a:r>
              <a:rPr lang="en-US" sz="2400" b="1" dirty="0" err="1"/>
              <a:t>dengan</a:t>
            </a:r>
            <a:r>
              <a:rPr lang="en-US" sz="2400" b="1" dirty="0"/>
              <a:t> </a:t>
            </a:r>
            <a:r>
              <a:rPr lang="en-US" sz="2400" b="1" dirty="0" err="1"/>
              <a:t>pengajaran</a:t>
            </a:r>
            <a:r>
              <a:rPr lang="en-US" sz="2400" b="1" dirty="0"/>
              <a:t> </a:t>
            </a:r>
            <a:r>
              <a:rPr lang="en-US" sz="2400" b="1" dirty="0" err="1"/>
              <a:t>matematika</a:t>
            </a:r>
            <a:r>
              <a:rPr lang="en-US" sz="2400" b="1" dirty="0"/>
              <a:t>: </a:t>
            </a:r>
          </a:p>
        </p:txBody>
      </p:sp>
      <p:sp>
        <p:nvSpPr>
          <p:cNvPr id="5" name="Slide Number Placeholder 3">
            <a:extLst>
              <a:ext uri="{FF2B5EF4-FFF2-40B4-BE49-F238E27FC236}">
                <a16:creationId xmlns:a16="http://schemas.microsoft.com/office/drawing/2014/main" id="{B0747237-F94D-4970-A207-93E6E0D13E5C}"/>
              </a:ext>
            </a:extLst>
          </p:cNvPr>
          <p:cNvSpPr txBox="1">
            <a:spLocks/>
          </p:cNvSpPr>
          <p:nvPr/>
        </p:nvSpPr>
        <p:spPr>
          <a:xfrm>
            <a:off x="6553200" y="6356351"/>
            <a:ext cx="1710137" cy="21226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z="2400" smtClean="0"/>
              <a:pPr/>
              <a:t>61</a:t>
            </a:fld>
            <a:endParaRPr lang="id-ID" sz="2400" dirty="0"/>
          </a:p>
        </p:txBody>
      </p:sp>
      <p:sp>
        <p:nvSpPr>
          <p:cNvPr id="17" name="Freeform: Shape 16">
            <a:extLst>
              <a:ext uri="{FF2B5EF4-FFF2-40B4-BE49-F238E27FC236}">
                <a16:creationId xmlns:a16="http://schemas.microsoft.com/office/drawing/2014/main" id="{DEB0555F-3959-468F-BC41-A9306E9F5EBC}"/>
              </a:ext>
            </a:extLst>
          </p:cNvPr>
          <p:cNvSpPr/>
          <p:nvPr/>
        </p:nvSpPr>
        <p:spPr>
          <a:xfrm>
            <a:off x="520578" y="1816516"/>
            <a:ext cx="489689" cy="699555"/>
          </a:xfrm>
          <a:custGeom>
            <a:avLst/>
            <a:gdLst>
              <a:gd name="connsiteX0" fmla="*/ 0 w 699554"/>
              <a:gd name="connsiteY0" fmla="*/ 0 h 489688"/>
              <a:gd name="connsiteX1" fmla="*/ 454710 w 699554"/>
              <a:gd name="connsiteY1" fmla="*/ 0 h 489688"/>
              <a:gd name="connsiteX2" fmla="*/ 699554 w 699554"/>
              <a:gd name="connsiteY2" fmla="*/ 244844 h 489688"/>
              <a:gd name="connsiteX3" fmla="*/ 454710 w 699554"/>
              <a:gd name="connsiteY3" fmla="*/ 489688 h 489688"/>
              <a:gd name="connsiteX4" fmla="*/ 0 w 699554"/>
              <a:gd name="connsiteY4" fmla="*/ 489688 h 489688"/>
              <a:gd name="connsiteX5" fmla="*/ 244844 w 699554"/>
              <a:gd name="connsiteY5" fmla="*/ 244844 h 489688"/>
              <a:gd name="connsiteX6" fmla="*/ 0 w 699554"/>
              <a:gd name="connsiteY6" fmla="*/ 0 h 48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9554" h="489688">
                <a:moveTo>
                  <a:pt x="699554" y="0"/>
                </a:moveTo>
                <a:lnTo>
                  <a:pt x="699554" y="318297"/>
                </a:lnTo>
                <a:lnTo>
                  <a:pt x="349777" y="489688"/>
                </a:lnTo>
                <a:lnTo>
                  <a:pt x="0" y="318297"/>
                </a:lnTo>
                <a:lnTo>
                  <a:pt x="0" y="0"/>
                </a:lnTo>
                <a:lnTo>
                  <a:pt x="349777" y="171391"/>
                </a:lnTo>
                <a:lnTo>
                  <a:pt x="699554" y="0"/>
                </a:lnTo>
                <a:close/>
              </a:path>
            </a:pathLst>
          </a:custGeom>
          <a:scene3d>
            <a:camera prst="orthographicFront"/>
            <a:lightRig rig="threePt" dir="t">
              <a:rot lat="0" lon="0" rev="7500000"/>
            </a:lightRig>
          </a:scene3d>
          <a:sp3d prstMaterial="plastic">
            <a:bevelT w="127000" h="25400" prst="relaxedInset"/>
          </a:sp3d>
        </p:spPr>
        <p:style>
          <a:lnRef idx="0">
            <a:schemeClr val="accent2">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8255" tIns="253100" rIns="8256" bIns="253099" numCol="1" spcCol="1270" anchor="ctr" anchorCtr="0">
            <a:noAutofit/>
          </a:bodyPr>
          <a:lstStyle/>
          <a:p>
            <a:pPr marL="0" lvl="0" indent="0" algn="ctr" defTabSz="577850">
              <a:lnSpc>
                <a:spcPct val="90000"/>
              </a:lnSpc>
              <a:spcBef>
                <a:spcPct val="0"/>
              </a:spcBef>
              <a:spcAft>
                <a:spcPct val="35000"/>
              </a:spcAft>
              <a:buNone/>
            </a:pPr>
            <a:r>
              <a:rPr lang="en-US" sz="1300" kern="1200" dirty="0"/>
              <a:t>a</a:t>
            </a:r>
          </a:p>
        </p:txBody>
      </p:sp>
      <p:sp>
        <p:nvSpPr>
          <p:cNvPr id="18" name="Freeform: Shape 17">
            <a:extLst>
              <a:ext uri="{FF2B5EF4-FFF2-40B4-BE49-F238E27FC236}">
                <a16:creationId xmlns:a16="http://schemas.microsoft.com/office/drawing/2014/main" id="{A1E751BB-8D3B-4C3C-906B-4938FB7B43D0}"/>
              </a:ext>
            </a:extLst>
          </p:cNvPr>
          <p:cNvSpPr/>
          <p:nvPr/>
        </p:nvSpPr>
        <p:spPr>
          <a:xfrm>
            <a:off x="1010265" y="1816517"/>
            <a:ext cx="5984404" cy="454711"/>
          </a:xfrm>
          <a:custGeom>
            <a:avLst/>
            <a:gdLst>
              <a:gd name="connsiteX0" fmla="*/ 75787 w 454710"/>
              <a:gd name="connsiteY0" fmla="*/ 0 h 5984403"/>
              <a:gd name="connsiteX1" fmla="*/ 378923 w 454710"/>
              <a:gd name="connsiteY1" fmla="*/ 0 h 5984403"/>
              <a:gd name="connsiteX2" fmla="*/ 454710 w 454710"/>
              <a:gd name="connsiteY2" fmla="*/ 75787 h 5984403"/>
              <a:gd name="connsiteX3" fmla="*/ 454710 w 454710"/>
              <a:gd name="connsiteY3" fmla="*/ 5984403 h 5984403"/>
              <a:gd name="connsiteX4" fmla="*/ 454710 w 454710"/>
              <a:gd name="connsiteY4" fmla="*/ 5984403 h 5984403"/>
              <a:gd name="connsiteX5" fmla="*/ 0 w 454710"/>
              <a:gd name="connsiteY5" fmla="*/ 5984403 h 5984403"/>
              <a:gd name="connsiteX6" fmla="*/ 0 w 454710"/>
              <a:gd name="connsiteY6" fmla="*/ 5984403 h 5984403"/>
              <a:gd name="connsiteX7" fmla="*/ 0 w 454710"/>
              <a:gd name="connsiteY7" fmla="*/ 75787 h 5984403"/>
              <a:gd name="connsiteX8" fmla="*/ 75787 w 454710"/>
              <a:gd name="connsiteY8" fmla="*/ 0 h 5984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710" h="5984403">
                <a:moveTo>
                  <a:pt x="454710" y="997431"/>
                </a:moveTo>
                <a:lnTo>
                  <a:pt x="454710" y="4986972"/>
                </a:lnTo>
                <a:cubicBezTo>
                  <a:pt x="454710" y="5537834"/>
                  <a:pt x="452132" y="5984396"/>
                  <a:pt x="448951" y="5984396"/>
                </a:cubicBezTo>
                <a:lnTo>
                  <a:pt x="0" y="5984396"/>
                </a:lnTo>
                <a:lnTo>
                  <a:pt x="0" y="5984396"/>
                </a:lnTo>
                <a:lnTo>
                  <a:pt x="0" y="7"/>
                </a:lnTo>
                <a:lnTo>
                  <a:pt x="0" y="7"/>
                </a:lnTo>
                <a:lnTo>
                  <a:pt x="448951" y="7"/>
                </a:lnTo>
                <a:cubicBezTo>
                  <a:pt x="452132" y="7"/>
                  <a:pt x="454710" y="446569"/>
                  <a:pt x="454710" y="997431"/>
                </a:cubicBezTo>
                <a:close/>
              </a:path>
            </a:pathLst>
          </a:custGeom>
          <a:scene3d>
            <a:camera prst="orthographicFront"/>
            <a:lightRig rig="threePt" dir="t">
              <a:rot lat="0" lon="0" rev="7500000"/>
            </a:lightRig>
          </a:scene3d>
          <a:sp3d extrusionH="190500" prstMaterial="dkEdge">
            <a:bevelT w="135400" h="16350" prst="relaxedInset"/>
            <a:contourClr>
              <a:schemeClr val="bg1"/>
            </a:contourClr>
          </a:sp3d>
        </p:spPr>
        <p:style>
          <a:lnRef idx="1">
            <a:schemeClr val="accent2">
              <a:hueOff val="0"/>
              <a:satOff val="0"/>
              <a:lumOff val="0"/>
              <a:alphaOff val="0"/>
            </a:schemeClr>
          </a:lnRef>
          <a:fillRef idx="1">
            <a:schemeClr val="accent2">
              <a:alpha val="90000"/>
              <a:tint val="40000"/>
              <a:hueOff val="0"/>
              <a:satOff val="0"/>
              <a:lumOff val="0"/>
              <a:alphaOff val="0"/>
            </a:schemeClr>
          </a:fillRef>
          <a:effectRef idx="2">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0689" tIns="37437" rIns="37437" bIns="37438"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err="1"/>
              <a:t>Dalil</a:t>
            </a:r>
            <a:r>
              <a:rPr lang="en-US" sz="2400" kern="1200" dirty="0"/>
              <a:t> </a:t>
            </a:r>
            <a:r>
              <a:rPr lang="en-US" sz="2400" kern="1200" dirty="0" err="1"/>
              <a:t>penyusunan</a:t>
            </a:r>
            <a:r>
              <a:rPr lang="en-US" sz="2400" kern="1200" dirty="0"/>
              <a:t> (</a:t>
            </a:r>
            <a:r>
              <a:rPr lang="en-US" sz="2400" i="1" kern="1200" dirty="0" err="1"/>
              <a:t>Conection</a:t>
            </a:r>
            <a:r>
              <a:rPr lang="en-US" sz="2400" i="1" kern="1200" dirty="0"/>
              <a:t> Theorem</a:t>
            </a:r>
            <a:r>
              <a:rPr lang="en-US" sz="2400" kern="1200" dirty="0"/>
              <a:t>)</a:t>
            </a:r>
          </a:p>
        </p:txBody>
      </p:sp>
      <p:sp>
        <p:nvSpPr>
          <p:cNvPr id="19" name="Freeform: Shape 18">
            <a:extLst>
              <a:ext uri="{FF2B5EF4-FFF2-40B4-BE49-F238E27FC236}">
                <a16:creationId xmlns:a16="http://schemas.microsoft.com/office/drawing/2014/main" id="{64E50469-44D6-4DF1-AD5B-024CAE61747F}"/>
              </a:ext>
            </a:extLst>
          </p:cNvPr>
          <p:cNvSpPr/>
          <p:nvPr/>
        </p:nvSpPr>
        <p:spPr>
          <a:xfrm>
            <a:off x="533400" y="2613253"/>
            <a:ext cx="489688" cy="699554"/>
          </a:xfrm>
          <a:custGeom>
            <a:avLst/>
            <a:gdLst>
              <a:gd name="connsiteX0" fmla="*/ 0 w 699554"/>
              <a:gd name="connsiteY0" fmla="*/ 0 h 489688"/>
              <a:gd name="connsiteX1" fmla="*/ 454710 w 699554"/>
              <a:gd name="connsiteY1" fmla="*/ 0 h 489688"/>
              <a:gd name="connsiteX2" fmla="*/ 699554 w 699554"/>
              <a:gd name="connsiteY2" fmla="*/ 244844 h 489688"/>
              <a:gd name="connsiteX3" fmla="*/ 454710 w 699554"/>
              <a:gd name="connsiteY3" fmla="*/ 489688 h 489688"/>
              <a:gd name="connsiteX4" fmla="*/ 0 w 699554"/>
              <a:gd name="connsiteY4" fmla="*/ 489688 h 489688"/>
              <a:gd name="connsiteX5" fmla="*/ 244844 w 699554"/>
              <a:gd name="connsiteY5" fmla="*/ 244844 h 489688"/>
              <a:gd name="connsiteX6" fmla="*/ 0 w 699554"/>
              <a:gd name="connsiteY6" fmla="*/ 0 h 48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9554" h="489688">
                <a:moveTo>
                  <a:pt x="699554" y="0"/>
                </a:moveTo>
                <a:lnTo>
                  <a:pt x="699554" y="318297"/>
                </a:lnTo>
                <a:lnTo>
                  <a:pt x="349777" y="489688"/>
                </a:lnTo>
                <a:lnTo>
                  <a:pt x="0" y="318297"/>
                </a:lnTo>
                <a:lnTo>
                  <a:pt x="0" y="0"/>
                </a:lnTo>
                <a:lnTo>
                  <a:pt x="349777" y="171391"/>
                </a:lnTo>
                <a:lnTo>
                  <a:pt x="699554" y="0"/>
                </a:lnTo>
                <a:close/>
              </a:path>
            </a:pathLst>
          </a:custGeom>
          <a:scene3d>
            <a:camera prst="orthographicFront"/>
            <a:lightRig rig="threePt" dir="t">
              <a:rot lat="0" lon="0" rev="7500000"/>
            </a:lightRig>
          </a:scene3d>
          <a:sp3d prstMaterial="plastic">
            <a:bevelT w="127000" h="25400" prst="relaxedInset"/>
          </a:sp3d>
        </p:spPr>
        <p:style>
          <a:lnRef idx="0">
            <a:schemeClr val="accent2">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8255" tIns="253099" rIns="8255" bIns="253099" numCol="1" spcCol="1270" anchor="ctr" anchorCtr="0">
            <a:noAutofit/>
          </a:bodyPr>
          <a:lstStyle/>
          <a:p>
            <a:pPr marL="0" lvl="0" indent="0" algn="ctr" defTabSz="577850">
              <a:lnSpc>
                <a:spcPct val="90000"/>
              </a:lnSpc>
              <a:spcBef>
                <a:spcPct val="0"/>
              </a:spcBef>
              <a:spcAft>
                <a:spcPct val="35000"/>
              </a:spcAft>
              <a:buNone/>
            </a:pPr>
            <a:r>
              <a:rPr lang="en-US" sz="1300" kern="1200" dirty="0"/>
              <a:t>b</a:t>
            </a:r>
          </a:p>
        </p:txBody>
      </p:sp>
      <p:sp>
        <p:nvSpPr>
          <p:cNvPr id="20" name="Freeform: Shape 19">
            <a:extLst>
              <a:ext uri="{FF2B5EF4-FFF2-40B4-BE49-F238E27FC236}">
                <a16:creationId xmlns:a16="http://schemas.microsoft.com/office/drawing/2014/main" id="{AA9AB0D6-CA90-45F9-866A-05E6FC7364E7}"/>
              </a:ext>
            </a:extLst>
          </p:cNvPr>
          <p:cNvSpPr/>
          <p:nvPr/>
        </p:nvSpPr>
        <p:spPr>
          <a:xfrm>
            <a:off x="1023087" y="2613253"/>
            <a:ext cx="5984404" cy="454711"/>
          </a:xfrm>
          <a:custGeom>
            <a:avLst/>
            <a:gdLst>
              <a:gd name="connsiteX0" fmla="*/ 75787 w 454710"/>
              <a:gd name="connsiteY0" fmla="*/ 0 h 5984403"/>
              <a:gd name="connsiteX1" fmla="*/ 378923 w 454710"/>
              <a:gd name="connsiteY1" fmla="*/ 0 h 5984403"/>
              <a:gd name="connsiteX2" fmla="*/ 454710 w 454710"/>
              <a:gd name="connsiteY2" fmla="*/ 75787 h 5984403"/>
              <a:gd name="connsiteX3" fmla="*/ 454710 w 454710"/>
              <a:gd name="connsiteY3" fmla="*/ 5984403 h 5984403"/>
              <a:gd name="connsiteX4" fmla="*/ 454710 w 454710"/>
              <a:gd name="connsiteY4" fmla="*/ 5984403 h 5984403"/>
              <a:gd name="connsiteX5" fmla="*/ 0 w 454710"/>
              <a:gd name="connsiteY5" fmla="*/ 5984403 h 5984403"/>
              <a:gd name="connsiteX6" fmla="*/ 0 w 454710"/>
              <a:gd name="connsiteY6" fmla="*/ 5984403 h 5984403"/>
              <a:gd name="connsiteX7" fmla="*/ 0 w 454710"/>
              <a:gd name="connsiteY7" fmla="*/ 75787 h 5984403"/>
              <a:gd name="connsiteX8" fmla="*/ 75787 w 454710"/>
              <a:gd name="connsiteY8" fmla="*/ 0 h 5984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710" h="5984403">
                <a:moveTo>
                  <a:pt x="454710" y="997431"/>
                </a:moveTo>
                <a:lnTo>
                  <a:pt x="454710" y="4986972"/>
                </a:lnTo>
                <a:cubicBezTo>
                  <a:pt x="454710" y="5537834"/>
                  <a:pt x="452132" y="5984396"/>
                  <a:pt x="448951" y="5984396"/>
                </a:cubicBezTo>
                <a:lnTo>
                  <a:pt x="0" y="5984396"/>
                </a:lnTo>
                <a:lnTo>
                  <a:pt x="0" y="5984396"/>
                </a:lnTo>
                <a:lnTo>
                  <a:pt x="0" y="7"/>
                </a:lnTo>
                <a:lnTo>
                  <a:pt x="0" y="7"/>
                </a:lnTo>
                <a:lnTo>
                  <a:pt x="448951" y="7"/>
                </a:lnTo>
                <a:cubicBezTo>
                  <a:pt x="452132" y="7"/>
                  <a:pt x="454710" y="446569"/>
                  <a:pt x="454710" y="997431"/>
                </a:cubicBezTo>
                <a:close/>
              </a:path>
            </a:pathLst>
          </a:custGeom>
          <a:scene3d>
            <a:camera prst="orthographicFront"/>
            <a:lightRig rig="threePt" dir="t">
              <a:rot lat="0" lon="0" rev="7500000"/>
            </a:lightRig>
          </a:scene3d>
          <a:sp3d extrusionH="190500" prstMaterial="dkEdge">
            <a:bevelT w="135400" h="16350" prst="relaxedInset"/>
            <a:contourClr>
              <a:schemeClr val="bg1"/>
            </a:contourClr>
          </a:sp3d>
        </p:spPr>
        <p:style>
          <a:lnRef idx="1">
            <a:schemeClr val="accent2">
              <a:hueOff val="0"/>
              <a:satOff val="0"/>
              <a:lumOff val="0"/>
              <a:alphaOff val="0"/>
            </a:schemeClr>
          </a:lnRef>
          <a:fillRef idx="1">
            <a:schemeClr val="accent2">
              <a:alpha val="90000"/>
              <a:tint val="40000"/>
              <a:hueOff val="0"/>
              <a:satOff val="0"/>
              <a:lumOff val="0"/>
              <a:alphaOff val="0"/>
            </a:schemeClr>
          </a:fillRef>
          <a:effectRef idx="2">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0689" tIns="37437" rIns="37437" bIns="37438"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err="1"/>
              <a:t>Dalil</a:t>
            </a:r>
            <a:r>
              <a:rPr lang="en-US" sz="2400" kern="1200" dirty="0"/>
              <a:t> </a:t>
            </a:r>
            <a:r>
              <a:rPr lang="en-US" sz="2400" kern="1200" dirty="0" err="1"/>
              <a:t>Notasi</a:t>
            </a:r>
            <a:r>
              <a:rPr lang="en-US" sz="2400" kern="1200" dirty="0"/>
              <a:t> ( </a:t>
            </a:r>
            <a:r>
              <a:rPr lang="en-US" sz="2400" i="1" kern="1200" dirty="0" err="1"/>
              <a:t>NotationTheorem</a:t>
            </a:r>
            <a:r>
              <a:rPr lang="en-US" sz="2400" kern="1200" dirty="0"/>
              <a:t>)</a:t>
            </a:r>
          </a:p>
        </p:txBody>
      </p:sp>
      <p:sp>
        <p:nvSpPr>
          <p:cNvPr id="21" name="Freeform: Shape 20">
            <a:extLst>
              <a:ext uri="{FF2B5EF4-FFF2-40B4-BE49-F238E27FC236}">
                <a16:creationId xmlns:a16="http://schemas.microsoft.com/office/drawing/2014/main" id="{7A1D831B-492D-4EED-9E66-3C098FC7FF83}"/>
              </a:ext>
            </a:extLst>
          </p:cNvPr>
          <p:cNvSpPr/>
          <p:nvPr/>
        </p:nvSpPr>
        <p:spPr>
          <a:xfrm>
            <a:off x="457200" y="3392591"/>
            <a:ext cx="489688" cy="699554"/>
          </a:xfrm>
          <a:custGeom>
            <a:avLst/>
            <a:gdLst>
              <a:gd name="connsiteX0" fmla="*/ 0 w 699554"/>
              <a:gd name="connsiteY0" fmla="*/ 0 h 489688"/>
              <a:gd name="connsiteX1" fmla="*/ 454710 w 699554"/>
              <a:gd name="connsiteY1" fmla="*/ 0 h 489688"/>
              <a:gd name="connsiteX2" fmla="*/ 699554 w 699554"/>
              <a:gd name="connsiteY2" fmla="*/ 244844 h 489688"/>
              <a:gd name="connsiteX3" fmla="*/ 454710 w 699554"/>
              <a:gd name="connsiteY3" fmla="*/ 489688 h 489688"/>
              <a:gd name="connsiteX4" fmla="*/ 0 w 699554"/>
              <a:gd name="connsiteY4" fmla="*/ 489688 h 489688"/>
              <a:gd name="connsiteX5" fmla="*/ 244844 w 699554"/>
              <a:gd name="connsiteY5" fmla="*/ 244844 h 489688"/>
              <a:gd name="connsiteX6" fmla="*/ 0 w 699554"/>
              <a:gd name="connsiteY6" fmla="*/ 0 h 48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9554" h="489688">
                <a:moveTo>
                  <a:pt x="699554" y="0"/>
                </a:moveTo>
                <a:lnTo>
                  <a:pt x="699554" y="318297"/>
                </a:lnTo>
                <a:lnTo>
                  <a:pt x="349777" y="489688"/>
                </a:lnTo>
                <a:lnTo>
                  <a:pt x="0" y="318297"/>
                </a:lnTo>
                <a:lnTo>
                  <a:pt x="0" y="0"/>
                </a:lnTo>
                <a:lnTo>
                  <a:pt x="349777" y="171391"/>
                </a:lnTo>
                <a:lnTo>
                  <a:pt x="699554" y="0"/>
                </a:lnTo>
                <a:close/>
              </a:path>
            </a:pathLst>
          </a:custGeom>
          <a:scene3d>
            <a:camera prst="orthographicFront"/>
            <a:lightRig rig="threePt" dir="t">
              <a:rot lat="0" lon="0" rev="7500000"/>
            </a:lightRig>
          </a:scene3d>
          <a:sp3d prstMaterial="plastic">
            <a:bevelT w="127000" h="25400" prst="relaxedInset"/>
          </a:sp3d>
        </p:spPr>
        <p:style>
          <a:lnRef idx="0">
            <a:schemeClr val="accent2">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8255" tIns="253099" rIns="8255" bIns="253099" numCol="1" spcCol="1270" anchor="ctr" anchorCtr="0">
            <a:noAutofit/>
          </a:bodyPr>
          <a:lstStyle/>
          <a:p>
            <a:pPr marL="0" lvl="0" indent="0" algn="ctr" defTabSz="577850">
              <a:lnSpc>
                <a:spcPct val="90000"/>
              </a:lnSpc>
              <a:spcBef>
                <a:spcPct val="0"/>
              </a:spcBef>
              <a:spcAft>
                <a:spcPct val="35000"/>
              </a:spcAft>
              <a:buNone/>
            </a:pPr>
            <a:r>
              <a:rPr lang="en-US" sz="1300" kern="1200" dirty="0"/>
              <a:t>c</a:t>
            </a:r>
          </a:p>
        </p:txBody>
      </p:sp>
      <p:sp>
        <p:nvSpPr>
          <p:cNvPr id="22" name="Freeform: Shape 21">
            <a:extLst>
              <a:ext uri="{FF2B5EF4-FFF2-40B4-BE49-F238E27FC236}">
                <a16:creationId xmlns:a16="http://schemas.microsoft.com/office/drawing/2014/main" id="{FB945725-7E72-493B-860C-CAAF38CEF254}"/>
              </a:ext>
            </a:extLst>
          </p:cNvPr>
          <p:cNvSpPr/>
          <p:nvPr/>
        </p:nvSpPr>
        <p:spPr>
          <a:xfrm>
            <a:off x="946887" y="3386412"/>
            <a:ext cx="6060604" cy="712873"/>
          </a:xfrm>
          <a:custGeom>
            <a:avLst/>
            <a:gdLst>
              <a:gd name="connsiteX0" fmla="*/ 75787 w 454710"/>
              <a:gd name="connsiteY0" fmla="*/ 0 h 5984403"/>
              <a:gd name="connsiteX1" fmla="*/ 378923 w 454710"/>
              <a:gd name="connsiteY1" fmla="*/ 0 h 5984403"/>
              <a:gd name="connsiteX2" fmla="*/ 454710 w 454710"/>
              <a:gd name="connsiteY2" fmla="*/ 75787 h 5984403"/>
              <a:gd name="connsiteX3" fmla="*/ 454710 w 454710"/>
              <a:gd name="connsiteY3" fmla="*/ 5984403 h 5984403"/>
              <a:gd name="connsiteX4" fmla="*/ 454710 w 454710"/>
              <a:gd name="connsiteY4" fmla="*/ 5984403 h 5984403"/>
              <a:gd name="connsiteX5" fmla="*/ 0 w 454710"/>
              <a:gd name="connsiteY5" fmla="*/ 5984403 h 5984403"/>
              <a:gd name="connsiteX6" fmla="*/ 0 w 454710"/>
              <a:gd name="connsiteY6" fmla="*/ 5984403 h 5984403"/>
              <a:gd name="connsiteX7" fmla="*/ 0 w 454710"/>
              <a:gd name="connsiteY7" fmla="*/ 75787 h 5984403"/>
              <a:gd name="connsiteX8" fmla="*/ 75787 w 454710"/>
              <a:gd name="connsiteY8" fmla="*/ 0 h 5984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710" h="5984403">
                <a:moveTo>
                  <a:pt x="454710" y="997431"/>
                </a:moveTo>
                <a:lnTo>
                  <a:pt x="454710" y="4986972"/>
                </a:lnTo>
                <a:cubicBezTo>
                  <a:pt x="454710" y="5537834"/>
                  <a:pt x="452132" y="5984396"/>
                  <a:pt x="448951" y="5984396"/>
                </a:cubicBezTo>
                <a:lnTo>
                  <a:pt x="0" y="5984396"/>
                </a:lnTo>
                <a:lnTo>
                  <a:pt x="0" y="5984396"/>
                </a:lnTo>
                <a:lnTo>
                  <a:pt x="0" y="7"/>
                </a:lnTo>
                <a:lnTo>
                  <a:pt x="0" y="7"/>
                </a:lnTo>
                <a:lnTo>
                  <a:pt x="448951" y="7"/>
                </a:lnTo>
                <a:cubicBezTo>
                  <a:pt x="452132" y="7"/>
                  <a:pt x="454710" y="446569"/>
                  <a:pt x="454710" y="997431"/>
                </a:cubicBezTo>
                <a:close/>
              </a:path>
            </a:pathLst>
          </a:custGeom>
          <a:scene3d>
            <a:camera prst="orthographicFront"/>
            <a:lightRig rig="threePt" dir="t">
              <a:rot lat="0" lon="0" rev="7500000"/>
            </a:lightRig>
          </a:scene3d>
          <a:sp3d extrusionH="190500" prstMaterial="dkEdge">
            <a:bevelT w="135400" h="16350" prst="relaxedInset"/>
            <a:contourClr>
              <a:schemeClr val="bg1"/>
            </a:contourClr>
          </a:sp3d>
        </p:spPr>
        <p:style>
          <a:lnRef idx="1">
            <a:schemeClr val="accent2">
              <a:hueOff val="0"/>
              <a:satOff val="0"/>
              <a:lumOff val="0"/>
              <a:alphaOff val="0"/>
            </a:schemeClr>
          </a:lnRef>
          <a:fillRef idx="1">
            <a:schemeClr val="accent2">
              <a:alpha val="90000"/>
              <a:tint val="40000"/>
              <a:hueOff val="0"/>
              <a:satOff val="0"/>
              <a:lumOff val="0"/>
              <a:alphaOff val="0"/>
            </a:schemeClr>
          </a:fillRef>
          <a:effectRef idx="2">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0689" tIns="37437" rIns="37437" bIns="37438"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err="1"/>
              <a:t>Dalil</a:t>
            </a:r>
            <a:r>
              <a:rPr lang="en-US" sz="2400" kern="1200" dirty="0"/>
              <a:t> </a:t>
            </a:r>
            <a:r>
              <a:rPr lang="en-US" sz="2400" kern="1200" dirty="0" err="1"/>
              <a:t>Pengontrasan</a:t>
            </a:r>
            <a:r>
              <a:rPr lang="en-US" sz="2400" kern="1200" dirty="0"/>
              <a:t> </a:t>
            </a:r>
            <a:r>
              <a:rPr lang="en-US" sz="2400" kern="1200" dirty="0" err="1"/>
              <a:t>dan</a:t>
            </a:r>
            <a:r>
              <a:rPr lang="en-US" sz="2400" kern="1200" dirty="0"/>
              <a:t> </a:t>
            </a:r>
            <a:r>
              <a:rPr lang="en-US" sz="2400" kern="1200" dirty="0" err="1"/>
              <a:t>Variasi</a:t>
            </a:r>
            <a:r>
              <a:rPr lang="en-US" sz="2400" kern="1200" dirty="0"/>
              <a:t> ( </a:t>
            </a:r>
            <a:r>
              <a:rPr lang="en-US" sz="2400" i="1" kern="1200" dirty="0"/>
              <a:t>Contrast and Variation Theorem</a:t>
            </a:r>
            <a:r>
              <a:rPr lang="en-US" sz="2400" kern="1200" dirty="0"/>
              <a:t>)</a:t>
            </a:r>
          </a:p>
        </p:txBody>
      </p:sp>
      <p:sp>
        <p:nvSpPr>
          <p:cNvPr id="23" name="Freeform: Shape 22">
            <a:extLst>
              <a:ext uri="{FF2B5EF4-FFF2-40B4-BE49-F238E27FC236}">
                <a16:creationId xmlns:a16="http://schemas.microsoft.com/office/drawing/2014/main" id="{CF8552F3-B234-4E34-BE6C-048258663F15}"/>
              </a:ext>
            </a:extLst>
          </p:cNvPr>
          <p:cNvSpPr/>
          <p:nvPr/>
        </p:nvSpPr>
        <p:spPr>
          <a:xfrm>
            <a:off x="457199" y="4291672"/>
            <a:ext cx="489688" cy="699554"/>
          </a:xfrm>
          <a:custGeom>
            <a:avLst/>
            <a:gdLst>
              <a:gd name="connsiteX0" fmla="*/ 0 w 699554"/>
              <a:gd name="connsiteY0" fmla="*/ 0 h 489688"/>
              <a:gd name="connsiteX1" fmla="*/ 454710 w 699554"/>
              <a:gd name="connsiteY1" fmla="*/ 0 h 489688"/>
              <a:gd name="connsiteX2" fmla="*/ 699554 w 699554"/>
              <a:gd name="connsiteY2" fmla="*/ 244844 h 489688"/>
              <a:gd name="connsiteX3" fmla="*/ 454710 w 699554"/>
              <a:gd name="connsiteY3" fmla="*/ 489688 h 489688"/>
              <a:gd name="connsiteX4" fmla="*/ 0 w 699554"/>
              <a:gd name="connsiteY4" fmla="*/ 489688 h 489688"/>
              <a:gd name="connsiteX5" fmla="*/ 244844 w 699554"/>
              <a:gd name="connsiteY5" fmla="*/ 244844 h 489688"/>
              <a:gd name="connsiteX6" fmla="*/ 0 w 699554"/>
              <a:gd name="connsiteY6" fmla="*/ 0 h 48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9554" h="489688">
                <a:moveTo>
                  <a:pt x="699554" y="0"/>
                </a:moveTo>
                <a:lnTo>
                  <a:pt x="699554" y="318297"/>
                </a:lnTo>
                <a:lnTo>
                  <a:pt x="349777" y="489688"/>
                </a:lnTo>
                <a:lnTo>
                  <a:pt x="0" y="318297"/>
                </a:lnTo>
                <a:lnTo>
                  <a:pt x="0" y="0"/>
                </a:lnTo>
                <a:lnTo>
                  <a:pt x="349777" y="171391"/>
                </a:lnTo>
                <a:lnTo>
                  <a:pt x="699554" y="0"/>
                </a:lnTo>
                <a:close/>
              </a:path>
            </a:pathLst>
          </a:custGeom>
          <a:scene3d>
            <a:camera prst="orthographicFront"/>
            <a:lightRig rig="threePt" dir="t">
              <a:rot lat="0" lon="0" rev="7500000"/>
            </a:lightRig>
          </a:scene3d>
          <a:sp3d prstMaterial="plastic">
            <a:bevelT w="127000" h="25400" prst="relaxedInset"/>
          </a:sp3d>
        </p:spPr>
        <p:style>
          <a:lnRef idx="0">
            <a:schemeClr val="accent2">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8255" tIns="253099" rIns="8255" bIns="253099" numCol="1" spcCol="1270" anchor="ctr" anchorCtr="0">
            <a:noAutofit/>
          </a:bodyPr>
          <a:lstStyle/>
          <a:p>
            <a:pPr marL="0" lvl="0" indent="0" algn="ctr" defTabSz="577850">
              <a:lnSpc>
                <a:spcPct val="90000"/>
              </a:lnSpc>
              <a:spcBef>
                <a:spcPct val="0"/>
              </a:spcBef>
              <a:spcAft>
                <a:spcPct val="35000"/>
              </a:spcAft>
              <a:buNone/>
            </a:pPr>
            <a:r>
              <a:rPr lang="en-US" sz="1300" kern="1200" dirty="0"/>
              <a:t>d</a:t>
            </a:r>
          </a:p>
        </p:txBody>
      </p:sp>
      <p:sp>
        <p:nvSpPr>
          <p:cNvPr id="24" name="Freeform: Shape 23">
            <a:extLst>
              <a:ext uri="{FF2B5EF4-FFF2-40B4-BE49-F238E27FC236}">
                <a16:creationId xmlns:a16="http://schemas.microsoft.com/office/drawing/2014/main" id="{11A13EEF-6CC0-4E4D-BFF5-175AFEE854F5}"/>
              </a:ext>
            </a:extLst>
          </p:cNvPr>
          <p:cNvSpPr/>
          <p:nvPr/>
        </p:nvSpPr>
        <p:spPr>
          <a:xfrm>
            <a:off x="946887" y="4327865"/>
            <a:ext cx="5984404" cy="454711"/>
          </a:xfrm>
          <a:custGeom>
            <a:avLst/>
            <a:gdLst>
              <a:gd name="connsiteX0" fmla="*/ 75787 w 454710"/>
              <a:gd name="connsiteY0" fmla="*/ 0 h 5984403"/>
              <a:gd name="connsiteX1" fmla="*/ 378923 w 454710"/>
              <a:gd name="connsiteY1" fmla="*/ 0 h 5984403"/>
              <a:gd name="connsiteX2" fmla="*/ 454710 w 454710"/>
              <a:gd name="connsiteY2" fmla="*/ 75787 h 5984403"/>
              <a:gd name="connsiteX3" fmla="*/ 454710 w 454710"/>
              <a:gd name="connsiteY3" fmla="*/ 5984403 h 5984403"/>
              <a:gd name="connsiteX4" fmla="*/ 454710 w 454710"/>
              <a:gd name="connsiteY4" fmla="*/ 5984403 h 5984403"/>
              <a:gd name="connsiteX5" fmla="*/ 0 w 454710"/>
              <a:gd name="connsiteY5" fmla="*/ 5984403 h 5984403"/>
              <a:gd name="connsiteX6" fmla="*/ 0 w 454710"/>
              <a:gd name="connsiteY6" fmla="*/ 5984403 h 5984403"/>
              <a:gd name="connsiteX7" fmla="*/ 0 w 454710"/>
              <a:gd name="connsiteY7" fmla="*/ 75787 h 5984403"/>
              <a:gd name="connsiteX8" fmla="*/ 75787 w 454710"/>
              <a:gd name="connsiteY8" fmla="*/ 0 h 5984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4710" h="5984403">
                <a:moveTo>
                  <a:pt x="454710" y="997431"/>
                </a:moveTo>
                <a:lnTo>
                  <a:pt x="454710" y="4986972"/>
                </a:lnTo>
                <a:cubicBezTo>
                  <a:pt x="454710" y="5537834"/>
                  <a:pt x="452132" y="5984396"/>
                  <a:pt x="448951" y="5984396"/>
                </a:cubicBezTo>
                <a:lnTo>
                  <a:pt x="0" y="5984396"/>
                </a:lnTo>
                <a:lnTo>
                  <a:pt x="0" y="5984396"/>
                </a:lnTo>
                <a:lnTo>
                  <a:pt x="0" y="7"/>
                </a:lnTo>
                <a:lnTo>
                  <a:pt x="0" y="7"/>
                </a:lnTo>
                <a:lnTo>
                  <a:pt x="448951" y="7"/>
                </a:lnTo>
                <a:cubicBezTo>
                  <a:pt x="452132" y="7"/>
                  <a:pt x="454710" y="446569"/>
                  <a:pt x="454710" y="997431"/>
                </a:cubicBezTo>
                <a:close/>
              </a:path>
            </a:pathLst>
          </a:custGeom>
          <a:scene3d>
            <a:camera prst="orthographicFront"/>
            <a:lightRig rig="threePt" dir="t">
              <a:rot lat="0" lon="0" rev="7500000"/>
            </a:lightRig>
          </a:scene3d>
          <a:sp3d extrusionH="190500" prstMaterial="dkEdge">
            <a:bevelT w="135400" h="16350" prst="relaxedInset"/>
            <a:contourClr>
              <a:schemeClr val="bg1"/>
            </a:contourClr>
          </a:sp3d>
        </p:spPr>
        <p:style>
          <a:lnRef idx="1">
            <a:schemeClr val="accent2">
              <a:hueOff val="0"/>
              <a:satOff val="0"/>
              <a:lumOff val="0"/>
              <a:alphaOff val="0"/>
            </a:schemeClr>
          </a:lnRef>
          <a:fillRef idx="1">
            <a:schemeClr val="accent2">
              <a:alpha val="90000"/>
              <a:tint val="40000"/>
              <a:hueOff val="0"/>
              <a:satOff val="0"/>
              <a:lumOff val="0"/>
              <a:alphaOff val="0"/>
            </a:schemeClr>
          </a:fillRef>
          <a:effectRef idx="2">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70689" tIns="37437" rIns="37437" bIns="37438"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err="1"/>
              <a:t>Dalil</a:t>
            </a:r>
            <a:r>
              <a:rPr lang="en-US" sz="2400" kern="1200" dirty="0"/>
              <a:t> </a:t>
            </a:r>
            <a:r>
              <a:rPr lang="en-US" sz="2400" kern="1200" dirty="0" err="1"/>
              <a:t>Pengaitan</a:t>
            </a:r>
            <a:r>
              <a:rPr lang="en-US" sz="2400" kern="1200" dirty="0"/>
              <a:t> (</a:t>
            </a:r>
            <a:r>
              <a:rPr lang="en-US" sz="2400" i="1" kern="1200" dirty="0"/>
              <a:t>Connectivity Theorem</a:t>
            </a:r>
            <a:r>
              <a:rPr lang="en-US" sz="2400" kern="1200" dirty="0"/>
              <a:t>)</a:t>
            </a:r>
          </a:p>
        </p:txBody>
      </p:sp>
    </p:spTree>
    <p:extLst>
      <p:ext uri="{BB962C8B-B14F-4D97-AF65-F5344CB8AC3E}">
        <p14:creationId xmlns:p14="http://schemas.microsoft.com/office/powerpoint/2010/main" val="20338431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104D4EDF-19F8-4ADE-9472-D35B81B185CE}"/>
              </a:ext>
            </a:extLst>
          </p:cNvPr>
          <p:cNvSpPr/>
          <p:nvPr/>
        </p:nvSpPr>
        <p:spPr>
          <a:xfrm>
            <a:off x="2456507" y="1861597"/>
            <a:ext cx="4442234" cy="535663"/>
          </a:xfrm>
          <a:custGeom>
            <a:avLst/>
            <a:gdLst>
              <a:gd name="connsiteX0" fmla="*/ 0 w 4442234"/>
              <a:gd name="connsiteY0" fmla="*/ 53566 h 535663"/>
              <a:gd name="connsiteX1" fmla="*/ 53566 w 4442234"/>
              <a:gd name="connsiteY1" fmla="*/ 0 h 535663"/>
              <a:gd name="connsiteX2" fmla="*/ 4388668 w 4442234"/>
              <a:gd name="connsiteY2" fmla="*/ 0 h 535663"/>
              <a:gd name="connsiteX3" fmla="*/ 4442234 w 4442234"/>
              <a:gd name="connsiteY3" fmla="*/ 53566 h 535663"/>
              <a:gd name="connsiteX4" fmla="*/ 4442234 w 4442234"/>
              <a:gd name="connsiteY4" fmla="*/ 482097 h 535663"/>
              <a:gd name="connsiteX5" fmla="*/ 4388668 w 4442234"/>
              <a:gd name="connsiteY5" fmla="*/ 535663 h 535663"/>
              <a:gd name="connsiteX6" fmla="*/ 53566 w 4442234"/>
              <a:gd name="connsiteY6" fmla="*/ 535663 h 535663"/>
              <a:gd name="connsiteX7" fmla="*/ 0 w 4442234"/>
              <a:gd name="connsiteY7" fmla="*/ 482097 h 535663"/>
              <a:gd name="connsiteX8" fmla="*/ 0 w 4442234"/>
              <a:gd name="connsiteY8" fmla="*/ 53566 h 53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2234" h="535663">
                <a:moveTo>
                  <a:pt x="0" y="53566"/>
                </a:moveTo>
                <a:cubicBezTo>
                  <a:pt x="0" y="23982"/>
                  <a:pt x="23982" y="0"/>
                  <a:pt x="53566" y="0"/>
                </a:cubicBezTo>
                <a:lnTo>
                  <a:pt x="4388668" y="0"/>
                </a:lnTo>
                <a:cubicBezTo>
                  <a:pt x="4418252" y="0"/>
                  <a:pt x="4442234" y="23982"/>
                  <a:pt x="4442234" y="53566"/>
                </a:cubicBezTo>
                <a:lnTo>
                  <a:pt x="4442234" y="482097"/>
                </a:lnTo>
                <a:cubicBezTo>
                  <a:pt x="4442234" y="511681"/>
                  <a:pt x="4418252" y="535663"/>
                  <a:pt x="4388668" y="535663"/>
                </a:cubicBezTo>
                <a:lnTo>
                  <a:pt x="53566" y="535663"/>
                </a:lnTo>
                <a:cubicBezTo>
                  <a:pt x="23982" y="535663"/>
                  <a:pt x="0" y="511681"/>
                  <a:pt x="0" y="482097"/>
                </a:cubicBezTo>
                <a:lnTo>
                  <a:pt x="0" y="53566"/>
                </a:lnTo>
                <a:close/>
              </a:path>
            </a:pathLst>
          </a:custGeom>
        </p:spPr>
        <p:style>
          <a:lnRef idx="2">
            <a:schemeClr val="lt1">
              <a:hueOff val="0"/>
              <a:satOff val="0"/>
              <a:lumOff val="0"/>
              <a:alphaOff val="0"/>
            </a:schemeClr>
          </a:lnRef>
          <a:fillRef idx="1">
            <a:schemeClr val="accent6">
              <a:shade val="50000"/>
              <a:hueOff val="0"/>
              <a:satOff val="0"/>
              <a:lumOff val="0"/>
              <a:alphaOff val="0"/>
            </a:schemeClr>
          </a:fillRef>
          <a:effectRef idx="0">
            <a:schemeClr val="accent6">
              <a:shade val="50000"/>
              <a:hueOff val="0"/>
              <a:satOff val="0"/>
              <a:lumOff val="0"/>
              <a:alphaOff val="0"/>
            </a:schemeClr>
          </a:effectRef>
          <a:fontRef idx="minor">
            <a:schemeClr val="lt1"/>
          </a:fontRef>
        </p:style>
        <p:txBody>
          <a:bodyPr spcFirstLastPara="0" vert="horz" wrap="square" lIns="1048693" tIns="106680" rIns="106681" bIns="106680" numCol="1" spcCol="1270" anchor="ctr" anchorCtr="0">
            <a:noAutofit/>
          </a:bodyPr>
          <a:lstStyle/>
          <a:p>
            <a:pPr marL="0" lvl="0" indent="0" algn="l" defTabSz="1244600">
              <a:lnSpc>
                <a:spcPct val="90000"/>
              </a:lnSpc>
              <a:spcBef>
                <a:spcPct val="0"/>
              </a:spcBef>
              <a:spcAft>
                <a:spcPct val="35000"/>
              </a:spcAft>
              <a:buNone/>
            </a:pPr>
            <a:r>
              <a:rPr lang="en-US" sz="2800" kern="1200" dirty="0" err="1">
                <a:solidFill>
                  <a:schemeClr val="tx1"/>
                </a:solidFill>
              </a:rPr>
              <a:t>Enaktif</a:t>
            </a:r>
            <a:endParaRPr lang="en-US" sz="2800" kern="1200" dirty="0">
              <a:solidFill>
                <a:schemeClr val="tx1"/>
              </a:solidFill>
            </a:endParaRPr>
          </a:p>
        </p:txBody>
      </p:sp>
      <p:sp>
        <p:nvSpPr>
          <p:cNvPr id="9" name="Rectangle: Rounded Corners 8">
            <a:extLst>
              <a:ext uri="{FF2B5EF4-FFF2-40B4-BE49-F238E27FC236}">
                <a16:creationId xmlns:a16="http://schemas.microsoft.com/office/drawing/2014/main" id="{0B2F02FB-2535-4EB1-BDF6-C188971B0CA3}"/>
              </a:ext>
            </a:extLst>
          </p:cNvPr>
          <p:cNvSpPr/>
          <p:nvPr/>
        </p:nvSpPr>
        <p:spPr>
          <a:xfrm>
            <a:off x="2475368" y="1915163"/>
            <a:ext cx="888446" cy="428530"/>
          </a:xfrm>
          <a:prstGeom prst="roundRect">
            <a:avLst>
              <a:gd name="adj" fmla="val 10000"/>
            </a:avLst>
          </a:prstGeom>
          <a:blipFill rotWithShape="0">
            <a:blip r:embed="rId2"/>
            <a:stretch>
              <a:fillRect/>
            </a:stretch>
          </a:blipFill>
        </p:spPr>
        <p:style>
          <a:lnRef idx="2">
            <a:schemeClr val="lt1">
              <a:hueOff val="0"/>
              <a:satOff val="0"/>
              <a:lumOff val="0"/>
              <a:alphaOff val="0"/>
            </a:schemeClr>
          </a:lnRef>
          <a:fillRef idx="1">
            <a:scrgbClr r="0" g="0" b="0"/>
          </a:fillRef>
          <a:effectRef idx="0">
            <a:schemeClr val="accent6">
              <a:tint val="50000"/>
              <a:hueOff val="0"/>
              <a:satOff val="0"/>
              <a:lumOff val="0"/>
              <a:alphaOff val="0"/>
            </a:schemeClr>
          </a:effectRef>
          <a:fontRef idx="minor">
            <a:schemeClr val="lt1">
              <a:hueOff val="0"/>
              <a:satOff val="0"/>
              <a:lumOff val="0"/>
              <a:alphaOff val="0"/>
            </a:schemeClr>
          </a:fontRef>
        </p:style>
      </p:sp>
      <p:sp>
        <p:nvSpPr>
          <p:cNvPr id="10" name="Freeform: Shape 9">
            <a:extLst>
              <a:ext uri="{FF2B5EF4-FFF2-40B4-BE49-F238E27FC236}">
                <a16:creationId xmlns:a16="http://schemas.microsoft.com/office/drawing/2014/main" id="{10A11237-E36D-47DD-AB7A-4D3C3D860745}"/>
              </a:ext>
            </a:extLst>
          </p:cNvPr>
          <p:cNvSpPr/>
          <p:nvPr/>
        </p:nvSpPr>
        <p:spPr>
          <a:xfrm>
            <a:off x="2456507" y="2774130"/>
            <a:ext cx="4442234" cy="535663"/>
          </a:xfrm>
          <a:custGeom>
            <a:avLst/>
            <a:gdLst>
              <a:gd name="connsiteX0" fmla="*/ 0 w 4442234"/>
              <a:gd name="connsiteY0" fmla="*/ 53566 h 535663"/>
              <a:gd name="connsiteX1" fmla="*/ 53566 w 4442234"/>
              <a:gd name="connsiteY1" fmla="*/ 0 h 535663"/>
              <a:gd name="connsiteX2" fmla="*/ 4388668 w 4442234"/>
              <a:gd name="connsiteY2" fmla="*/ 0 h 535663"/>
              <a:gd name="connsiteX3" fmla="*/ 4442234 w 4442234"/>
              <a:gd name="connsiteY3" fmla="*/ 53566 h 535663"/>
              <a:gd name="connsiteX4" fmla="*/ 4442234 w 4442234"/>
              <a:gd name="connsiteY4" fmla="*/ 482097 h 535663"/>
              <a:gd name="connsiteX5" fmla="*/ 4388668 w 4442234"/>
              <a:gd name="connsiteY5" fmla="*/ 535663 h 535663"/>
              <a:gd name="connsiteX6" fmla="*/ 53566 w 4442234"/>
              <a:gd name="connsiteY6" fmla="*/ 535663 h 535663"/>
              <a:gd name="connsiteX7" fmla="*/ 0 w 4442234"/>
              <a:gd name="connsiteY7" fmla="*/ 482097 h 535663"/>
              <a:gd name="connsiteX8" fmla="*/ 0 w 4442234"/>
              <a:gd name="connsiteY8" fmla="*/ 53566 h 53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2234" h="535663">
                <a:moveTo>
                  <a:pt x="0" y="53566"/>
                </a:moveTo>
                <a:cubicBezTo>
                  <a:pt x="0" y="23982"/>
                  <a:pt x="23982" y="0"/>
                  <a:pt x="53566" y="0"/>
                </a:cubicBezTo>
                <a:lnTo>
                  <a:pt x="4388668" y="0"/>
                </a:lnTo>
                <a:cubicBezTo>
                  <a:pt x="4418252" y="0"/>
                  <a:pt x="4442234" y="23982"/>
                  <a:pt x="4442234" y="53566"/>
                </a:cubicBezTo>
                <a:lnTo>
                  <a:pt x="4442234" y="482097"/>
                </a:lnTo>
                <a:cubicBezTo>
                  <a:pt x="4442234" y="511681"/>
                  <a:pt x="4418252" y="535663"/>
                  <a:pt x="4388668" y="535663"/>
                </a:cubicBezTo>
                <a:lnTo>
                  <a:pt x="53566" y="535663"/>
                </a:lnTo>
                <a:cubicBezTo>
                  <a:pt x="23982" y="535663"/>
                  <a:pt x="0" y="511681"/>
                  <a:pt x="0" y="482097"/>
                </a:cubicBezTo>
                <a:lnTo>
                  <a:pt x="0" y="53566"/>
                </a:lnTo>
                <a:close/>
              </a:path>
            </a:pathLst>
          </a:custGeom>
        </p:spPr>
        <p:style>
          <a:lnRef idx="2">
            <a:schemeClr val="lt1">
              <a:hueOff val="0"/>
              <a:satOff val="0"/>
              <a:lumOff val="0"/>
              <a:alphaOff val="0"/>
            </a:schemeClr>
          </a:lnRef>
          <a:fillRef idx="1">
            <a:schemeClr val="accent6">
              <a:shade val="50000"/>
              <a:hueOff val="-307797"/>
              <a:satOff val="20520"/>
              <a:lumOff val="26790"/>
              <a:alphaOff val="0"/>
            </a:schemeClr>
          </a:fillRef>
          <a:effectRef idx="0">
            <a:schemeClr val="accent6">
              <a:shade val="50000"/>
              <a:hueOff val="-307797"/>
              <a:satOff val="20520"/>
              <a:lumOff val="26790"/>
              <a:alphaOff val="0"/>
            </a:schemeClr>
          </a:effectRef>
          <a:fontRef idx="minor">
            <a:schemeClr val="lt1"/>
          </a:fontRef>
        </p:style>
        <p:txBody>
          <a:bodyPr spcFirstLastPara="0" vert="horz" wrap="square" lIns="1048693" tIns="106680" rIns="106681" bIns="106680" numCol="1" spcCol="1270" anchor="ctr" anchorCtr="0">
            <a:noAutofit/>
          </a:bodyPr>
          <a:lstStyle/>
          <a:p>
            <a:pPr marL="0" lvl="0" indent="0" algn="l" defTabSz="1244600">
              <a:lnSpc>
                <a:spcPct val="90000"/>
              </a:lnSpc>
              <a:spcBef>
                <a:spcPct val="0"/>
              </a:spcBef>
              <a:spcAft>
                <a:spcPct val="35000"/>
              </a:spcAft>
              <a:buNone/>
            </a:pPr>
            <a:r>
              <a:rPr lang="en-US" sz="2800" kern="1200" dirty="0" err="1">
                <a:solidFill>
                  <a:schemeClr val="tx1"/>
                </a:solidFill>
              </a:rPr>
              <a:t>Ikonik</a:t>
            </a:r>
            <a:endParaRPr lang="en-US" sz="2800" kern="1200" dirty="0">
              <a:solidFill>
                <a:schemeClr val="tx1"/>
              </a:solidFill>
            </a:endParaRPr>
          </a:p>
        </p:txBody>
      </p:sp>
      <p:sp>
        <p:nvSpPr>
          <p:cNvPr id="11" name="Rectangle: Rounded Corners 10">
            <a:extLst>
              <a:ext uri="{FF2B5EF4-FFF2-40B4-BE49-F238E27FC236}">
                <a16:creationId xmlns:a16="http://schemas.microsoft.com/office/drawing/2014/main" id="{7462F035-45BE-4A55-98ED-78F91D441B3D}"/>
              </a:ext>
            </a:extLst>
          </p:cNvPr>
          <p:cNvSpPr/>
          <p:nvPr/>
        </p:nvSpPr>
        <p:spPr>
          <a:xfrm>
            <a:off x="2510073" y="2827697"/>
            <a:ext cx="888446" cy="428530"/>
          </a:xfrm>
          <a:prstGeom prst="roundRect">
            <a:avLst>
              <a:gd name="adj" fmla="val 10000"/>
            </a:avLst>
          </a:prstGeom>
          <a:blipFill rotWithShape="0">
            <a:blip r:embed="rId3"/>
            <a:stretch>
              <a:fillRect/>
            </a:stretch>
          </a:blipFill>
        </p:spPr>
        <p:style>
          <a:lnRef idx="2">
            <a:schemeClr val="lt1">
              <a:hueOff val="0"/>
              <a:satOff val="0"/>
              <a:lumOff val="0"/>
              <a:alphaOff val="0"/>
            </a:schemeClr>
          </a:lnRef>
          <a:fillRef idx="1">
            <a:scrgbClr r="0" g="0" b="0"/>
          </a:fillRef>
          <a:effectRef idx="0">
            <a:schemeClr val="accent6">
              <a:tint val="50000"/>
              <a:hueOff val="10450"/>
              <a:satOff val="121"/>
              <a:lumOff val="-806"/>
              <a:alphaOff val="0"/>
            </a:schemeClr>
          </a:effectRef>
          <a:fontRef idx="minor">
            <a:schemeClr val="lt1">
              <a:hueOff val="0"/>
              <a:satOff val="0"/>
              <a:lumOff val="0"/>
              <a:alphaOff val="0"/>
            </a:schemeClr>
          </a:fontRef>
        </p:style>
      </p:sp>
      <p:sp>
        <p:nvSpPr>
          <p:cNvPr id="12" name="Freeform: Shape 11">
            <a:extLst>
              <a:ext uri="{FF2B5EF4-FFF2-40B4-BE49-F238E27FC236}">
                <a16:creationId xmlns:a16="http://schemas.microsoft.com/office/drawing/2014/main" id="{A7B09EF7-3A60-4168-997B-09D203DC8465}"/>
              </a:ext>
            </a:extLst>
          </p:cNvPr>
          <p:cNvSpPr/>
          <p:nvPr/>
        </p:nvSpPr>
        <p:spPr>
          <a:xfrm>
            <a:off x="2456507" y="3760202"/>
            <a:ext cx="4442234" cy="535663"/>
          </a:xfrm>
          <a:custGeom>
            <a:avLst/>
            <a:gdLst>
              <a:gd name="connsiteX0" fmla="*/ 0 w 4442234"/>
              <a:gd name="connsiteY0" fmla="*/ 53566 h 535663"/>
              <a:gd name="connsiteX1" fmla="*/ 53566 w 4442234"/>
              <a:gd name="connsiteY1" fmla="*/ 0 h 535663"/>
              <a:gd name="connsiteX2" fmla="*/ 4388668 w 4442234"/>
              <a:gd name="connsiteY2" fmla="*/ 0 h 535663"/>
              <a:gd name="connsiteX3" fmla="*/ 4442234 w 4442234"/>
              <a:gd name="connsiteY3" fmla="*/ 53566 h 535663"/>
              <a:gd name="connsiteX4" fmla="*/ 4442234 w 4442234"/>
              <a:gd name="connsiteY4" fmla="*/ 482097 h 535663"/>
              <a:gd name="connsiteX5" fmla="*/ 4388668 w 4442234"/>
              <a:gd name="connsiteY5" fmla="*/ 535663 h 535663"/>
              <a:gd name="connsiteX6" fmla="*/ 53566 w 4442234"/>
              <a:gd name="connsiteY6" fmla="*/ 535663 h 535663"/>
              <a:gd name="connsiteX7" fmla="*/ 0 w 4442234"/>
              <a:gd name="connsiteY7" fmla="*/ 482097 h 535663"/>
              <a:gd name="connsiteX8" fmla="*/ 0 w 4442234"/>
              <a:gd name="connsiteY8" fmla="*/ 53566 h 53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2234" h="535663">
                <a:moveTo>
                  <a:pt x="0" y="53566"/>
                </a:moveTo>
                <a:cubicBezTo>
                  <a:pt x="0" y="23982"/>
                  <a:pt x="23982" y="0"/>
                  <a:pt x="53566" y="0"/>
                </a:cubicBezTo>
                <a:lnTo>
                  <a:pt x="4388668" y="0"/>
                </a:lnTo>
                <a:cubicBezTo>
                  <a:pt x="4418252" y="0"/>
                  <a:pt x="4442234" y="23982"/>
                  <a:pt x="4442234" y="53566"/>
                </a:cubicBezTo>
                <a:lnTo>
                  <a:pt x="4442234" y="482097"/>
                </a:lnTo>
                <a:cubicBezTo>
                  <a:pt x="4442234" y="511681"/>
                  <a:pt x="4418252" y="535663"/>
                  <a:pt x="4388668" y="535663"/>
                </a:cubicBezTo>
                <a:lnTo>
                  <a:pt x="53566" y="535663"/>
                </a:lnTo>
                <a:cubicBezTo>
                  <a:pt x="23982" y="535663"/>
                  <a:pt x="0" y="511681"/>
                  <a:pt x="0" y="482097"/>
                </a:cubicBezTo>
                <a:lnTo>
                  <a:pt x="0" y="53566"/>
                </a:lnTo>
                <a:close/>
              </a:path>
            </a:pathLst>
          </a:custGeom>
        </p:spPr>
        <p:style>
          <a:lnRef idx="2">
            <a:schemeClr val="lt1">
              <a:hueOff val="0"/>
              <a:satOff val="0"/>
              <a:lumOff val="0"/>
              <a:alphaOff val="0"/>
            </a:schemeClr>
          </a:lnRef>
          <a:fillRef idx="1">
            <a:schemeClr val="accent6">
              <a:shade val="50000"/>
              <a:hueOff val="-307797"/>
              <a:satOff val="20520"/>
              <a:lumOff val="26790"/>
              <a:alphaOff val="0"/>
            </a:schemeClr>
          </a:fillRef>
          <a:effectRef idx="0">
            <a:schemeClr val="accent6">
              <a:shade val="50000"/>
              <a:hueOff val="-307797"/>
              <a:satOff val="20520"/>
              <a:lumOff val="26790"/>
              <a:alphaOff val="0"/>
            </a:schemeClr>
          </a:effectRef>
          <a:fontRef idx="minor">
            <a:schemeClr val="lt1"/>
          </a:fontRef>
        </p:style>
        <p:txBody>
          <a:bodyPr spcFirstLastPara="0" vert="horz" wrap="square" lIns="1048693" tIns="106680" rIns="106681" bIns="106680" numCol="1" spcCol="1270" anchor="ctr" anchorCtr="0">
            <a:noAutofit/>
          </a:bodyPr>
          <a:lstStyle/>
          <a:p>
            <a:pPr marL="0" lvl="0" indent="0" algn="l" defTabSz="1244600">
              <a:lnSpc>
                <a:spcPct val="90000"/>
              </a:lnSpc>
              <a:spcBef>
                <a:spcPct val="0"/>
              </a:spcBef>
              <a:spcAft>
                <a:spcPct val="35000"/>
              </a:spcAft>
              <a:buNone/>
            </a:pPr>
            <a:r>
              <a:rPr lang="en-US" sz="2800" kern="1200" dirty="0" err="1">
                <a:solidFill>
                  <a:schemeClr val="tx1"/>
                </a:solidFill>
              </a:rPr>
              <a:t>Simbolik</a:t>
            </a:r>
            <a:endParaRPr lang="en-US" sz="2800" kern="1200" dirty="0">
              <a:solidFill>
                <a:schemeClr val="tx1"/>
              </a:solidFill>
            </a:endParaRPr>
          </a:p>
        </p:txBody>
      </p:sp>
      <p:sp>
        <p:nvSpPr>
          <p:cNvPr id="13" name="Rectangle: Rounded Corners 12">
            <a:extLst>
              <a:ext uri="{FF2B5EF4-FFF2-40B4-BE49-F238E27FC236}">
                <a16:creationId xmlns:a16="http://schemas.microsoft.com/office/drawing/2014/main" id="{0178795B-76B9-464C-BA5B-A37FA9900079}"/>
              </a:ext>
            </a:extLst>
          </p:cNvPr>
          <p:cNvSpPr/>
          <p:nvPr/>
        </p:nvSpPr>
        <p:spPr>
          <a:xfrm>
            <a:off x="2510073" y="3813768"/>
            <a:ext cx="888446" cy="428530"/>
          </a:xfrm>
          <a:prstGeom prst="roundRect">
            <a:avLst>
              <a:gd name="adj" fmla="val 10000"/>
            </a:avLst>
          </a:prstGeom>
          <a:blipFill rotWithShape="0">
            <a:blip r:embed="rId4"/>
            <a:stretch>
              <a:fillRect/>
            </a:stretch>
          </a:blipFill>
        </p:spPr>
        <p:style>
          <a:lnRef idx="2">
            <a:schemeClr val="lt1">
              <a:hueOff val="0"/>
              <a:satOff val="0"/>
              <a:lumOff val="0"/>
              <a:alphaOff val="0"/>
            </a:schemeClr>
          </a:lnRef>
          <a:fillRef idx="1">
            <a:scrgbClr r="0" g="0" b="0"/>
          </a:fillRef>
          <a:effectRef idx="0">
            <a:schemeClr val="accent6">
              <a:tint val="50000"/>
              <a:hueOff val="20901"/>
              <a:satOff val="242"/>
              <a:lumOff val="-1612"/>
              <a:alphaOff val="0"/>
            </a:schemeClr>
          </a:effectRef>
          <a:fontRef idx="minor">
            <a:schemeClr val="lt1">
              <a:hueOff val="0"/>
              <a:satOff val="0"/>
              <a:lumOff val="0"/>
              <a:alphaOff val="0"/>
            </a:schemeClr>
          </a:fontRef>
        </p:style>
      </p:sp>
      <p:sp>
        <p:nvSpPr>
          <p:cNvPr id="4" name="Title 1">
            <a:extLst>
              <a:ext uri="{FF2B5EF4-FFF2-40B4-BE49-F238E27FC236}">
                <a16:creationId xmlns:a16="http://schemas.microsoft.com/office/drawing/2014/main" id="{A9985144-DB19-4241-849F-FAB89A7AF7E8}"/>
              </a:ext>
            </a:extLst>
          </p:cNvPr>
          <p:cNvSpPr txBox="1">
            <a:spLocks/>
          </p:cNvSpPr>
          <p:nvPr/>
        </p:nvSpPr>
        <p:spPr>
          <a:xfrm>
            <a:off x="2398056" y="1038013"/>
            <a:ext cx="4559135" cy="531969"/>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CARA </a:t>
            </a:r>
            <a:r>
              <a:rPr lang="en-US" sz="2800" dirty="0">
                <a:effectLst>
                  <a:outerShdw blurRad="38100" dist="38100" dir="2700000" algn="tl">
                    <a:srgbClr val="000000">
                      <a:alpha val="43137"/>
                    </a:srgbClr>
                  </a:outerShdw>
                </a:effectLst>
                <a:latin typeface="Aharoni" pitchFamily="2" charset="-79"/>
                <a:cs typeface="Aharoni" pitchFamily="2" charset="-79"/>
              </a:rPr>
              <a:t>PENYAJIAN OBYEK</a:t>
            </a:r>
          </a:p>
        </p:txBody>
      </p:sp>
      <p:sp>
        <p:nvSpPr>
          <p:cNvPr id="5" name="Slide Number Placeholder 3">
            <a:extLst>
              <a:ext uri="{FF2B5EF4-FFF2-40B4-BE49-F238E27FC236}">
                <a16:creationId xmlns:a16="http://schemas.microsoft.com/office/drawing/2014/main" id="{9169BBEA-F828-40C7-AB61-22ACF1A24895}"/>
              </a:ext>
            </a:extLst>
          </p:cNvPr>
          <p:cNvSpPr txBox="1">
            <a:spLocks/>
          </p:cNvSpPr>
          <p:nvPr/>
        </p:nvSpPr>
        <p:spPr>
          <a:xfrm>
            <a:off x="6553200" y="6356350"/>
            <a:ext cx="1636613" cy="16993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DC9F4C6-A8B4-454B-BBA9-B6D228FB3A3F}" type="slidenum">
              <a:rPr lang="id-ID" sz="2800" smtClean="0"/>
              <a:pPr/>
              <a:t>62</a:t>
            </a:fld>
            <a:endParaRPr lang="id-ID" sz="2800" dirty="0"/>
          </a:p>
        </p:txBody>
      </p:sp>
    </p:spTree>
    <p:extLst>
      <p:ext uri="{BB962C8B-B14F-4D97-AF65-F5344CB8AC3E}">
        <p14:creationId xmlns:p14="http://schemas.microsoft.com/office/powerpoint/2010/main" val="39979962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2F30EA-1707-49A2-8404-4774E33E4D0E}"/>
              </a:ext>
            </a:extLst>
          </p:cNvPr>
          <p:cNvSpPr/>
          <p:nvPr/>
        </p:nvSpPr>
        <p:spPr>
          <a:xfrm>
            <a:off x="1421718" y="1038118"/>
            <a:ext cx="5846472" cy="707886"/>
          </a:xfrm>
          <a:prstGeom prst="rect">
            <a:avLst/>
          </a:prstGeom>
        </p:spPr>
        <p:txBody>
          <a:bodyPr wrap="none">
            <a:spAutoFit/>
          </a:bodyPr>
          <a:lstStyle/>
          <a:p>
            <a:r>
              <a:rPr lang="en-US" sz="2800"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BAGAIMANA </a:t>
            </a:r>
            <a:r>
              <a:rPr lang="en-US" sz="2800" dirty="0">
                <a:effectLst>
                  <a:outerShdw blurRad="38100" dist="38100" dir="2700000" algn="tl">
                    <a:srgbClr val="000000">
                      <a:alpha val="43137"/>
                    </a:srgbClr>
                  </a:outerShdw>
                </a:effectLst>
                <a:latin typeface="Aharoni" pitchFamily="2" charset="-79"/>
                <a:cs typeface="Aharoni" pitchFamily="2" charset="-79"/>
              </a:rPr>
              <a:t>PENDAPAT ANDA </a:t>
            </a:r>
            <a:r>
              <a:rPr lang="en-US" sz="4000" dirty="0">
                <a:effectLst>
                  <a:outerShdw blurRad="38100" dist="38100" dir="2700000" algn="tl">
                    <a:srgbClr val="000000">
                      <a:alpha val="43137"/>
                    </a:srgbClr>
                  </a:outerShdw>
                </a:effectLst>
                <a:latin typeface="Aharoni" pitchFamily="2" charset="-79"/>
                <a:cs typeface="Aharoni" pitchFamily="2" charset="-79"/>
              </a:rPr>
              <a:t>?</a:t>
            </a:r>
            <a:endParaRPr lang="en-US" sz="4000" dirty="0"/>
          </a:p>
        </p:txBody>
      </p:sp>
      <p:graphicFrame>
        <p:nvGraphicFramePr>
          <p:cNvPr id="3" name="Diagram 2">
            <a:extLst>
              <a:ext uri="{FF2B5EF4-FFF2-40B4-BE49-F238E27FC236}">
                <a16:creationId xmlns:a16="http://schemas.microsoft.com/office/drawing/2014/main" id="{DA8B8AC5-C543-42A7-ADEA-5B3C5950A988}"/>
              </a:ext>
            </a:extLst>
          </p:cNvPr>
          <p:cNvGraphicFramePr/>
          <p:nvPr>
            <p:extLst>
              <p:ext uri="{D42A27DB-BD31-4B8C-83A1-F6EECF244321}">
                <p14:modId xmlns:p14="http://schemas.microsoft.com/office/powerpoint/2010/main" val="3745339832"/>
              </p:ext>
            </p:extLst>
          </p:nvPr>
        </p:nvGraphicFramePr>
        <p:xfrm>
          <a:off x="681274" y="2212818"/>
          <a:ext cx="7522443" cy="182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4989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FDAC791-6BAC-48B3-8EF7-BF8F9B93F83C}"/>
              </a:ext>
            </a:extLst>
          </p:cNvPr>
          <p:cNvSpPr/>
          <p:nvPr/>
        </p:nvSpPr>
        <p:spPr>
          <a:xfrm>
            <a:off x="3994374" y="682002"/>
            <a:ext cx="4798108" cy="523220"/>
          </a:xfrm>
          <a:prstGeom prst="rect">
            <a:avLst/>
          </a:prstGeom>
        </p:spPr>
        <p:txBody>
          <a:bodyPr wrap="none">
            <a:spAutoFit/>
          </a:bodyPr>
          <a:lstStyle/>
          <a:p>
            <a:r>
              <a:rPr lang="en-US" sz="2800" dirty="0">
                <a:solidFill>
                  <a:srgbClr val="C00000"/>
                </a:solidFill>
                <a:effectLst>
                  <a:outerShdw blurRad="38100" dist="38100" dir="2700000" algn="tl">
                    <a:srgbClr val="000000">
                      <a:alpha val="43137"/>
                    </a:srgbClr>
                  </a:outerShdw>
                </a:effectLst>
                <a:latin typeface="Aharoni" pitchFamily="2" charset="-79"/>
                <a:cs typeface="Aharoni" pitchFamily="2" charset="-79"/>
              </a:rPr>
              <a:t>AKTIVITAS PEMBELAJARAN</a:t>
            </a:r>
          </a:p>
        </p:txBody>
      </p:sp>
      <p:sp>
        <p:nvSpPr>
          <p:cNvPr id="7" name="Rectangle 6">
            <a:extLst>
              <a:ext uri="{FF2B5EF4-FFF2-40B4-BE49-F238E27FC236}">
                <a16:creationId xmlns:a16="http://schemas.microsoft.com/office/drawing/2014/main" id="{059758E2-DE54-4FC5-8FE4-202A8AD9EBCB}"/>
              </a:ext>
            </a:extLst>
          </p:cNvPr>
          <p:cNvSpPr/>
          <p:nvPr/>
        </p:nvSpPr>
        <p:spPr>
          <a:xfrm>
            <a:off x="1529567" y="1527191"/>
            <a:ext cx="6233311" cy="2677656"/>
          </a:xfrm>
          <a:prstGeom prst="rect">
            <a:avLst/>
          </a:prstGeom>
        </p:spPr>
        <p:txBody>
          <a:bodyPr wrap="square">
            <a:spAutoFit/>
          </a:bodyPr>
          <a:lstStyle/>
          <a:p>
            <a:pPr marL="285750" indent="-285750">
              <a:buFont typeface="Arial" panose="020B0604020202020204" pitchFamily="34" charset="0"/>
              <a:buChar char="•"/>
            </a:pPr>
            <a:r>
              <a:rPr lang="en-US" sz="2400" dirty="0" err="1">
                <a:solidFill>
                  <a:schemeClr val="tx2"/>
                </a:solidFill>
              </a:rPr>
              <a:t>Kelas</a:t>
            </a:r>
            <a:r>
              <a:rPr lang="en-US" sz="2400" dirty="0">
                <a:solidFill>
                  <a:schemeClr val="tx2"/>
                </a:solidFill>
              </a:rPr>
              <a:t> </a:t>
            </a:r>
            <a:r>
              <a:rPr lang="en-US" sz="2400" dirty="0" err="1">
                <a:solidFill>
                  <a:schemeClr val="tx2"/>
                </a:solidFill>
              </a:rPr>
              <a:t>dibentuk</a:t>
            </a:r>
            <a:r>
              <a:rPr lang="en-US" sz="2400" dirty="0">
                <a:solidFill>
                  <a:schemeClr val="tx2"/>
                </a:solidFill>
              </a:rPr>
              <a:t> </a:t>
            </a:r>
            <a:r>
              <a:rPr lang="en-US" sz="2400" dirty="0" err="1">
                <a:solidFill>
                  <a:schemeClr val="tx2"/>
                </a:solidFill>
              </a:rPr>
              <a:t>kelompok</a:t>
            </a:r>
            <a:endParaRPr lang="en-US" sz="2400" dirty="0">
              <a:solidFill>
                <a:schemeClr val="tx2"/>
              </a:solidFill>
            </a:endParaRPr>
          </a:p>
          <a:p>
            <a:pPr marL="285750" lvl="0" indent="-285750">
              <a:buFont typeface="Arial" panose="020B0604020202020204" pitchFamily="34" charset="0"/>
              <a:buChar char="•"/>
            </a:pPr>
            <a:r>
              <a:rPr lang="id-ID" sz="2400" dirty="0"/>
              <a:t>Mengkaji materi secara individu dan dilanjutkan dengan </a:t>
            </a:r>
            <a:r>
              <a:rPr lang="en-US" sz="2400" dirty="0" err="1"/>
              <a:t>kerja</a:t>
            </a:r>
            <a:r>
              <a:rPr lang="en-US" sz="2400" dirty="0"/>
              <a:t> </a:t>
            </a:r>
            <a:r>
              <a:rPr lang="en-US" sz="2400" dirty="0" err="1"/>
              <a:t>kelompok</a:t>
            </a:r>
            <a:r>
              <a:rPr lang="en-US" sz="2400" dirty="0"/>
              <a:t> </a:t>
            </a:r>
            <a:r>
              <a:rPr lang="en-US" sz="2400" dirty="0" err="1"/>
              <a:t>melaksanakan</a:t>
            </a:r>
            <a:r>
              <a:rPr lang="en-US" sz="2400" dirty="0"/>
              <a:t> </a:t>
            </a:r>
            <a:r>
              <a:rPr lang="en-US" sz="2400" dirty="0" err="1"/>
              <a:t>tugas</a:t>
            </a:r>
            <a:r>
              <a:rPr lang="en-US" sz="2400" dirty="0"/>
              <a:t> </a:t>
            </a:r>
            <a:r>
              <a:rPr lang="id-ID" sz="2400" dirty="0"/>
              <a:t>aktivitas yang ada di kegiatan pembelajaran </a:t>
            </a:r>
            <a:r>
              <a:rPr lang="en-US" sz="2400" dirty="0"/>
              <a:t> (</a:t>
            </a:r>
            <a:r>
              <a:rPr lang="en-US" sz="2400" dirty="0" err="1"/>
              <a:t>mengerjakan</a:t>
            </a:r>
            <a:r>
              <a:rPr lang="en-US" sz="2400" dirty="0"/>
              <a:t> LK):</a:t>
            </a:r>
          </a:p>
          <a:p>
            <a:pPr marL="285750" lvl="0" indent="-285750">
              <a:buFont typeface="Arial" panose="020B0604020202020204" pitchFamily="34" charset="0"/>
              <a:buChar char="•"/>
            </a:pPr>
            <a:r>
              <a:rPr lang="en-US" sz="2400" dirty="0" err="1"/>
              <a:t>Presentasi</a:t>
            </a:r>
            <a:r>
              <a:rPr lang="en-US" sz="2400" dirty="0"/>
              <a:t> </a:t>
            </a:r>
            <a:r>
              <a:rPr lang="en-US" sz="2400" dirty="0" err="1"/>
              <a:t>kelompok</a:t>
            </a:r>
            <a:endParaRPr lang="en-US" sz="2400" dirty="0"/>
          </a:p>
          <a:p>
            <a:pPr marL="285750" lvl="0" indent="-285750">
              <a:buFont typeface="Arial" panose="020B0604020202020204" pitchFamily="34" charset="0"/>
              <a:buChar char="•"/>
            </a:pPr>
            <a:r>
              <a:rPr lang="en-US" sz="2400" dirty="0" err="1"/>
              <a:t>Latihan</a:t>
            </a:r>
            <a:r>
              <a:rPr lang="en-US" sz="2400" dirty="0"/>
              <a:t> </a:t>
            </a:r>
            <a:r>
              <a:rPr lang="en-US" sz="2400" dirty="0" err="1"/>
              <a:t>soal</a:t>
            </a:r>
            <a:endParaRPr lang="en-US" sz="2400" dirty="0"/>
          </a:p>
        </p:txBody>
      </p:sp>
    </p:spTree>
    <p:extLst>
      <p:ext uri="{BB962C8B-B14F-4D97-AF65-F5344CB8AC3E}">
        <p14:creationId xmlns:p14="http://schemas.microsoft.com/office/powerpoint/2010/main" val="55696902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Terima</a:t>
            </a:r>
            <a:r>
              <a:rPr lang="en-US" dirty="0"/>
              <a:t> </a:t>
            </a:r>
            <a:r>
              <a:rPr lang="en-US" dirty="0" err="1"/>
              <a:t>Kasih</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2584815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Indikator</a:t>
            </a:r>
            <a:r>
              <a:rPr lang="en-US" dirty="0"/>
              <a:t> </a:t>
            </a:r>
            <a:r>
              <a:rPr lang="en-US" dirty="0" err="1"/>
              <a:t>Pencapaian</a:t>
            </a:r>
            <a:r>
              <a:rPr lang="en-US" dirty="0"/>
              <a:t> </a:t>
            </a:r>
            <a:r>
              <a:rPr lang="en-US" dirty="0" err="1"/>
              <a:t>kompetensi</a:t>
            </a:r>
            <a:endParaRPr lang="en-US" dirty="0"/>
          </a:p>
        </p:txBody>
      </p:sp>
      <p:sp>
        <p:nvSpPr>
          <p:cNvPr id="3" name="Content Placeholder 2"/>
          <p:cNvSpPr>
            <a:spLocks noGrp="1"/>
          </p:cNvSpPr>
          <p:nvPr>
            <p:ph idx="1"/>
          </p:nvPr>
        </p:nvSpPr>
        <p:spPr>
          <a:xfrm>
            <a:off x="896523" y="1390274"/>
            <a:ext cx="7790276" cy="3394472"/>
          </a:xfrm>
        </p:spPr>
        <p:txBody>
          <a:bodyPr>
            <a:normAutofit/>
          </a:bodyPr>
          <a:lstStyle/>
          <a:p>
            <a:pPr lvl="0">
              <a:buFont typeface="+mj-lt"/>
              <a:buAutoNum type="arabicPeriod"/>
            </a:pPr>
            <a:r>
              <a:rPr lang="en-US" sz="2400" dirty="0" err="1"/>
              <a:t>Mampu</a:t>
            </a:r>
            <a:r>
              <a:rPr lang="en-US" sz="2400" dirty="0"/>
              <a:t> </a:t>
            </a:r>
            <a:r>
              <a:rPr lang="en-US" sz="2400" dirty="0" err="1"/>
              <a:t>mendeskripsikan</a:t>
            </a:r>
            <a:r>
              <a:rPr lang="en-US" sz="2400" dirty="0"/>
              <a:t> </a:t>
            </a:r>
            <a:r>
              <a:rPr lang="en-US" sz="2400" dirty="0" err="1"/>
              <a:t>teori</a:t>
            </a:r>
            <a:r>
              <a:rPr lang="en-US" sz="2400" dirty="0"/>
              <a:t> </a:t>
            </a:r>
            <a:r>
              <a:rPr lang="en-US" sz="2400" dirty="0" err="1"/>
              <a:t>belajar</a:t>
            </a:r>
            <a:r>
              <a:rPr lang="en-US" sz="2400" dirty="0"/>
              <a:t> </a:t>
            </a:r>
            <a:r>
              <a:rPr lang="en-US" sz="2400" dirty="0" err="1"/>
              <a:t>dari</a:t>
            </a:r>
            <a:r>
              <a:rPr lang="en-US" sz="2400" dirty="0"/>
              <a:t> Thorndike</a:t>
            </a:r>
            <a:endParaRPr lang="en-US" sz="2400" b="1" dirty="0"/>
          </a:p>
          <a:p>
            <a:pPr lvl="0">
              <a:buFont typeface="+mj-lt"/>
              <a:buAutoNum type="arabicPeriod"/>
            </a:pPr>
            <a:r>
              <a:rPr lang="en-US" sz="2400" dirty="0" err="1"/>
              <a:t>Mampu</a:t>
            </a:r>
            <a:r>
              <a:rPr lang="en-US" sz="2400" dirty="0"/>
              <a:t> </a:t>
            </a:r>
            <a:r>
              <a:rPr lang="en-US" sz="2400" dirty="0" err="1"/>
              <a:t>mendeskripsikan</a:t>
            </a:r>
            <a:r>
              <a:rPr lang="en-US" sz="2400" dirty="0"/>
              <a:t> </a:t>
            </a:r>
            <a:r>
              <a:rPr lang="en-US" sz="2400" dirty="0" err="1"/>
              <a:t>teori</a:t>
            </a:r>
            <a:r>
              <a:rPr lang="en-US" sz="2400" dirty="0"/>
              <a:t> </a:t>
            </a:r>
            <a:r>
              <a:rPr lang="en-US" sz="2400" dirty="0" err="1"/>
              <a:t>belajar</a:t>
            </a:r>
            <a:r>
              <a:rPr lang="en-US" sz="2400" dirty="0"/>
              <a:t> </a:t>
            </a:r>
            <a:r>
              <a:rPr lang="en-US" sz="2400" dirty="0" err="1"/>
              <a:t>dari</a:t>
            </a:r>
            <a:r>
              <a:rPr lang="en-US" sz="2400" dirty="0"/>
              <a:t> Skinner</a:t>
            </a:r>
            <a:endParaRPr lang="en-US" sz="2400" b="1" dirty="0"/>
          </a:p>
          <a:p>
            <a:pPr lvl="0">
              <a:buFont typeface="+mj-lt"/>
              <a:buAutoNum type="arabicPeriod"/>
            </a:pPr>
            <a:r>
              <a:rPr lang="en-US" sz="2400" dirty="0" err="1"/>
              <a:t>Mampu</a:t>
            </a:r>
            <a:r>
              <a:rPr lang="en-US" sz="2400" dirty="0"/>
              <a:t> </a:t>
            </a:r>
            <a:r>
              <a:rPr lang="en-US" sz="2400" dirty="0" err="1"/>
              <a:t>mendeskripsikan</a:t>
            </a:r>
            <a:r>
              <a:rPr lang="en-US" sz="2400" dirty="0"/>
              <a:t> </a:t>
            </a:r>
            <a:r>
              <a:rPr lang="en-US" sz="2400" dirty="0" err="1"/>
              <a:t>teori</a:t>
            </a:r>
            <a:r>
              <a:rPr lang="en-US" sz="2400" dirty="0"/>
              <a:t> </a:t>
            </a:r>
            <a:r>
              <a:rPr lang="en-US" sz="2400" dirty="0" err="1"/>
              <a:t>belajar</a:t>
            </a:r>
            <a:r>
              <a:rPr lang="en-US" sz="2400" dirty="0"/>
              <a:t> </a:t>
            </a:r>
            <a:r>
              <a:rPr lang="en-US" sz="2400" dirty="0" err="1"/>
              <a:t>dari</a:t>
            </a:r>
            <a:r>
              <a:rPr lang="en-US" sz="2400" dirty="0"/>
              <a:t> Bandura</a:t>
            </a:r>
            <a:endParaRPr lang="en-US" sz="2400" b="1" dirty="0"/>
          </a:p>
          <a:p>
            <a:pPr lvl="0">
              <a:buFont typeface="+mj-lt"/>
              <a:buAutoNum type="arabicPeriod"/>
            </a:pPr>
            <a:r>
              <a:rPr lang="en-US" sz="2400" dirty="0" err="1"/>
              <a:t>Mampu</a:t>
            </a:r>
            <a:r>
              <a:rPr lang="en-US" sz="2400" dirty="0"/>
              <a:t> </a:t>
            </a:r>
            <a:r>
              <a:rPr lang="en-US" sz="2400" dirty="0" err="1"/>
              <a:t>mengidentifikasi</a:t>
            </a:r>
            <a:r>
              <a:rPr lang="en-US" sz="2400" dirty="0"/>
              <a:t> </a:t>
            </a:r>
            <a:r>
              <a:rPr lang="id-ID" sz="2400" dirty="0"/>
              <a:t>kegiatan pembelajaran matematika yang sesuai dengan penerapan teori belajar </a:t>
            </a:r>
            <a:r>
              <a:rPr lang="id-ID" sz="2400" i="1" dirty="0"/>
              <a:t>behavioristik</a:t>
            </a:r>
            <a:endParaRPr lang="en-US" sz="2400" b="1" dirty="0"/>
          </a:p>
          <a:p>
            <a:endParaRPr lang="en-US" sz="2000" dirty="0"/>
          </a:p>
        </p:txBody>
      </p:sp>
    </p:spTree>
    <p:extLst>
      <p:ext uri="{BB962C8B-B14F-4D97-AF65-F5344CB8AC3E}">
        <p14:creationId xmlns:p14="http://schemas.microsoft.com/office/powerpoint/2010/main" val="3450880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dirty="0"/>
              <a:t>T</a:t>
            </a:r>
            <a:r>
              <a:rPr lang="id-ID" dirty="0"/>
              <a:t>eori Belajar Behavioristik</a:t>
            </a:r>
            <a:endParaRPr lang="en-US" dirty="0"/>
          </a:p>
        </p:txBody>
      </p:sp>
    </p:spTree>
    <p:extLst>
      <p:ext uri="{BB962C8B-B14F-4D97-AF65-F5344CB8AC3E}">
        <p14:creationId xmlns:p14="http://schemas.microsoft.com/office/powerpoint/2010/main" val="4142457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bg2">
                    <a:lumMod val="10000"/>
                  </a:schemeClr>
                </a:solidFill>
                <a:effectLst>
                  <a:outerShdw blurRad="38100" dist="38100" dir="2700000" algn="tl">
                    <a:srgbClr val="000000">
                      <a:alpha val="43137"/>
                    </a:srgbClr>
                  </a:outerShdw>
                </a:effectLst>
                <a:latin typeface="Aharoni" pitchFamily="2" charset="-79"/>
                <a:cs typeface="Aharoni" pitchFamily="2" charset="-79"/>
              </a:rPr>
              <a:t>TEORI BELAJAR </a:t>
            </a:r>
            <a:r>
              <a:rPr lang="en-US" dirty="0">
                <a:effectLst>
                  <a:outerShdw blurRad="38100" dist="38100" dir="2700000" algn="tl">
                    <a:srgbClr val="000000">
                      <a:alpha val="43137"/>
                    </a:srgbClr>
                  </a:outerShdw>
                </a:effectLst>
                <a:latin typeface="Aharoni" pitchFamily="2" charset="-79"/>
                <a:cs typeface="Aharoni" pitchFamily="2" charset="-79"/>
              </a:rPr>
              <a:t>BEHAVIORISTIK</a:t>
            </a:r>
            <a:endParaRPr lang="en-US" dirty="0"/>
          </a:p>
        </p:txBody>
      </p:sp>
      <p:sp>
        <p:nvSpPr>
          <p:cNvPr id="4" name="Content Placeholder 3"/>
          <p:cNvSpPr>
            <a:spLocks noGrp="1"/>
          </p:cNvSpPr>
          <p:nvPr>
            <p:ph idx="1"/>
          </p:nvPr>
        </p:nvSpPr>
        <p:spPr>
          <a:xfrm>
            <a:off x="997258" y="1200151"/>
            <a:ext cx="6698188" cy="3394472"/>
          </a:xfrm>
        </p:spPr>
        <p:txBody>
          <a:bodyPr/>
          <a:lstStyle/>
          <a:p>
            <a:pPr marL="0" indent="0">
              <a:buNone/>
            </a:pPr>
            <a:endParaRPr lang="en-US" dirty="0"/>
          </a:p>
        </p:txBody>
      </p:sp>
      <p:grpSp>
        <p:nvGrpSpPr>
          <p:cNvPr id="2" name="Group 1">
            <a:extLst>
              <a:ext uri="{FF2B5EF4-FFF2-40B4-BE49-F238E27FC236}">
                <a16:creationId xmlns:a16="http://schemas.microsoft.com/office/drawing/2014/main" id="{91D457AB-6862-42C9-B1BD-BC07856A22BD}"/>
              </a:ext>
            </a:extLst>
          </p:cNvPr>
          <p:cNvGrpSpPr/>
          <p:nvPr/>
        </p:nvGrpSpPr>
        <p:grpSpPr>
          <a:xfrm>
            <a:off x="2521604" y="1399331"/>
            <a:ext cx="4467668" cy="2584561"/>
            <a:chOff x="1752063" y="1788626"/>
            <a:chExt cx="4467668" cy="2584561"/>
          </a:xfrm>
        </p:grpSpPr>
        <p:sp>
          <p:nvSpPr>
            <p:cNvPr id="7" name="Freeform 8">
              <a:extLst>
                <a:ext uri="{FF2B5EF4-FFF2-40B4-BE49-F238E27FC236}">
                  <a16:creationId xmlns:a16="http://schemas.microsoft.com/office/drawing/2014/main" id="{A43556B0-EF60-4093-BF49-FFBCCD1F38A1}"/>
                </a:ext>
              </a:extLst>
            </p:cNvPr>
            <p:cNvSpPr/>
            <p:nvPr/>
          </p:nvSpPr>
          <p:spPr>
            <a:xfrm>
              <a:off x="1988064" y="1788626"/>
              <a:ext cx="4150185" cy="727675"/>
            </a:xfrm>
            <a:custGeom>
              <a:avLst/>
              <a:gdLst>
                <a:gd name="connsiteX0" fmla="*/ 0 w 5422011"/>
                <a:gd name="connsiteY0" fmla="*/ 0 h 829552"/>
                <a:gd name="connsiteX1" fmla="*/ 5007235 w 5422011"/>
                <a:gd name="connsiteY1" fmla="*/ 0 h 829552"/>
                <a:gd name="connsiteX2" fmla="*/ 5422011 w 5422011"/>
                <a:gd name="connsiteY2" fmla="*/ 414776 h 829552"/>
                <a:gd name="connsiteX3" fmla="*/ 5007235 w 5422011"/>
                <a:gd name="connsiteY3" fmla="*/ 829552 h 829552"/>
                <a:gd name="connsiteX4" fmla="*/ 0 w 5422011"/>
                <a:gd name="connsiteY4" fmla="*/ 829552 h 829552"/>
                <a:gd name="connsiteX5" fmla="*/ 0 w 5422011"/>
                <a:gd name="connsiteY5" fmla="*/ 0 h 829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2011" h="829552">
                  <a:moveTo>
                    <a:pt x="5422011" y="829551"/>
                  </a:moveTo>
                  <a:lnTo>
                    <a:pt x="414776" y="829551"/>
                  </a:lnTo>
                  <a:lnTo>
                    <a:pt x="0" y="414776"/>
                  </a:lnTo>
                  <a:lnTo>
                    <a:pt x="414776" y="1"/>
                  </a:lnTo>
                  <a:lnTo>
                    <a:pt x="5422011" y="1"/>
                  </a:lnTo>
                  <a:lnTo>
                    <a:pt x="5422011" y="829551"/>
                  </a:lnTo>
                  <a:close/>
                </a:path>
              </a:pathLst>
            </a:custGeom>
            <a:scene3d>
              <a:camera prst="perspectiveLeft" zoom="91000"/>
              <a:lightRig rig="threePt" dir="t">
                <a:rot lat="0" lon="0" rev="20640000"/>
              </a:lightRig>
            </a:scene3d>
            <a:sp3d extrusionH="50600" prstMaterial="metal">
              <a:bevelT w="101600" h="80600" prst="relaxedInset"/>
              <a:bevelB w="80600" h="80600" prst="relaxedInset"/>
            </a:sp3d>
          </p:spPr>
          <p:style>
            <a:lnRef idx="0">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573198" tIns="133351" rIns="248920" bIns="133351" numCol="1" spcCol="1270" anchor="ctr" anchorCtr="0">
              <a:noAutofit/>
            </a:bodyPr>
            <a:lstStyle/>
            <a:p>
              <a:pPr lvl="0" algn="ctr" defTabSz="1555750">
                <a:lnSpc>
                  <a:spcPct val="90000"/>
                </a:lnSpc>
                <a:spcBef>
                  <a:spcPct val="0"/>
                </a:spcBef>
                <a:spcAft>
                  <a:spcPct val="35000"/>
                </a:spcAft>
              </a:pPr>
              <a:r>
                <a:rPr lang="en-US" sz="2400" kern="1200" dirty="0" err="1">
                  <a:latin typeface="Arial" pitchFamily="34" charset="0"/>
                  <a:cs typeface="Arial" pitchFamily="34" charset="0"/>
                </a:rPr>
                <a:t>Teori</a:t>
              </a:r>
              <a:r>
                <a:rPr lang="en-US" sz="2400" kern="1200" dirty="0">
                  <a:latin typeface="Arial" pitchFamily="34" charset="0"/>
                  <a:cs typeface="Arial" pitchFamily="34" charset="0"/>
                </a:rPr>
                <a:t> </a:t>
              </a:r>
              <a:r>
                <a:rPr lang="en-US" sz="2400" kern="1200" dirty="0" err="1">
                  <a:latin typeface="Arial" pitchFamily="34" charset="0"/>
                  <a:cs typeface="Arial" pitchFamily="34" charset="0"/>
                </a:rPr>
                <a:t>Belajar</a:t>
              </a:r>
              <a:r>
                <a:rPr lang="en-US" sz="2400" kern="1200" dirty="0">
                  <a:latin typeface="Arial" pitchFamily="34" charset="0"/>
                  <a:cs typeface="Arial" pitchFamily="34" charset="0"/>
                </a:rPr>
                <a:t> Thorndike</a:t>
              </a:r>
              <a:endParaRPr lang="en-US" sz="2400" kern="1200" dirty="0"/>
            </a:p>
          </p:txBody>
        </p:sp>
        <p:sp>
          <p:nvSpPr>
            <p:cNvPr id="8" name="Oval 7">
              <a:extLst>
                <a:ext uri="{FF2B5EF4-FFF2-40B4-BE49-F238E27FC236}">
                  <a16:creationId xmlns:a16="http://schemas.microsoft.com/office/drawing/2014/main" id="{16C599E3-BCBC-4BC7-81B8-B7B1CD5C69E4}"/>
                </a:ext>
              </a:extLst>
            </p:cNvPr>
            <p:cNvSpPr/>
            <p:nvPr/>
          </p:nvSpPr>
          <p:spPr>
            <a:xfrm>
              <a:off x="1752063" y="1788627"/>
              <a:ext cx="634966" cy="727673"/>
            </a:xfrm>
            <a:prstGeom prst="ellipse">
              <a:avLst/>
            </a:prstGeom>
            <a:scene3d>
              <a:camera prst="perspectiveLeft" zoom="91000"/>
              <a:lightRig rig="threePt" dir="t">
                <a:rot lat="0" lon="0" rev="20640000"/>
              </a:lightRig>
            </a:scene3d>
            <a:sp3d z="57200" extrusionH="10600" prstMaterial="plastic">
              <a:bevelT w="101600" h="8600" prst="relaxedInset"/>
              <a:bevelB w="8600" h="8600" prst="relaxedInset"/>
            </a:sp3d>
          </p:spPr>
          <p:style>
            <a:lnRef idx="0">
              <a:schemeClr val="lt1">
                <a:hueOff val="0"/>
                <a:satOff val="0"/>
                <a:lumOff val="0"/>
                <a:alphaOff val="0"/>
              </a:schemeClr>
            </a:lnRef>
            <a:fillRef idx="1">
              <a:schemeClr val="accent4">
                <a:tint val="50000"/>
                <a:hueOff val="0"/>
                <a:satOff val="0"/>
                <a:lumOff val="0"/>
                <a:alphaOff val="0"/>
              </a:schemeClr>
            </a:fillRef>
            <a:effectRef idx="1">
              <a:schemeClr val="accent4">
                <a:tint val="50000"/>
                <a:hueOff val="0"/>
                <a:satOff val="0"/>
                <a:lumOff val="0"/>
                <a:alphaOff val="0"/>
              </a:schemeClr>
            </a:effectRef>
            <a:fontRef idx="minor">
              <a:schemeClr val="lt1">
                <a:hueOff val="0"/>
                <a:satOff val="0"/>
                <a:lumOff val="0"/>
                <a:alphaOff val="0"/>
              </a:schemeClr>
            </a:fontRef>
          </p:style>
        </p:sp>
        <p:sp>
          <p:nvSpPr>
            <p:cNvPr id="11" name="Freeform 12">
              <a:extLst>
                <a:ext uri="{FF2B5EF4-FFF2-40B4-BE49-F238E27FC236}">
                  <a16:creationId xmlns:a16="http://schemas.microsoft.com/office/drawing/2014/main" id="{05EE97E8-C29A-4A82-8603-38EFC4075723}"/>
                </a:ext>
              </a:extLst>
            </p:cNvPr>
            <p:cNvSpPr/>
            <p:nvPr/>
          </p:nvSpPr>
          <p:spPr>
            <a:xfrm>
              <a:off x="2061495" y="2679995"/>
              <a:ext cx="4150185" cy="800441"/>
            </a:xfrm>
            <a:custGeom>
              <a:avLst/>
              <a:gdLst>
                <a:gd name="connsiteX0" fmla="*/ 0 w 5422011"/>
                <a:gd name="connsiteY0" fmla="*/ 0 h 829552"/>
                <a:gd name="connsiteX1" fmla="*/ 5007235 w 5422011"/>
                <a:gd name="connsiteY1" fmla="*/ 0 h 829552"/>
                <a:gd name="connsiteX2" fmla="*/ 5422011 w 5422011"/>
                <a:gd name="connsiteY2" fmla="*/ 414776 h 829552"/>
                <a:gd name="connsiteX3" fmla="*/ 5007235 w 5422011"/>
                <a:gd name="connsiteY3" fmla="*/ 829552 h 829552"/>
                <a:gd name="connsiteX4" fmla="*/ 0 w 5422011"/>
                <a:gd name="connsiteY4" fmla="*/ 829552 h 829552"/>
                <a:gd name="connsiteX5" fmla="*/ 0 w 5422011"/>
                <a:gd name="connsiteY5" fmla="*/ 0 h 829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2011" h="829552">
                  <a:moveTo>
                    <a:pt x="5422011" y="829551"/>
                  </a:moveTo>
                  <a:lnTo>
                    <a:pt x="414776" y="829551"/>
                  </a:lnTo>
                  <a:lnTo>
                    <a:pt x="0" y="414776"/>
                  </a:lnTo>
                  <a:lnTo>
                    <a:pt x="414776" y="1"/>
                  </a:lnTo>
                  <a:lnTo>
                    <a:pt x="5422011" y="1"/>
                  </a:lnTo>
                  <a:lnTo>
                    <a:pt x="5422011" y="829551"/>
                  </a:lnTo>
                  <a:close/>
                </a:path>
              </a:pathLst>
            </a:custGeom>
            <a:scene3d>
              <a:camera prst="perspectiveLeft" zoom="91000"/>
              <a:lightRig rig="threePt" dir="t">
                <a:rot lat="0" lon="0" rev="20640000"/>
              </a:lightRig>
            </a:scene3d>
            <a:sp3d extrusionH="50600" prstMaterial="metal">
              <a:bevelT w="101600" h="80600" prst="relaxedInset"/>
              <a:bevelB w="80600" h="80600" prst="relaxedInset"/>
            </a:sp3d>
          </p:spPr>
          <p:style>
            <a:lnRef idx="0">
              <a:schemeClr val="lt1">
                <a:hueOff val="0"/>
                <a:satOff val="0"/>
                <a:lumOff val="0"/>
                <a:alphaOff val="0"/>
              </a:schemeClr>
            </a:lnRef>
            <a:fillRef idx="1">
              <a:schemeClr val="accent4">
                <a:hueOff val="-2976513"/>
                <a:satOff val="17933"/>
                <a:lumOff val="1437"/>
                <a:alphaOff val="0"/>
              </a:schemeClr>
            </a:fillRef>
            <a:effectRef idx="1">
              <a:schemeClr val="accent4">
                <a:hueOff val="-2976513"/>
                <a:satOff val="17933"/>
                <a:lumOff val="1437"/>
                <a:alphaOff val="0"/>
              </a:schemeClr>
            </a:effectRef>
            <a:fontRef idx="minor">
              <a:schemeClr val="dk1"/>
            </a:fontRef>
          </p:style>
          <p:txBody>
            <a:bodyPr spcFirstLastPara="0" vert="horz" wrap="square" lIns="573198" tIns="133351" rIns="248920" bIns="133350" numCol="1" spcCol="1270" anchor="ctr" anchorCtr="0">
              <a:noAutofit/>
            </a:bodyPr>
            <a:lstStyle/>
            <a:p>
              <a:pPr lvl="0" algn="ctr" defTabSz="1555750">
                <a:lnSpc>
                  <a:spcPct val="90000"/>
                </a:lnSpc>
                <a:spcBef>
                  <a:spcPct val="0"/>
                </a:spcBef>
                <a:spcAft>
                  <a:spcPct val="35000"/>
                </a:spcAft>
              </a:pPr>
              <a:r>
                <a:rPr lang="en-US" sz="2400" kern="1200" dirty="0" err="1">
                  <a:latin typeface="Arial" pitchFamily="34" charset="0"/>
                  <a:cs typeface="Arial" pitchFamily="34" charset="0"/>
                </a:rPr>
                <a:t>Teori</a:t>
              </a:r>
              <a:r>
                <a:rPr lang="en-US" sz="2400" kern="1200" dirty="0">
                  <a:latin typeface="Arial" pitchFamily="34" charset="0"/>
                  <a:cs typeface="Arial" pitchFamily="34" charset="0"/>
                </a:rPr>
                <a:t> </a:t>
              </a:r>
              <a:r>
                <a:rPr lang="en-US" sz="2400" kern="1200" dirty="0" err="1">
                  <a:latin typeface="Arial" pitchFamily="34" charset="0"/>
                  <a:cs typeface="Arial" pitchFamily="34" charset="0"/>
                </a:rPr>
                <a:t>Belajar</a:t>
              </a:r>
              <a:r>
                <a:rPr lang="en-US" sz="2400" kern="1200" dirty="0">
                  <a:latin typeface="Arial" pitchFamily="34" charset="0"/>
                  <a:cs typeface="Arial" pitchFamily="34" charset="0"/>
                </a:rPr>
                <a:t>  Skinner</a:t>
              </a:r>
              <a:endParaRPr lang="en-US" sz="2400" kern="1200" dirty="0"/>
            </a:p>
          </p:txBody>
        </p:sp>
        <p:sp>
          <p:nvSpPr>
            <p:cNvPr id="12" name="Oval 11">
              <a:extLst>
                <a:ext uri="{FF2B5EF4-FFF2-40B4-BE49-F238E27FC236}">
                  <a16:creationId xmlns:a16="http://schemas.microsoft.com/office/drawing/2014/main" id="{D12B3C45-385B-4428-917D-C9234F30C612}"/>
                </a:ext>
              </a:extLst>
            </p:cNvPr>
            <p:cNvSpPr/>
            <p:nvPr/>
          </p:nvSpPr>
          <p:spPr>
            <a:xfrm>
              <a:off x="1752063" y="2655196"/>
              <a:ext cx="634966" cy="800440"/>
            </a:xfrm>
            <a:prstGeom prst="ellipse">
              <a:avLst/>
            </a:prstGeom>
            <a:scene3d>
              <a:camera prst="perspectiveLeft" zoom="91000"/>
              <a:lightRig rig="threePt" dir="t">
                <a:rot lat="0" lon="0" rev="20640000"/>
              </a:lightRig>
            </a:scene3d>
            <a:sp3d z="57200" extrusionH="10600" prstMaterial="plastic">
              <a:bevelT w="101600" h="8600" prst="relaxedInset"/>
              <a:bevelB w="8600" h="8600" prst="relaxedInset"/>
            </a:sp3d>
          </p:spPr>
          <p:style>
            <a:lnRef idx="0">
              <a:schemeClr val="lt1">
                <a:hueOff val="0"/>
                <a:satOff val="0"/>
                <a:lumOff val="0"/>
                <a:alphaOff val="0"/>
              </a:schemeClr>
            </a:lnRef>
            <a:fillRef idx="1">
              <a:schemeClr val="accent4">
                <a:tint val="50000"/>
                <a:hueOff val="-2654186"/>
                <a:satOff val="15073"/>
                <a:lumOff val="1197"/>
                <a:alphaOff val="0"/>
              </a:schemeClr>
            </a:fillRef>
            <a:effectRef idx="1">
              <a:schemeClr val="accent4">
                <a:tint val="50000"/>
                <a:hueOff val="-2654186"/>
                <a:satOff val="15073"/>
                <a:lumOff val="1197"/>
                <a:alphaOff val="0"/>
              </a:schemeClr>
            </a:effectRef>
            <a:fontRef idx="minor">
              <a:schemeClr val="lt1">
                <a:hueOff val="0"/>
                <a:satOff val="0"/>
                <a:lumOff val="0"/>
                <a:alphaOff val="0"/>
              </a:schemeClr>
            </a:fontRef>
          </p:style>
        </p:sp>
        <p:sp>
          <p:nvSpPr>
            <p:cNvPr id="13" name="Freeform 14">
              <a:extLst>
                <a:ext uri="{FF2B5EF4-FFF2-40B4-BE49-F238E27FC236}">
                  <a16:creationId xmlns:a16="http://schemas.microsoft.com/office/drawing/2014/main" id="{8F15CD59-93F1-41B6-A59F-44A80A7F51DB}"/>
                </a:ext>
              </a:extLst>
            </p:cNvPr>
            <p:cNvSpPr/>
            <p:nvPr/>
          </p:nvSpPr>
          <p:spPr>
            <a:xfrm>
              <a:off x="2069546" y="3645513"/>
              <a:ext cx="4150185" cy="727674"/>
            </a:xfrm>
            <a:custGeom>
              <a:avLst/>
              <a:gdLst>
                <a:gd name="connsiteX0" fmla="*/ 0 w 5422011"/>
                <a:gd name="connsiteY0" fmla="*/ 0 h 829552"/>
                <a:gd name="connsiteX1" fmla="*/ 5007235 w 5422011"/>
                <a:gd name="connsiteY1" fmla="*/ 0 h 829552"/>
                <a:gd name="connsiteX2" fmla="*/ 5422011 w 5422011"/>
                <a:gd name="connsiteY2" fmla="*/ 414776 h 829552"/>
                <a:gd name="connsiteX3" fmla="*/ 5007235 w 5422011"/>
                <a:gd name="connsiteY3" fmla="*/ 829552 h 829552"/>
                <a:gd name="connsiteX4" fmla="*/ 0 w 5422011"/>
                <a:gd name="connsiteY4" fmla="*/ 829552 h 829552"/>
                <a:gd name="connsiteX5" fmla="*/ 0 w 5422011"/>
                <a:gd name="connsiteY5" fmla="*/ 0 h 829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2011" h="829552">
                  <a:moveTo>
                    <a:pt x="5422011" y="829551"/>
                  </a:moveTo>
                  <a:lnTo>
                    <a:pt x="414776" y="829551"/>
                  </a:lnTo>
                  <a:lnTo>
                    <a:pt x="0" y="414776"/>
                  </a:lnTo>
                  <a:lnTo>
                    <a:pt x="414776" y="1"/>
                  </a:lnTo>
                  <a:lnTo>
                    <a:pt x="5422011" y="1"/>
                  </a:lnTo>
                  <a:lnTo>
                    <a:pt x="5422011" y="829551"/>
                  </a:lnTo>
                  <a:close/>
                </a:path>
              </a:pathLst>
            </a:custGeom>
            <a:scene3d>
              <a:camera prst="perspectiveLeft" zoom="91000"/>
              <a:lightRig rig="threePt" dir="t">
                <a:rot lat="0" lon="0" rev="20640000"/>
              </a:lightRig>
            </a:scene3d>
            <a:sp3d extrusionH="50600" prstMaterial="metal">
              <a:bevelT w="101600" h="80600" prst="relaxedInset"/>
              <a:bevelB w="80600" h="80600" prst="relaxedInset"/>
            </a:sp3d>
          </p:spPr>
          <p:style>
            <a:lnRef idx="0">
              <a:schemeClr val="lt1">
                <a:hueOff val="0"/>
                <a:satOff val="0"/>
                <a:lumOff val="0"/>
                <a:alphaOff val="0"/>
              </a:schemeClr>
            </a:lnRef>
            <a:fillRef idx="1">
              <a:schemeClr val="accent4">
                <a:hueOff val="-4464770"/>
                <a:satOff val="26899"/>
                <a:lumOff val="2156"/>
                <a:alphaOff val="0"/>
              </a:schemeClr>
            </a:fillRef>
            <a:effectRef idx="1">
              <a:schemeClr val="accent4">
                <a:hueOff val="-4464770"/>
                <a:satOff val="26899"/>
                <a:lumOff val="2156"/>
                <a:alphaOff val="0"/>
              </a:schemeClr>
            </a:effectRef>
            <a:fontRef idx="minor">
              <a:schemeClr val="dk1"/>
            </a:fontRef>
          </p:style>
          <p:txBody>
            <a:bodyPr spcFirstLastPara="0" vert="horz" wrap="square" lIns="573198" tIns="133351" rIns="248920" bIns="133350" numCol="1" spcCol="1270" anchor="ctr" anchorCtr="0">
              <a:noAutofit/>
            </a:bodyPr>
            <a:lstStyle/>
            <a:p>
              <a:pPr lvl="0" algn="ctr" defTabSz="1555750">
                <a:lnSpc>
                  <a:spcPct val="90000"/>
                </a:lnSpc>
                <a:spcBef>
                  <a:spcPct val="0"/>
                </a:spcBef>
                <a:spcAft>
                  <a:spcPct val="35000"/>
                </a:spcAft>
              </a:pPr>
              <a:r>
                <a:rPr lang="en-US" sz="2400" kern="1200">
                  <a:latin typeface="Arial" pitchFamily="34" charset="0"/>
                  <a:cs typeface="Arial" pitchFamily="34" charset="0"/>
                </a:rPr>
                <a:t>Teori</a:t>
              </a:r>
              <a:r>
                <a:rPr lang="en-US" sz="2400" kern="1200" dirty="0">
                  <a:latin typeface="Arial" pitchFamily="34" charset="0"/>
                  <a:cs typeface="Arial" pitchFamily="34" charset="0"/>
                </a:rPr>
                <a:t> </a:t>
              </a:r>
              <a:r>
                <a:rPr lang="en-US" sz="2400" kern="1200" dirty="0" err="1">
                  <a:latin typeface="Arial" pitchFamily="34" charset="0"/>
                  <a:cs typeface="Arial" pitchFamily="34" charset="0"/>
                </a:rPr>
                <a:t>belajar</a:t>
              </a:r>
              <a:r>
                <a:rPr lang="en-US" sz="2400" kern="1200" dirty="0">
                  <a:latin typeface="Arial" pitchFamily="34" charset="0"/>
                  <a:cs typeface="Arial" pitchFamily="34" charset="0"/>
                </a:rPr>
                <a:t> Bandura</a:t>
              </a:r>
            </a:p>
          </p:txBody>
        </p:sp>
        <p:sp>
          <p:nvSpPr>
            <p:cNvPr id="14" name="Oval 13">
              <a:extLst>
                <a:ext uri="{FF2B5EF4-FFF2-40B4-BE49-F238E27FC236}">
                  <a16:creationId xmlns:a16="http://schemas.microsoft.com/office/drawing/2014/main" id="{9C860414-0D5A-48EF-BAC3-C00D8E74D659}"/>
                </a:ext>
              </a:extLst>
            </p:cNvPr>
            <p:cNvSpPr/>
            <p:nvPr/>
          </p:nvSpPr>
          <p:spPr>
            <a:xfrm>
              <a:off x="1752063" y="3645514"/>
              <a:ext cx="634966" cy="727673"/>
            </a:xfrm>
            <a:prstGeom prst="ellipse">
              <a:avLst/>
            </a:prstGeom>
            <a:scene3d>
              <a:camera prst="perspectiveLeft" zoom="91000"/>
              <a:lightRig rig="threePt" dir="t">
                <a:rot lat="0" lon="0" rev="20640000"/>
              </a:lightRig>
            </a:scene3d>
            <a:sp3d z="57200" extrusionH="10600" prstMaterial="plastic">
              <a:bevelT w="101600" h="8600" prst="relaxedInset"/>
              <a:bevelB w="8600" h="8600" prst="relaxedInset"/>
            </a:sp3d>
          </p:spPr>
          <p:style>
            <a:lnRef idx="0">
              <a:schemeClr val="lt1">
                <a:hueOff val="0"/>
                <a:satOff val="0"/>
                <a:lumOff val="0"/>
                <a:alphaOff val="0"/>
              </a:schemeClr>
            </a:lnRef>
            <a:fillRef idx="1">
              <a:schemeClr val="accent4">
                <a:tint val="50000"/>
                <a:hueOff val="-3981279"/>
                <a:satOff val="22610"/>
                <a:lumOff val="1795"/>
                <a:alphaOff val="0"/>
              </a:schemeClr>
            </a:fillRef>
            <a:effectRef idx="1">
              <a:schemeClr val="accent4">
                <a:tint val="50000"/>
                <a:hueOff val="-3981279"/>
                <a:satOff val="22610"/>
                <a:lumOff val="1795"/>
                <a:alphaOff val="0"/>
              </a:schemeClr>
            </a:effectRef>
            <a:fontRef idx="minor">
              <a:schemeClr val="lt1">
                <a:hueOff val="0"/>
                <a:satOff val="0"/>
                <a:lumOff val="0"/>
                <a:alphaOff val="0"/>
              </a:schemeClr>
            </a:fontRef>
          </p:style>
        </p:sp>
      </p:grpSp>
    </p:spTree>
    <p:extLst>
      <p:ext uri="{BB962C8B-B14F-4D97-AF65-F5344CB8AC3E}">
        <p14:creationId xmlns:p14="http://schemas.microsoft.com/office/powerpoint/2010/main" val="78338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1814</TotalTime>
  <Words>1805</Words>
  <Application>Microsoft Office PowerPoint</Application>
  <PresentationFormat>On-screen Show (16:9)</PresentationFormat>
  <Paragraphs>290</Paragraphs>
  <Slides>65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65</vt:i4>
      </vt:variant>
    </vt:vector>
  </HeadingPairs>
  <TitlesOfParts>
    <vt:vector size="73" baseType="lpstr">
      <vt:lpstr>Aharoni</vt:lpstr>
      <vt:lpstr>Arial</vt:lpstr>
      <vt:lpstr>Calibri</vt:lpstr>
      <vt:lpstr>Calibri (body)</vt:lpstr>
      <vt:lpstr>Cambria</vt:lpstr>
      <vt:lpstr>Times New Roman</vt:lpstr>
      <vt:lpstr>Wingdings</vt:lpstr>
      <vt:lpstr>Office Theme</vt:lpstr>
      <vt:lpstr>B</vt:lpstr>
      <vt:lpstr>PEDAGOGIK: TEORI BELAJAR MATEMATIKA</vt:lpstr>
      <vt:lpstr>PowerPoint Presentation</vt:lpstr>
      <vt:lpstr>Materi</vt:lpstr>
      <vt:lpstr>PEMBELAJARAN 1 (KP-1). TEORI BELAJAR BEHAVIORISTIK </vt:lpstr>
      <vt:lpstr>Tujuan</vt:lpstr>
      <vt:lpstr>Indikator Pencapaian kompetensi</vt:lpstr>
      <vt:lpstr>Teori Belajar Behavioristik</vt:lpstr>
      <vt:lpstr>TEORI BELAJAR BEHAVIORISTIK</vt:lpstr>
      <vt:lpstr>TEORI BELAJAR THORDIKE</vt:lpstr>
      <vt:lpstr>PowerPoint Presentation</vt:lpstr>
      <vt:lpstr>TEORI BELAJAR BANDURA</vt:lpstr>
      <vt:lpstr>PowerPoint Presentation</vt:lpstr>
      <vt:lpstr>PowerPoint Presentation</vt:lpstr>
      <vt:lpstr>Aktivitas Pembelajaran</vt:lpstr>
      <vt:lpstr>Aktivitas Pembelajaran</vt:lpstr>
      <vt:lpstr>Aktivitas Pembelajaran</vt:lpstr>
      <vt:lpstr>Aktivitas Pembelajaran</vt:lpstr>
      <vt:lpstr>Latihan Soal</vt:lpstr>
      <vt:lpstr>Latihan 1</vt:lpstr>
      <vt:lpstr>Latihan 2</vt:lpstr>
      <vt:lpstr>Latihan 3</vt:lpstr>
      <vt:lpstr>Latihan 4</vt:lpstr>
      <vt:lpstr>Latihan 5</vt:lpstr>
      <vt:lpstr>PEMBELAJARAN 2. TEORI BELAJAR Vygotsky </vt:lpstr>
      <vt:lpstr>KP-2: TEORI BELAJAR VYGOTSKY</vt:lpstr>
      <vt:lpstr>Tujuan</vt:lpstr>
      <vt:lpstr>Indikator Pencapaian kompetensi</vt:lpstr>
      <vt:lpstr>Materi</vt:lpstr>
      <vt:lpstr>TEORI BELAJAR VYGOTSKY</vt:lpstr>
      <vt:lpstr>PowerPoint Presentation</vt:lpstr>
      <vt:lpstr>PowerPoint Presentation</vt:lpstr>
      <vt:lpstr>PowerPoint Presentation</vt:lpstr>
      <vt:lpstr>PowerPoint Presentation</vt:lpstr>
      <vt:lpstr>PowerPoint Presentation</vt:lpstr>
      <vt:lpstr>PowerPoint Presentation</vt:lpstr>
      <vt:lpstr>Aktivitas Pembelajaran</vt:lpstr>
      <vt:lpstr>Aktivitas Pembelajaran</vt:lpstr>
      <vt:lpstr>PowerPoint Presentation</vt:lpstr>
      <vt:lpstr>KP-3: TEORI BELAJAR VAN HIELE</vt:lpstr>
      <vt:lpstr>Tujuan</vt:lpstr>
      <vt:lpstr>Indikator Pencapaian kompetensi</vt:lpstr>
      <vt:lpstr>Materi</vt:lpstr>
      <vt:lpstr>TEORI BELAJAR VAN HIELE </vt:lpstr>
      <vt:lpstr>PowerPoint Presentation</vt:lpstr>
      <vt:lpstr>PowerPoint Presentation</vt:lpstr>
      <vt:lpstr>PowerPoint Presentation</vt:lpstr>
      <vt:lpstr>KP-4: TEORI BELAJAR AUSUBEL</vt:lpstr>
      <vt:lpstr>Tujuan</vt:lpstr>
      <vt:lpstr>Indikator Pencapaian kompetensi</vt:lpstr>
      <vt:lpstr>Materi</vt:lpstr>
      <vt:lpstr>PowerPoint Presentation</vt:lpstr>
      <vt:lpstr>PowerPoint Presentation</vt:lpstr>
      <vt:lpstr>PowerPoint Presentation</vt:lpstr>
      <vt:lpstr>PowerPoint Presentation</vt:lpstr>
      <vt:lpstr>PowerPoint Presentation</vt:lpstr>
      <vt:lpstr>TEORI BELAJAR BRUNER</vt:lpstr>
      <vt:lpstr>Tujuan</vt:lpstr>
      <vt:lpstr>Indikator Pencapaian kompetensi</vt:lpstr>
      <vt:lpstr>TEORI BELAJAR BRUNER</vt:lpstr>
      <vt:lpstr>PowerPoint Presentation</vt:lpstr>
      <vt:lpstr>PowerPoint Presentation</vt:lpstr>
      <vt:lpstr>PowerPoint Presentation</vt:lpstr>
      <vt:lpstr>PowerPoint Presentation</vt:lpstr>
      <vt:lpstr>Terima Kasih</vt:lpstr>
    </vt:vector>
  </TitlesOfParts>
  <Company>Ariyana Corp.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Yoki Ariyana</dc:creator>
  <cp:lastModifiedBy>p4 tk</cp:lastModifiedBy>
  <cp:revision>67</cp:revision>
  <dcterms:created xsi:type="dcterms:W3CDTF">2017-05-04T01:35:46Z</dcterms:created>
  <dcterms:modified xsi:type="dcterms:W3CDTF">2017-06-08T13:52:42Z</dcterms:modified>
</cp:coreProperties>
</file>