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57" r:id="rId3"/>
    <p:sldId id="258" r:id="rId4"/>
    <p:sldId id="259" r:id="rId5"/>
    <p:sldId id="260" r:id="rId6"/>
    <p:sldId id="261" r:id="rId7"/>
    <p:sldId id="262" r:id="rId8"/>
    <p:sldId id="263" r:id="rId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115" d="100"/>
          <a:sy n="115" d="100"/>
        </p:scale>
        <p:origin x="372"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en-US" smtClean="0"/>
              <a:t>Click to edit Master title style</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en-US" smtClean="0"/>
              <a:t>Click to edit Master title style</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smtClean="0"/>
              <a:t>Click to edit Master text styles</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en-US" smtClean="0"/>
              <a:t>Click to edit Master title style</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en-US" smtClean="0"/>
              <a:t>Click to edit Master title style</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en-US" smtClean="0"/>
              <a:t>Click to edit Master title style</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D57F1E4F-1CFF-5643-939E-217C01CDF56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dirty="0"/>
              <a:pPr/>
              <a:t>3/21/2024</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D57F1E4F-1CFF-5643-939E-217C01CDF56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786"/>
            <a:ext cx="2356674" cy="6854039"/>
            <a:chOff x="6627813" y="194833"/>
            <a:chExt cx="1952625" cy="5678918"/>
          </a:xfrm>
        </p:grpSpPr>
        <p:sp>
          <p:nvSpPr>
            <p:cNvPr id="11" name="Freeform 27"/>
            <p:cNvSpPr/>
            <p:nvPr/>
          </p:nvSpPr>
          <p:spPr bwMode="auto">
            <a:xfrm>
              <a:off x="6627813" y="194833"/>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B61BEF0D-F0BB-DE4B-95CE-6DB70DBA9567}" type="datetimeFigureOut">
              <a:rPr lang="en-US" dirty="0"/>
              <a:pPr/>
              <a:t>3/21/2024</a:t>
            </a:fld>
            <a:endParaRPr lang="en-US" dirty="0"/>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D57F1E4F-1CFF-5643-939E-217C01CDF565}" type="slidenum">
              <a:rPr lang="en-US" dirty="0"/>
              <a:pPr/>
              <a:t>‹#›</a:t>
            </a:fld>
            <a:endParaRPr lang="en-US" dirty="0"/>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2" r:id="rId12"/>
    <p:sldLayoutId id="2147483663" r:id="rId13"/>
    <p:sldLayoutId id="2147483664" r:id="rId14"/>
    <p:sldLayoutId id="2147483658" r:id="rId15"/>
    <p:sldLayoutId id="2147483659" r:id="rId16"/>
  </p:sldLayoutIdLst>
  <p:txStyles>
    <p:titleStyle>
      <a:lvl1pPr algn="l" defTabSz="457200" rtl="0" eaLnBrk="1" latinLnBrk="0" hangingPunct="1">
        <a:spcBef>
          <a:spcPct val="0"/>
        </a:spcBef>
        <a:buNone/>
        <a:defRPr sz="3600" kern="1200">
          <a:solidFill>
            <a:schemeClr val="tx1">
              <a:lumMod val="85000"/>
              <a:lumOff val="15000"/>
            </a:schemeClr>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flightforus.co.uk/" TargetMode="External"/><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www.flightforus.co.uk/" TargetMode="External"/><Relationship Id="rId2" Type="http://schemas.openxmlformats.org/officeDocument/2006/relationships/hyperlink" Target="https://www.flightforus.co.uk/country/cheap-flights-to-thailand" TargetMode="External"/><Relationship Id="rId1" Type="http://schemas.openxmlformats.org/officeDocument/2006/relationships/slideLayout" Target="../slideLayouts/slideLayout3.xml"/><Relationship Id="rId4" Type="http://schemas.openxmlformats.org/officeDocument/2006/relationships/image" Target="../media/image1.png"/></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hyperlink" Target="http://www.flightforus.co.uk/" TargetMode="Externa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19993" y="847898"/>
            <a:ext cx="9484620" cy="3929481"/>
          </a:xfrm>
        </p:spPr>
        <p:txBody>
          <a:bodyPr>
            <a:normAutofit/>
          </a:bodyPr>
          <a:lstStyle/>
          <a:p>
            <a:r>
              <a:rPr lang="en-US" dirty="0"/>
              <a:t>Unlocking Affordable Journeys | Cheap Flights to Thailand</a:t>
            </a:r>
            <a:br>
              <a:rPr lang="en-US" dirty="0"/>
            </a:br>
            <a:endParaRPr lang="en-IN" dirty="0"/>
          </a:p>
        </p:txBody>
      </p:sp>
      <p:sp>
        <p:nvSpPr>
          <p:cNvPr id="3" name="Subtitle 2"/>
          <p:cNvSpPr>
            <a:spLocks noGrp="1"/>
          </p:cNvSpPr>
          <p:nvPr>
            <p:ph type="subTitle" idx="1"/>
          </p:nvPr>
        </p:nvSpPr>
        <p:spPr>
          <a:xfrm>
            <a:off x="1936866" y="4065828"/>
            <a:ext cx="9443259" cy="1423102"/>
          </a:xfrm>
        </p:spPr>
        <p:txBody>
          <a:bodyPr>
            <a:normAutofit fontScale="85000" lnSpcReduction="20000"/>
          </a:bodyPr>
          <a:lstStyle/>
          <a:p>
            <a:r>
              <a:rPr lang="en-US" dirty="0" smtClean="0"/>
              <a:t>Welcome to Thailand, the Land of Smiles! Known for its beautiful beaches, rich cultural heritage, and delicious cuisine, Thailand is a top destination for travelers from around the world. From the bustling streets of Bangkok to the tranquil islands of Phuket and </a:t>
            </a:r>
            <a:r>
              <a:rPr lang="en-US" dirty="0" err="1" smtClean="0"/>
              <a:t>Koh</a:t>
            </a:r>
            <a:r>
              <a:rPr lang="en-US" dirty="0" smtClean="0"/>
              <a:t> </a:t>
            </a:r>
            <a:r>
              <a:rPr lang="en-US" dirty="0" err="1" smtClean="0"/>
              <a:t>Samui</a:t>
            </a:r>
            <a:r>
              <a:rPr lang="en-US" dirty="0" smtClean="0"/>
              <a:t>, there's something for everyone to enjoy in this tropical paradise.</a:t>
            </a:r>
          </a:p>
          <a:p>
            <a:r>
              <a:rPr lang="en-US" dirty="0" smtClean="0"/>
              <a:t/>
            </a:r>
            <a:br>
              <a:rPr lang="en-US" dirty="0" smtClean="0"/>
            </a:br>
            <a:endParaRPr lang="en-IN"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
        <p:nvSpPr>
          <p:cNvPr id="5" name="Rectangle 4"/>
          <p:cNvSpPr/>
          <p:nvPr/>
        </p:nvSpPr>
        <p:spPr>
          <a:xfrm>
            <a:off x="9095124" y="5638398"/>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6" name="Rectangle 5"/>
          <p:cNvSpPr/>
          <p:nvPr/>
        </p:nvSpPr>
        <p:spPr>
          <a:xfrm>
            <a:off x="8645236" y="5987531"/>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3"/>
              </a:rPr>
              <a:t>www.flightforus.co.uk</a:t>
            </a:r>
            <a:r>
              <a:rPr lang="en-IN" u="sng" dirty="0">
                <a:solidFill>
                  <a:srgbClr val="1155CC"/>
                </a:solidFill>
                <a:latin typeface="Arial" panose="020B0604020202020204" pitchFamily="34" charset="0"/>
                <a:hlinkClick r:id="rId3"/>
              </a:rPr>
              <a:t>/</a:t>
            </a:r>
            <a:endParaRPr lang="en-IN" dirty="0"/>
          </a:p>
        </p:txBody>
      </p:sp>
    </p:spTree>
    <p:extLst>
      <p:ext uri="{BB962C8B-B14F-4D97-AF65-F5344CB8AC3E}">
        <p14:creationId xmlns:p14="http://schemas.microsoft.com/office/powerpoint/2010/main" val="64897018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1704109"/>
            <a:ext cx="8915399" cy="1826020"/>
          </a:xfrm>
        </p:spPr>
        <p:txBody>
          <a:bodyPr>
            <a:normAutofit fontScale="90000"/>
          </a:bodyPr>
          <a:lstStyle/>
          <a:p>
            <a:r>
              <a:rPr lang="en-US" dirty="0"/>
              <a:t>Importance of Finding Cheap Flights</a:t>
            </a:r>
            <a:r>
              <a:rPr lang="en-US" dirty="0"/>
              <a:t/>
            </a:r>
            <a:br>
              <a:rPr lang="en-US" dirty="0"/>
            </a:br>
            <a:r>
              <a:rPr lang="en-US" dirty="0"/>
              <a:t/>
            </a:r>
            <a:br>
              <a:rPr lang="en-US" dirty="0"/>
            </a:br>
            <a:endParaRPr lang="en-IN" dirty="0"/>
          </a:p>
        </p:txBody>
      </p:sp>
      <p:sp>
        <p:nvSpPr>
          <p:cNvPr id="3" name="Text Placeholder 2"/>
          <p:cNvSpPr>
            <a:spLocks noGrp="1"/>
          </p:cNvSpPr>
          <p:nvPr>
            <p:ph type="body" idx="1"/>
          </p:nvPr>
        </p:nvSpPr>
        <p:spPr>
          <a:xfrm>
            <a:off x="2589213" y="3108960"/>
            <a:ext cx="8059392" cy="1438102"/>
          </a:xfrm>
        </p:spPr>
        <p:txBody>
          <a:bodyPr>
            <a:normAutofit fontScale="70000" lnSpcReduction="20000"/>
          </a:bodyPr>
          <a:lstStyle/>
          <a:p>
            <a:r>
              <a:rPr lang="en-US" dirty="0"/>
              <a:t>Finding cheap </a:t>
            </a:r>
            <a:r>
              <a:rPr lang="en-US" b="1" dirty="0">
                <a:hlinkClick r:id="rId2"/>
              </a:rPr>
              <a:t>flights to Thailand</a:t>
            </a:r>
            <a:r>
              <a:rPr lang="en-US" dirty="0"/>
              <a:t> is crucial for travelers looking to make the most of their budget and experience all that this vibrant country has to offer. By securing affordable airfare, travelers can allocate more funds towards accommodations, activities, and experiences, ensuring a memorable and fulfilling journey.</a:t>
            </a:r>
            <a:endParaRPr lang="en-US" dirty="0"/>
          </a:p>
          <a:p>
            <a:r>
              <a:rPr lang="en-US" dirty="0"/>
              <a:t/>
            </a:r>
            <a:br>
              <a:rPr lang="en-US" dirty="0"/>
            </a:br>
            <a:endParaRPr lang="en-IN" dirty="0"/>
          </a:p>
        </p:txBody>
      </p:sp>
      <p:sp>
        <p:nvSpPr>
          <p:cNvPr id="6" name="Rectangle 5"/>
          <p:cNvSpPr/>
          <p:nvPr/>
        </p:nvSpPr>
        <p:spPr>
          <a:xfrm>
            <a:off x="9095124" y="5339140"/>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7" name="Rectangle 6"/>
          <p:cNvSpPr/>
          <p:nvPr/>
        </p:nvSpPr>
        <p:spPr>
          <a:xfrm>
            <a:off x="8645236" y="5788019"/>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3"/>
              </a:rPr>
              <a:t>www.flightforus.co.uk</a:t>
            </a:r>
            <a:r>
              <a:rPr lang="en-IN" u="sng" dirty="0">
                <a:solidFill>
                  <a:srgbClr val="1155CC"/>
                </a:solidFill>
                <a:latin typeface="Arial" panose="020B0604020202020204" pitchFamily="34" charset="0"/>
                <a:hlinkClick r:id="rId3"/>
              </a:rPr>
              <a:t>/</a:t>
            </a:r>
            <a:endParaRPr lang="en-IN" dirty="0"/>
          </a:p>
        </p:txBody>
      </p:sp>
      <p:pic>
        <p:nvPicPr>
          <p:cNvPr id="8" name="Picture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197816489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69870" y="1055717"/>
            <a:ext cx="6716683" cy="1845425"/>
          </a:xfrm>
        </p:spPr>
        <p:txBody>
          <a:bodyPr>
            <a:normAutofit fontScale="90000"/>
          </a:bodyPr>
          <a:lstStyle/>
          <a:p>
            <a:r>
              <a:rPr lang="en-IN" dirty="0"/>
              <a:t>Factors Affecting Flight Prices</a:t>
            </a:r>
            <a:r>
              <a:rPr lang="en-IN" dirty="0"/>
              <a:t/>
            </a:r>
            <a:br>
              <a:rPr lang="en-IN" dirty="0"/>
            </a:br>
            <a:r>
              <a:rPr lang="en-IN" dirty="0"/>
              <a:t/>
            </a:r>
            <a:br>
              <a:rPr lang="en-IN" dirty="0"/>
            </a:br>
            <a:endParaRPr lang="en-IN" dirty="0"/>
          </a:p>
        </p:txBody>
      </p:sp>
      <p:sp>
        <p:nvSpPr>
          <p:cNvPr id="3" name="Text Placeholder 2"/>
          <p:cNvSpPr>
            <a:spLocks noGrp="1"/>
          </p:cNvSpPr>
          <p:nvPr>
            <p:ph type="body" idx="1"/>
          </p:nvPr>
        </p:nvSpPr>
        <p:spPr>
          <a:xfrm>
            <a:off x="2069870" y="2543696"/>
            <a:ext cx="8794865" cy="3807228"/>
          </a:xfrm>
        </p:spPr>
        <p:txBody>
          <a:bodyPr>
            <a:normAutofit fontScale="25000" lnSpcReduction="20000"/>
          </a:bodyPr>
          <a:lstStyle/>
          <a:p>
            <a:r>
              <a:rPr lang="en-US" sz="6400" dirty="0">
                <a:solidFill>
                  <a:schemeClr val="accent1"/>
                </a:solidFill>
              </a:rPr>
              <a:t>Several factors influence flight prices to Thailand, including:</a:t>
            </a:r>
            <a:endParaRPr lang="en-US" sz="6400" dirty="0">
              <a:solidFill>
                <a:schemeClr val="accent1"/>
              </a:solidFill>
            </a:endParaRPr>
          </a:p>
          <a:p>
            <a:pPr fontAlgn="base"/>
            <a:r>
              <a:rPr lang="en-US" sz="6400" b="1" dirty="0">
                <a:solidFill>
                  <a:schemeClr val="accent1"/>
                </a:solidFill>
              </a:rPr>
              <a:t>Travel Dates: </a:t>
            </a:r>
            <a:r>
              <a:rPr lang="en-US" sz="6400" dirty="0"/>
              <a:t>Prices can vary depending on the time of year, with peak seasons typically seeing higher fares.</a:t>
            </a:r>
          </a:p>
          <a:p>
            <a:pPr fontAlgn="base"/>
            <a:r>
              <a:rPr lang="en-US" sz="6400" b="1" dirty="0">
                <a:solidFill>
                  <a:schemeClr val="accent1"/>
                </a:solidFill>
              </a:rPr>
              <a:t>Booking in Advance: </a:t>
            </a:r>
            <a:r>
              <a:rPr lang="en-US" sz="6400" dirty="0"/>
              <a:t>Booking flights well in advance can often result in lower prices compared to last-minute bookings.</a:t>
            </a:r>
          </a:p>
          <a:p>
            <a:pPr fontAlgn="base"/>
            <a:r>
              <a:rPr lang="en-US" sz="6400" b="1" dirty="0">
                <a:solidFill>
                  <a:schemeClr val="accent1"/>
                </a:solidFill>
              </a:rPr>
              <a:t>Airline Competition: </a:t>
            </a:r>
            <a:r>
              <a:rPr lang="en-US" sz="6400" dirty="0"/>
              <a:t>Competition among airlines can lead to lower fares, especially on popular routes to Thailand.</a:t>
            </a:r>
          </a:p>
          <a:p>
            <a:pPr fontAlgn="base"/>
            <a:r>
              <a:rPr lang="en-US" sz="6400" b="1" dirty="0" smtClean="0">
                <a:solidFill>
                  <a:schemeClr val="accent1"/>
                </a:solidFill>
              </a:rPr>
              <a:t>Seasonality: </a:t>
            </a:r>
            <a:r>
              <a:rPr lang="en-US" sz="6400" dirty="0" smtClean="0"/>
              <a:t>Prices </a:t>
            </a:r>
            <a:r>
              <a:rPr lang="en-US" sz="6400" dirty="0"/>
              <a:t>may fluctuate based on seasonal demand, with certain times of the year </a:t>
            </a:r>
            <a:r>
              <a:rPr lang="en-US" sz="6400" dirty="0" smtClean="0"/>
              <a:t>being </a:t>
            </a:r>
            <a:r>
              <a:rPr lang="en-US" sz="6400" dirty="0"/>
              <a:t>more expensive than others.</a:t>
            </a:r>
          </a:p>
          <a:p>
            <a:r>
              <a:rPr lang="en-US" sz="6400" dirty="0">
                <a:solidFill>
                  <a:schemeClr val="accent1"/>
                </a:solidFill>
              </a:rPr>
              <a:t>Understanding these factors can help travelers make informed decisions when searching for cheap flights to Thailand.</a:t>
            </a:r>
          </a:p>
          <a:p>
            <a:r>
              <a:rPr lang="en-US" dirty="0"/>
              <a:t/>
            </a:r>
            <a:br>
              <a:rPr lang="en-US" dirty="0"/>
            </a:br>
            <a:endParaRPr lang="en-IN" dirty="0"/>
          </a:p>
        </p:txBody>
      </p:sp>
      <p:sp>
        <p:nvSpPr>
          <p:cNvPr id="4" name="Rectangle 3"/>
          <p:cNvSpPr/>
          <p:nvPr/>
        </p:nvSpPr>
        <p:spPr>
          <a:xfrm>
            <a:off x="9095124" y="5596834"/>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8645236" y="6045713"/>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104465231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1546167"/>
            <a:ext cx="8915399" cy="1981383"/>
          </a:xfrm>
        </p:spPr>
        <p:txBody>
          <a:bodyPr>
            <a:normAutofit/>
          </a:bodyPr>
          <a:lstStyle/>
          <a:p>
            <a:r>
              <a:rPr lang="en-US" dirty="0"/>
              <a:t>Tips for Finding Cheap Flights</a:t>
            </a:r>
            <a:r>
              <a:rPr lang="en-US" dirty="0"/>
              <a:t/>
            </a:r>
            <a:br>
              <a:rPr lang="en-US" dirty="0"/>
            </a:br>
            <a:r>
              <a:rPr lang="en-US" dirty="0"/>
              <a:t/>
            </a:r>
            <a:br>
              <a:rPr lang="en-US" dirty="0"/>
            </a:br>
            <a:endParaRPr lang="en-IN" dirty="0"/>
          </a:p>
        </p:txBody>
      </p:sp>
      <p:sp>
        <p:nvSpPr>
          <p:cNvPr id="3" name="Text Placeholder 2"/>
          <p:cNvSpPr>
            <a:spLocks noGrp="1"/>
          </p:cNvSpPr>
          <p:nvPr>
            <p:ph type="body" idx="1"/>
          </p:nvPr>
        </p:nvSpPr>
        <p:spPr>
          <a:xfrm>
            <a:off x="2589212" y="2917768"/>
            <a:ext cx="8209021" cy="2152996"/>
          </a:xfrm>
        </p:spPr>
        <p:txBody>
          <a:bodyPr>
            <a:normAutofit fontScale="47500" lnSpcReduction="20000"/>
          </a:bodyPr>
          <a:lstStyle/>
          <a:p>
            <a:r>
              <a:rPr lang="en-US" dirty="0">
                <a:solidFill>
                  <a:schemeClr val="accent1"/>
                </a:solidFill>
              </a:rPr>
              <a:t>Here are some practical tips for finding cheap flights to Thailand</a:t>
            </a:r>
            <a:r>
              <a:rPr lang="en-US" dirty="0" smtClean="0">
                <a:solidFill>
                  <a:schemeClr val="accent1"/>
                </a:solidFill>
              </a:rPr>
              <a:t>:</a:t>
            </a:r>
          </a:p>
          <a:p>
            <a:endParaRPr lang="en-US" dirty="0">
              <a:solidFill>
                <a:schemeClr val="accent1"/>
              </a:solidFill>
            </a:endParaRPr>
          </a:p>
          <a:p>
            <a:pPr fontAlgn="base"/>
            <a:r>
              <a:rPr lang="en-US" dirty="0">
                <a:solidFill>
                  <a:schemeClr val="accent1"/>
                </a:solidFill>
              </a:rPr>
              <a:t>Be Flexible with Travel Dates: </a:t>
            </a:r>
            <a:r>
              <a:rPr lang="en-US" dirty="0"/>
              <a:t>Consider traveling during off-peak seasons or mid-week to find lower fares.</a:t>
            </a:r>
          </a:p>
          <a:p>
            <a:pPr fontAlgn="base"/>
            <a:r>
              <a:rPr lang="en-US" dirty="0">
                <a:solidFill>
                  <a:schemeClr val="accent1"/>
                </a:solidFill>
              </a:rPr>
              <a:t>Use Flight Comparison Websites:</a:t>
            </a:r>
            <a:r>
              <a:rPr lang="en-US" dirty="0"/>
              <a:t> Compare prices across multiple airlines and booking platforms to find the best deals.</a:t>
            </a:r>
          </a:p>
          <a:p>
            <a:pPr fontAlgn="base"/>
            <a:r>
              <a:rPr lang="en-US" dirty="0">
                <a:solidFill>
                  <a:schemeClr val="accent1"/>
                </a:solidFill>
              </a:rPr>
              <a:t>Sign Up for Fare Alerts: </a:t>
            </a:r>
            <a:r>
              <a:rPr lang="en-US" dirty="0"/>
              <a:t>Subscribe to fare alert services to receive notifications about price drops and special promotions.</a:t>
            </a:r>
          </a:p>
          <a:p>
            <a:pPr fontAlgn="base"/>
            <a:r>
              <a:rPr lang="en-US" dirty="0">
                <a:solidFill>
                  <a:schemeClr val="accent1"/>
                </a:solidFill>
              </a:rPr>
              <a:t>Consider Alternative Airports: </a:t>
            </a:r>
            <a:r>
              <a:rPr lang="en-US" dirty="0"/>
              <a:t>Explore flight options departing from or arriving at alternative airports near your destination.</a:t>
            </a:r>
          </a:p>
          <a:p>
            <a:pPr fontAlgn="base"/>
            <a:r>
              <a:rPr lang="en-US" dirty="0">
                <a:solidFill>
                  <a:schemeClr val="accent1"/>
                </a:solidFill>
              </a:rPr>
              <a:t>Book in Advance: </a:t>
            </a:r>
            <a:r>
              <a:rPr lang="en-US" dirty="0"/>
              <a:t>Secure your flight tickets well in advance to take advantage of lower fares and avoid last-minute price hikes.</a:t>
            </a:r>
          </a:p>
          <a:p>
            <a:endParaRPr lang="en-IN" dirty="0"/>
          </a:p>
        </p:txBody>
      </p:sp>
      <p:sp>
        <p:nvSpPr>
          <p:cNvPr id="4" name="Rectangle 3"/>
          <p:cNvSpPr/>
          <p:nvPr/>
        </p:nvSpPr>
        <p:spPr>
          <a:xfrm>
            <a:off x="9095124" y="5339140"/>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8645236" y="5788019"/>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242947776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2" y="1413164"/>
            <a:ext cx="8824163" cy="2114386"/>
          </a:xfrm>
        </p:spPr>
        <p:txBody>
          <a:bodyPr>
            <a:normAutofit fontScale="90000"/>
          </a:bodyPr>
          <a:lstStyle/>
          <a:p>
            <a:r>
              <a:rPr lang="en-US" dirty="0"/>
              <a:t>Airlines Offering Cheap Flights to Thailand</a:t>
            </a:r>
            <a:r>
              <a:rPr lang="en-US" dirty="0"/>
              <a:t/>
            </a:r>
            <a:br>
              <a:rPr lang="en-US" dirty="0"/>
            </a:br>
            <a:r>
              <a:rPr lang="en-US" dirty="0"/>
              <a:t/>
            </a:r>
            <a:br>
              <a:rPr lang="en-US" dirty="0"/>
            </a:br>
            <a:endParaRPr lang="en-IN" dirty="0"/>
          </a:p>
        </p:txBody>
      </p:sp>
      <p:sp>
        <p:nvSpPr>
          <p:cNvPr id="3" name="Text Placeholder 2"/>
          <p:cNvSpPr>
            <a:spLocks noGrp="1"/>
          </p:cNvSpPr>
          <p:nvPr>
            <p:ph type="body" idx="1"/>
          </p:nvPr>
        </p:nvSpPr>
        <p:spPr>
          <a:xfrm>
            <a:off x="2589212" y="3084022"/>
            <a:ext cx="8458403" cy="3050771"/>
          </a:xfrm>
        </p:spPr>
        <p:txBody>
          <a:bodyPr>
            <a:normAutofit fontScale="25000" lnSpcReduction="20000"/>
          </a:bodyPr>
          <a:lstStyle/>
          <a:p>
            <a:r>
              <a:rPr lang="en-US" sz="7200" dirty="0">
                <a:solidFill>
                  <a:schemeClr val="accent1"/>
                </a:solidFill>
              </a:rPr>
              <a:t>Several airlines offer budget-friendly fares to Thailand, including:</a:t>
            </a:r>
            <a:endParaRPr lang="en-US" sz="7200" dirty="0">
              <a:solidFill>
                <a:schemeClr val="accent1"/>
              </a:solidFill>
            </a:endParaRPr>
          </a:p>
          <a:p>
            <a:pPr fontAlgn="base"/>
            <a:r>
              <a:rPr lang="en-US" sz="7200" dirty="0"/>
              <a:t>Thai Airways</a:t>
            </a:r>
          </a:p>
          <a:p>
            <a:pPr fontAlgn="base"/>
            <a:r>
              <a:rPr lang="en-US" sz="7200" dirty="0" err="1"/>
              <a:t>AirAsia</a:t>
            </a:r>
            <a:endParaRPr lang="en-US" sz="7200" dirty="0"/>
          </a:p>
          <a:p>
            <a:pPr fontAlgn="base"/>
            <a:r>
              <a:rPr lang="en-US" sz="7200" dirty="0"/>
              <a:t>Bangkok Airways</a:t>
            </a:r>
          </a:p>
          <a:p>
            <a:pPr fontAlgn="base"/>
            <a:r>
              <a:rPr lang="en-US" sz="7200" dirty="0"/>
              <a:t>Vietnam Airlines</a:t>
            </a:r>
          </a:p>
          <a:p>
            <a:r>
              <a:rPr lang="en-US" sz="7200" dirty="0">
                <a:solidFill>
                  <a:schemeClr val="accent1"/>
                </a:solidFill>
              </a:rPr>
              <a:t>By exploring flight options with these airlines, travelers can find competitive prices and convenient schedules for their journey to Thailand.</a:t>
            </a:r>
            <a:endParaRPr lang="en-US" sz="7200" dirty="0">
              <a:solidFill>
                <a:schemeClr val="accent1"/>
              </a:solidFill>
            </a:endParaRPr>
          </a:p>
          <a:p>
            <a:r>
              <a:rPr lang="en-US" dirty="0"/>
              <a:t/>
            </a:r>
            <a:br>
              <a:rPr lang="en-US" dirty="0"/>
            </a:br>
            <a:endParaRPr lang="en-IN" dirty="0"/>
          </a:p>
        </p:txBody>
      </p:sp>
      <p:sp>
        <p:nvSpPr>
          <p:cNvPr id="4" name="Rectangle 3"/>
          <p:cNvSpPr/>
          <p:nvPr/>
        </p:nvSpPr>
        <p:spPr>
          <a:xfrm>
            <a:off x="9560636" y="5638398"/>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9110748" y="6087277"/>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390057889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73823" y="1077848"/>
            <a:ext cx="8915399" cy="1468800"/>
          </a:xfrm>
        </p:spPr>
        <p:txBody>
          <a:bodyPr>
            <a:normAutofit fontScale="90000"/>
          </a:bodyPr>
          <a:lstStyle/>
          <a:p>
            <a:r>
              <a:rPr lang="en-US" dirty="0"/>
              <a:t>Example Flight Routes and Prices</a:t>
            </a:r>
            <a:r>
              <a:rPr lang="en-US" dirty="0"/>
              <a:t/>
            </a:r>
            <a:br>
              <a:rPr lang="en-US" dirty="0"/>
            </a:br>
            <a:r>
              <a:rPr lang="en-US" dirty="0"/>
              <a:t/>
            </a:r>
            <a:br>
              <a:rPr lang="en-US" dirty="0"/>
            </a:br>
            <a:endParaRPr lang="en-IN" dirty="0"/>
          </a:p>
        </p:txBody>
      </p:sp>
      <p:sp>
        <p:nvSpPr>
          <p:cNvPr id="3" name="Text Placeholder 2"/>
          <p:cNvSpPr>
            <a:spLocks noGrp="1"/>
          </p:cNvSpPr>
          <p:nvPr>
            <p:ph type="body" idx="1"/>
          </p:nvPr>
        </p:nvSpPr>
        <p:spPr>
          <a:xfrm>
            <a:off x="2265016" y="2286001"/>
            <a:ext cx="8915399" cy="3017520"/>
          </a:xfrm>
        </p:spPr>
        <p:txBody>
          <a:bodyPr>
            <a:normAutofit fontScale="62500" lnSpcReduction="20000"/>
          </a:bodyPr>
          <a:lstStyle/>
          <a:p>
            <a:r>
              <a:rPr lang="en-US" sz="2900" dirty="0">
                <a:solidFill>
                  <a:schemeClr val="accent1"/>
                </a:solidFill>
              </a:rPr>
              <a:t>Here are some example flight routes and prices for traveling to Thailand from various cities:</a:t>
            </a:r>
            <a:endParaRPr lang="en-US" sz="2900" dirty="0">
              <a:solidFill>
                <a:schemeClr val="accent1"/>
              </a:solidFill>
            </a:endParaRPr>
          </a:p>
          <a:p>
            <a:pPr fontAlgn="base"/>
            <a:r>
              <a:rPr lang="en-US" sz="2900" dirty="0">
                <a:solidFill>
                  <a:schemeClr val="accent1"/>
                </a:solidFill>
              </a:rPr>
              <a:t>London to Bangkok: </a:t>
            </a:r>
            <a:r>
              <a:rPr lang="en-US" sz="2900" dirty="0"/>
              <a:t>$600</a:t>
            </a:r>
          </a:p>
          <a:p>
            <a:pPr fontAlgn="base"/>
            <a:r>
              <a:rPr lang="en-US" sz="2900" dirty="0">
                <a:solidFill>
                  <a:schemeClr val="accent1"/>
                </a:solidFill>
              </a:rPr>
              <a:t>Sydney to Phuket: </a:t>
            </a:r>
            <a:r>
              <a:rPr lang="en-US" sz="2900" dirty="0"/>
              <a:t>$400</a:t>
            </a:r>
          </a:p>
          <a:p>
            <a:pPr fontAlgn="base"/>
            <a:r>
              <a:rPr lang="en-US" sz="2900" dirty="0">
                <a:solidFill>
                  <a:schemeClr val="accent1"/>
                </a:solidFill>
              </a:rPr>
              <a:t>Singapore to Chiang Mai: </a:t>
            </a:r>
            <a:r>
              <a:rPr lang="en-US" sz="2900" dirty="0"/>
              <a:t>$300</a:t>
            </a:r>
          </a:p>
          <a:p>
            <a:r>
              <a:rPr lang="en-US" sz="2900" dirty="0"/>
              <a:t>These examples demonstrate the potential cost savings of booking cheap flights to Thailand and provide travelers with an idea of what to expect when searching for airfare.</a:t>
            </a:r>
            <a:endParaRPr lang="en-US" sz="2900" dirty="0"/>
          </a:p>
          <a:p>
            <a:r>
              <a:rPr lang="en-US" dirty="0"/>
              <a:t/>
            </a:r>
            <a:br>
              <a:rPr lang="en-US" dirty="0"/>
            </a:br>
            <a:endParaRPr lang="en-IN" dirty="0"/>
          </a:p>
        </p:txBody>
      </p:sp>
      <p:sp>
        <p:nvSpPr>
          <p:cNvPr id="4" name="Rectangle 3"/>
          <p:cNvSpPr/>
          <p:nvPr/>
        </p:nvSpPr>
        <p:spPr>
          <a:xfrm>
            <a:off x="9095124" y="5638398"/>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8645236" y="6087277"/>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208655066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89213" y="1130532"/>
            <a:ext cx="7909762" cy="2261062"/>
          </a:xfrm>
        </p:spPr>
        <p:txBody>
          <a:bodyPr>
            <a:normAutofit fontScale="90000"/>
          </a:bodyPr>
          <a:lstStyle/>
          <a:p>
            <a:r>
              <a:rPr lang="en-US" dirty="0"/>
              <a:t>Benefits of Traveling to Thailand</a:t>
            </a:r>
            <a:r>
              <a:rPr lang="en-US" dirty="0"/>
              <a:t/>
            </a:r>
            <a:br>
              <a:rPr lang="en-US" dirty="0"/>
            </a:br>
            <a:r>
              <a:rPr lang="en-US" dirty="0"/>
              <a:t/>
            </a:r>
            <a:br>
              <a:rPr lang="en-US" dirty="0"/>
            </a:br>
            <a:endParaRPr lang="en-IN" dirty="0"/>
          </a:p>
        </p:txBody>
      </p:sp>
      <p:sp>
        <p:nvSpPr>
          <p:cNvPr id="3" name="Text Placeholder 2"/>
          <p:cNvSpPr>
            <a:spLocks noGrp="1"/>
          </p:cNvSpPr>
          <p:nvPr>
            <p:ph type="body" sz="half" idx="2"/>
          </p:nvPr>
        </p:nvSpPr>
        <p:spPr>
          <a:xfrm>
            <a:off x="2589214" y="2751513"/>
            <a:ext cx="8649593" cy="2377440"/>
          </a:xfrm>
        </p:spPr>
        <p:txBody>
          <a:bodyPr>
            <a:normAutofit lnSpcReduction="10000"/>
          </a:bodyPr>
          <a:lstStyle/>
          <a:p>
            <a:r>
              <a:rPr lang="en-US" dirty="0">
                <a:solidFill>
                  <a:schemeClr val="accent1"/>
                </a:solidFill>
              </a:rPr>
              <a:t>Explore the benefits of visiting Thailand:</a:t>
            </a:r>
            <a:endParaRPr lang="en-US" dirty="0">
              <a:solidFill>
                <a:schemeClr val="accent1"/>
              </a:solidFill>
            </a:endParaRPr>
          </a:p>
          <a:p>
            <a:pPr fontAlgn="base"/>
            <a:r>
              <a:rPr lang="en-US" dirty="0">
                <a:solidFill>
                  <a:schemeClr val="accent1"/>
                </a:solidFill>
              </a:rPr>
              <a:t>Stunning Beaches: </a:t>
            </a:r>
            <a:r>
              <a:rPr lang="en-US" dirty="0"/>
              <a:t>Relax on pristine beaches and swim in crystal-clear waters in destinations like Phuket, </a:t>
            </a:r>
            <a:r>
              <a:rPr lang="en-US" dirty="0" err="1"/>
              <a:t>Koh</a:t>
            </a:r>
            <a:r>
              <a:rPr lang="en-US" dirty="0"/>
              <a:t> </a:t>
            </a:r>
            <a:r>
              <a:rPr lang="en-US" dirty="0" err="1"/>
              <a:t>Samui</a:t>
            </a:r>
            <a:r>
              <a:rPr lang="en-US" dirty="0"/>
              <a:t>, and </a:t>
            </a:r>
            <a:r>
              <a:rPr lang="en-US" dirty="0" err="1"/>
              <a:t>Krabi</a:t>
            </a:r>
            <a:r>
              <a:rPr lang="en-US" dirty="0"/>
              <a:t>.</a:t>
            </a:r>
          </a:p>
          <a:p>
            <a:pPr fontAlgn="base"/>
            <a:r>
              <a:rPr lang="en-US" dirty="0">
                <a:solidFill>
                  <a:schemeClr val="accent1"/>
                </a:solidFill>
              </a:rPr>
              <a:t>Cultural Experiences: </a:t>
            </a:r>
            <a:r>
              <a:rPr lang="en-US" dirty="0"/>
              <a:t>Immerse yourself in Thai culture by visiting temples, attending traditional festivals, and sampling delicious street food.</a:t>
            </a:r>
          </a:p>
          <a:p>
            <a:pPr fontAlgn="base"/>
            <a:r>
              <a:rPr lang="en-US" dirty="0">
                <a:solidFill>
                  <a:schemeClr val="accent1"/>
                </a:solidFill>
              </a:rPr>
              <a:t>Adventure Activities: </a:t>
            </a:r>
            <a:r>
              <a:rPr lang="en-US" dirty="0"/>
              <a:t>Embark on thrilling adventures such as trekking in the jungle, zip-lining through the canopy, and diving in world-class dive sites.</a:t>
            </a:r>
          </a:p>
          <a:p>
            <a:endParaRPr lang="en-IN" dirty="0"/>
          </a:p>
        </p:txBody>
      </p:sp>
      <p:sp>
        <p:nvSpPr>
          <p:cNvPr id="4" name="Rectangle 3"/>
          <p:cNvSpPr/>
          <p:nvPr/>
        </p:nvSpPr>
        <p:spPr>
          <a:xfrm>
            <a:off x="9095124" y="5638398"/>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8645236" y="6087277"/>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1080"/>
            <a:ext cx="1069571" cy="1069571"/>
          </a:xfrm>
          <a:prstGeom prst="rect">
            <a:avLst/>
          </a:prstGeom>
        </p:spPr>
      </p:pic>
    </p:spTree>
    <p:extLst>
      <p:ext uri="{BB962C8B-B14F-4D97-AF65-F5344CB8AC3E}">
        <p14:creationId xmlns:p14="http://schemas.microsoft.com/office/powerpoint/2010/main" val="14051703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2593571" y="798022"/>
            <a:ext cx="7157257" cy="1854354"/>
          </a:xfrm>
          <a:prstGeom prst="rect">
            <a:avLst/>
          </a:prstGeom>
        </p:spPr>
        <p:txBody>
          <a:bodyPr wrap="square">
            <a:spAutoFit/>
          </a:bodyPr>
          <a:lstStyle/>
          <a:p>
            <a:pPr algn="ctr">
              <a:spcAft>
                <a:spcPts val="1500"/>
              </a:spcAft>
            </a:pPr>
            <a:r>
              <a:rPr lang="en-IN" sz="6600" dirty="0">
                <a:solidFill>
                  <a:srgbClr val="0D0D0D"/>
                </a:solidFill>
                <a:latin typeface="Roboto"/>
              </a:rPr>
              <a:t>Conclusion</a:t>
            </a:r>
            <a:endParaRPr lang="en-IN" sz="6600" dirty="0"/>
          </a:p>
          <a:p>
            <a:r>
              <a:rPr lang="en-IN" dirty="0"/>
              <a:t/>
            </a:r>
            <a:br>
              <a:rPr lang="en-IN" dirty="0"/>
            </a:br>
            <a:endParaRPr lang="en-IN" dirty="0"/>
          </a:p>
        </p:txBody>
      </p:sp>
      <p:sp>
        <p:nvSpPr>
          <p:cNvPr id="3" name="Rectangle 2"/>
          <p:cNvSpPr/>
          <p:nvPr/>
        </p:nvSpPr>
        <p:spPr>
          <a:xfrm>
            <a:off x="3048000" y="2181480"/>
            <a:ext cx="6096000" cy="2500685"/>
          </a:xfrm>
          <a:prstGeom prst="rect">
            <a:avLst/>
          </a:prstGeom>
        </p:spPr>
        <p:txBody>
          <a:bodyPr>
            <a:spAutoFit/>
          </a:bodyPr>
          <a:lstStyle/>
          <a:p>
            <a:pPr>
              <a:spcBef>
                <a:spcPts val="1500"/>
              </a:spcBef>
              <a:spcAft>
                <a:spcPts val="1500"/>
              </a:spcAft>
            </a:pPr>
            <a:r>
              <a:rPr lang="en-US" dirty="0">
                <a:solidFill>
                  <a:srgbClr val="0D0D0D"/>
                </a:solidFill>
                <a:latin typeface="Roboto"/>
              </a:rPr>
              <a:t>F</a:t>
            </a:r>
            <a:r>
              <a:rPr lang="en-US" dirty="0" smtClean="0">
                <a:solidFill>
                  <a:srgbClr val="0D0D0D"/>
                </a:solidFill>
                <a:latin typeface="Roboto"/>
              </a:rPr>
              <a:t>inding </a:t>
            </a:r>
            <a:r>
              <a:rPr lang="en-US" dirty="0">
                <a:solidFill>
                  <a:srgbClr val="0D0D0D"/>
                </a:solidFill>
                <a:latin typeface="Roboto"/>
              </a:rPr>
              <a:t>cheap flights to Thailand is essential for travelers looking to explore this diverse and beautiful country on a budget. By understanding the factors influencing flight prices and utilizing practical tips for finding the best deals, travelers can unlock significant savings on airfare and embark on an unforgettable journey to Thailand.</a:t>
            </a:r>
            <a:endParaRPr lang="en-US" dirty="0"/>
          </a:p>
          <a:p>
            <a:r>
              <a:rPr lang="en-US" dirty="0"/>
              <a:t/>
            </a:r>
            <a:br>
              <a:rPr lang="en-US" dirty="0"/>
            </a:br>
            <a:endParaRPr lang="en-IN" dirty="0"/>
          </a:p>
        </p:txBody>
      </p:sp>
      <p:sp>
        <p:nvSpPr>
          <p:cNvPr id="4" name="Rectangle 3"/>
          <p:cNvSpPr/>
          <p:nvPr/>
        </p:nvSpPr>
        <p:spPr>
          <a:xfrm>
            <a:off x="9095124" y="5638398"/>
            <a:ext cx="1749197" cy="369332"/>
          </a:xfrm>
          <a:prstGeom prst="rect">
            <a:avLst/>
          </a:prstGeom>
        </p:spPr>
        <p:txBody>
          <a:bodyPr wrap="none">
            <a:spAutoFit/>
          </a:bodyPr>
          <a:lstStyle/>
          <a:p>
            <a:r>
              <a:rPr lang="en-IN" dirty="0">
                <a:latin typeface="Arial" panose="020B0604020202020204" pitchFamily="34" charset="0"/>
              </a:rPr>
              <a:t>0800-054-8309</a:t>
            </a:r>
            <a:endParaRPr lang="en-IN" dirty="0"/>
          </a:p>
        </p:txBody>
      </p:sp>
      <p:sp>
        <p:nvSpPr>
          <p:cNvPr id="5" name="Rectangle 4"/>
          <p:cNvSpPr/>
          <p:nvPr/>
        </p:nvSpPr>
        <p:spPr>
          <a:xfrm>
            <a:off x="8645236" y="6087277"/>
            <a:ext cx="2460568" cy="369332"/>
          </a:xfrm>
          <a:prstGeom prst="rect">
            <a:avLst/>
          </a:prstGeom>
        </p:spPr>
        <p:txBody>
          <a:bodyPr wrap="square">
            <a:spAutoFit/>
          </a:bodyPr>
          <a:lstStyle/>
          <a:p>
            <a:r>
              <a:rPr lang="en-IN" u="sng" dirty="0" smtClean="0">
                <a:solidFill>
                  <a:srgbClr val="1155CC"/>
                </a:solidFill>
                <a:latin typeface="Arial" panose="020B0604020202020204" pitchFamily="34" charset="0"/>
                <a:hlinkClick r:id="rId2"/>
              </a:rPr>
              <a:t>www.flightforus.co.uk</a:t>
            </a:r>
            <a:r>
              <a:rPr lang="en-IN" u="sng" dirty="0">
                <a:solidFill>
                  <a:srgbClr val="1155CC"/>
                </a:solidFill>
                <a:latin typeface="Arial" panose="020B0604020202020204" pitchFamily="34" charset="0"/>
                <a:hlinkClick r:id="rId2"/>
              </a:rPr>
              <a:t>/</a:t>
            </a:r>
            <a:endParaRPr lang="en-IN" dirty="0"/>
          </a:p>
        </p:txBody>
      </p:sp>
      <p:pic>
        <p:nvPicPr>
          <p:cNvPr id="6" name="Picture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61" y="-13858"/>
            <a:ext cx="1069571" cy="1069571"/>
          </a:xfrm>
          <a:prstGeom prst="rect">
            <a:avLst/>
          </a:prstGeom>
        </p:spPr>
      </p:pic>
    </p:spTree>
    <p:extLst>
      <p:ext uri="{BB962C8B-B14F-4D97-AF65-F5344CB8AC3E}">
        <p14:creationId xmlns:p14="http://schemas.microsoft.com/office/powerpoint/2010/main" val="3308309043"/>
      </p:ext>
    </p:extLst>
  </p:cSld>
  <p:clrMapOvr>
    <a:masterClrMapping/>
  </p:clrMapOvr>
</p:sld>
</file>

<file path=ppt/theme/theme1.xml><?xml version="1.0" encoding="utf-8"?>
<a:theme xmlns:a="http://schemas.openxmlformats.org/drawingml/2006/main" name="Wisp">
  <a:themeElements>
    <a:clrScheme name="Wisp">
      <a:dk1>
        <a:sysClr val="windowText" lastClr="000000"/>
      </a:dk1>
      <a:lt1>
        <a:sysClr val="window" lastClr="FFFFFF"/>
      </a:lt1>
      <a:dk2>
        <a:srgbClr val="766F54"/>
      </a:dk2>
      <a:lt2>
        <a:srgbClr val="E3EACF"/>
      </a:lt2>
      <a:accent1>
        <a:srgbClr val="A53010"/>
      </a:accent1>
      <a:accent2>
        <a:srgbClr val="DE7E18"/>
      </a:accent2>
      <a:accent3>
        <a:srgbClr val="9F8351"/>
      </a:accent3>
      <a:accent4>
        <a:srgbClr val="728653"/>
      </a:accent4>
      <a:accent5>
        <a:srgbClr val="92AA4C"/>
      </a:accent5>
      <a:accent6>
        <a:srgbClr val="6AAC91"/>
      </a:accent6>
      <a:hlink>
        <a:srgbClr val="FB4A18"/>
      </a:hlink>
      <a:folHlink>
        <a:srgbClr val="FB9318"/>
      </a:folHlink>
    </a:clrScheme>
    <a:fontScheme name="Wisp">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Wisp">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24B1A44C-C006-48B2-A4D7-E5549B3D8CD4}"/>
    </a:ext>
  </a:extLst>
</a:theme>
</file>

<file path=docProps/app.xml><?xml version="1.0" encoding="utf-8"?>
<Properties xmlns="http://schemas.openxmlformats.org/officeDocument/2006/extended-properties" xmlns:vt="http://schemas.openxmlformats.org/officeDocument/2006/docPropsVTypes">
  <Template>Wisp</Template>
  <TotalTime>23</TotalTime>
  <Words>632</Words>
  <Application>Microsoft Office PowerPoint</Application>
  <PresentationFormat>Widescreen</PresentationFormat>
  <Paragraphs>62</Paragraphs>
  <Slides>8</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8</vt:i4>
      </vt:variant>
    </vt:vector>
  </HeadingPairs>
  <TitlesOfParts>
    <vt:vector size="13" baseType="lpstr">
      <vt:lpstr>Arial</vt:lpstr>
      <vt:lpstr>Century Gothic</vt:lpstr>
      <vt:lpstr>Roboto</vt:lpstr>
      <vt:lpstr>Wingdings 3</vt:lpstr>
      <vt:lpstr>Wisp</vt:lpstr>
      <vt:lpstr>Unlocking Affordable Journeys | Cheap Flights to Thailand </vt:lpstr>
      <vt:lpstr>Importance of Finding Cheap Flights  </vt:lpstr>
      <vt:lpstr>Factors Affecting Flight Prices  </vt:lpstr>
      <vt:lpstr>Tips for Finding Cheap Flights  </vt:lpstr>
      <vt:lpstr>Airlines Offering Cheap Flights to Thailand  </vt:lpstr>
      <vt:lpstr>Example Flight Routes and Prices  </vt:lpstr>
      <vt:lpstr>Benefits of Traveling to Thailand  </vt:lpstr>
      <vt:lpstr>PowerPoint 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Unlocking Affordable Journeys | Cheap Flights to Thailand</dc:title>
  <dc:creator>admin</dc:creator>
  <cp:lastModifiedBy>admin</cp:lastModifiedBy>
  <cp:revision>3</cp:revision>
  <dcterms:created xsi:type="dcterms:W3CDTF">2024-03-21T07:57:23Z</dcterms:created>
  <dcterms:modified xsi:type="dcterms:W3CDTF">2024-03-21T08:20:47Z</dcterms:modified>
</cp:coreProperties>
</file>