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88" r:id="rId2"/>
    <p:sldId id="266" r:id="rId3"/>
    <p:sldId id="257" r:id="rId4"/>
    <p:sldId id="290" r:id="rId5"/>
    <p:sldId id="258" r:id="rId6"/>
    <p:sldId id="259" r:id="rId7"/>
    <p:sldId id="260" r:id="rId8"/>
    <p:sldId id="261" r:id="rId9"/>
    <p:sldId id="262" r:id="rId10"/>
    <p:sldId id="267" r:id="rId11"/>
    <p:sldId id="263" r:id="rId12"/>
    <p:sldId id="264" r:id="rId13"/>
    <p:sldId id="265" r:id="rId14"/>
    <p:sldId id="270" r:id="rId15"/>
    <p:sldId id="268" r:id="rId16"/>
    <p:sldId id="269" r:id="rId17"/>
    <p:sldId id="272" r:id="rId18"/>
    <p:sldId id="273" r:id="rId19"/>
    <p:sldId id="274" r:id="rId20"/>
    <p:sldId id="275" r:id="rId21"/>
    <p:sldId id="276" r:id="rId22"/>
    <p:sldId id="271" r:id="rId23"/>
    <p:sldId id="294" r:id="rId24"/>
    <p:sldId id="293" r:id="rId25"/>
    <p:sldId id="292" r:id="rId26"/>
    <p:sldId id="295" r:id="rId27"/>
    <p:sldId id="278" r:id="rId28"/>
    <p:sldId id="279" r:id="rId29"/>
    <p:sldId id="280" r:id="rId30"/>
    <p:sldId id="281" r:id="rId31"/>
    <p:sldId id="296" r:id="rId32"/>
    <p:sldId id="277" r:id="rId33"/>
    <p:sldId id="291" r:id="rId3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ABFCF23-3B69-468F-B69F-88F6DE6A72F2}" styleName="Style moyen 1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7CE84F3-28C3-443E-9E96-99CF82512B78}" styleName="Style foncé 1 - Accentuation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Style foncé 1 - Accentuation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74" autoAdjust="0"/>
    <p:restoredTop sz="94660"/>
  </p:normalViewPr>
  <p:slideViewPr>
    <p:cSldViewPr>
      <p:cViewPr>
        <p:scale>
          <a:sx n="70" d="100"/>
          <a:sy n="70" d="100"/>
        </p:scale>
        <p:origin x="-1398"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7BD7A5-09ED-4196-B11E-18168B59A8F7}" type="datetimeFigureOut">
              <a:rPr lang="fr-FR" smtClean="0"/>
              <a:t>19/05/2012</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4CD622-B1D9-4F44-A61C-FE4F04420C08}" type="slidenum">
              <a:rPr lang="fr-FR" smtClean="0"/>
              <a:t>‹N°›</a:t>
            </a:fld>
            <a:endParaRPr lang="fr-FR" dirty="0"/>
          </a:p>
        </p:txBody>
      </p:sp>
    </p:spTree>
    <p:extLst>
      <p:ext uri="{BB962C8B-B14F-4D97-AF65-F5344CB8AC3E}">
        <p14:creationId xmlns:p14="http://schemas.microsoft.com/office/powerpoint/2010/main" val="1396934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1876177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3767056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34438460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5685298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1366175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225065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8" name="Espace réservé du pied de page 7"/>
          <p:cNvSpPr>
            <a:spLocks noGrp="1"/>
          </p:cNvSpPr>
          <p:nvPr>
            <p:ph type="ftr" sz="quarter" idx="11"/>
          </p:nvPr>
        </p:nvSpPr>
        <p:spPr/>
        <p:txBody>
          <a:bodyPr/>
          <a:lstStyle/>
          <a:p>
            <a:endParaRPr lang="fr-FR" dirty="0"/>
          </a:p>
        </p:txBody>
      </p:sp>
      <p:sp>
        <p:nvSpPr>
          <p:cNvPr id="9" name="Espace réservé du numéro de diapositive 8"/>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678119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4" name="Espace réservé du pied de page 3"/>
          <p:cNvSpPr>
            <a:spLocks noGrp="1"/>
          </p:cNvSpPr>
          <p:nvPr>
            <p:ph type="ftr" sz="quarter" idx="11"/>
          </p:nvPr>
        </p:nvSpPr>
        <p:spPr/>
        <p:txBody>
          <a:bodyPr/>
          <a:lstStyle/>
          <a:p>
            <a:endParaRPr lang="fr-FR" dirty="0"/>
          </a:p>
        </p:txBody>
      </p:sp>
      <p:sp>
        <p:nvSpPr>
          <p:cNvPr id="5" name="Espace réservé du numéro de diapositive 4"/>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3701633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3" name="Espace réservé du pied de page 2"/>
          <p:cNvSpPr>
            <a:spLocks noGrp="1"/>
          </p:cNvSpPr>
          <p:nvPr>
            <p:ph type="ftr" sz="quarter" idx="11"/>
          </p:nvPr>
        </p:nvSpPr>
        <p:spPr/>
        <p:txBody>
          <a:bodyPr/>
          <a:lstStyle/>
          <a:p>
            <a:endParaRPr lang="fr-FR" dirty="0"/>
          </a:p>
        </p:txBody>
      </p:sp>
      <p:sp>
        <p:nvSpPr>
          <p:cNvPr id="4" name="Espace réservé du numéro de diapositive 3"/>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500182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2728653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E2A8AABF-5A9E-4E4A-B945-D1805D5532E7}" type="datetimeFigureOut">
              <a:rPr lang="fr-FR" smtClean="0"/>
              <a:t>19/05/2012</a:t>
            </a:fld>
            <a:endParaRPr lang="fr-FR" dirty="0"/>
          </a:p>
        </p:txBody>
      </p:sp>
      <p:sp>
        <p:nvSpPr>
          <p:cNvPr id="6" name="Espace réservé du pied de page 5"/>
          <p:cNvSpPr>
            <a:spLocks noGrp="1"/>
          </p:cNvSpPr>
          <p:nvPr>
            <p:ph type="ftr" sz="quarter" idx="11"/>
          </p:nvPr>
        </p:nvSpPr>
        <p:spPr/>
        <p:txBody>
          <a:bodyPr/>
          <a:lstStyle/>
          <a:p>
            <a:endParaRPr lang="fr-FR" dirty="0"/>
          </a:p>
        </p:txBody>
      </p:sp>
      <p:sp>
        <p:nvSpPr>
          <p:cNvPr id="7" name="Espace réservé du numéro de diapositive 6"/>
          <p:cNvSpPr>
            <a:spLocks noGrp="1"/>
          </p:cNvSpPr>
          <p:nvPr>
            <p:ph type="sldNum" sz="quarter" idx="12"/>
          </p:nvPr>
        </p:nvSpPr>
        <p:spPr/>
        <p:txBody>
          <a:bodyPr/>
          <a:lstStyle/>
          <a:p>
            <a:fld id="{88017C29-5F88-45E9-82C4-934D9F61EDCB}" type="slidenum">
              <a:rPr lang="fr-FR" smtClean="0"/>
              <a:t>‹N°›</a:t>
            </a:fld>
            <a:endParaRPr lang="fr-FR" dirty="0"/>
          </a:p>
        </p:txBody>
      </p:sp>
    </p:spTree>
    <p:extLst>
      <p:ext uri="{BB962C8B-B14F-4D97-AF65-F5344CB8AC3E}">
        <p14:creationId xmlns:p14="http://schemas.microsoft.com/office/powerpoint/2010/main" val="1145172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5000" r="-4000" b="-15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A8AABF-5A9E-4E4A-B945-D1805D5532E7}" type="datetimeFigureOut">
              <a:rPr lang="fr-FR" smtClean="0"/>
              <a:t>19/05/2012</a:t>
            </a:fld>
            <a:endParaRPr lang="fr-FR" dirty="0"/>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017C29-5F88-45E9-82C4-934D9F61EDCB}" type="slidenum">
              <a:rPr lang="fr-FR" smtClean="0"/>
              <a:t>‹N°›</a:t>
            </a:fld>
            <a:endParaRPr lang="fr-FR" dirty="0"/>
          </a:p>
        </p:txBody>
      </p:sp>
    </p:spTree>
    <p:extLst>
      <p:ext uri="{BB962C8B-B14F-4D97-AF65-F5344CB8AC3E}">
        <p14:creationId xmlns:p14="http://schemas.microsoft.com/office/powerpoint/2010/main" val="8689323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50825" y="188913"/>
            <a:ext cx="8713788" cy="1169987"/>
          </a:xfrm>
          <a:prstGeom prst="rect">
            <a:avLst/>
          </a:prstGeom>
          <a:noFill/>
        </p:spPr>
        <p:txBody>
          <a:bodyPr>
            <a:spAutoFit/>
          </a:bodyPr>
          <a:lstStyle/>
          <a:p>
            <a:pPr algn="ctr" fontAlgn="auto">
              <a:spcBef>
                <a:spcPts val="0"/>
              </a:spcBef>
              <a:spcAft>
                <a:spcPts val="0"/>
              </a:spcAft>
              <a:defRPr/>
            </a:pPr>
            <a:r>
              <a:rPr lang="fr-FR" sz="1400" b="1" cap="all" dirty="0">
                <a:latin typeface="Times New Roman" pitchFamily="18" charset="0"/>
                <a:cs typeface="Times New Roman" pitchFamily="18" charset="0"/>
              </a:rPr>
              <a:t>République algérienne démocratique et populaire</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b="1" cap="all" dirty="0">
                <a:latin typeface="Times New Roman" pitchFamily="18" charset="0"/>
                <a:cs typeface="Times New Roman" pitchFamily="18" charset="0"/>
              </a:rPr>
              <a:t> Ministère de l'enseignement supérieur et de la recherche scientifique</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b="1" cap="all" dirty="0">
                <a:latin typeface="Times New Roman" pitchFamily="18" charset="0"/>
                <a:cs typeface="Times New Roman" pitchFamily="18" charset="0"/>
              </a:rPr>
              <a:t> Université Mentouri – Constantine</a:t>
            </a:r>
            <a:br>
              <a:rPr lang="fr-FR" sz="1400" b="1" cap="all" dirty="0">
                <a:latin typeface="Times New Roman" pitchFamily="18" charset="0"/>
                <a:cs typeface="Times New Roman" pitchFamily="18" charset="0"/>
              </a:rPr>
            </a:br>
            <a:r>
              <a:rPr lang="fr-FR" sz="1400" b="1" cap="all" dirty="0">
                <a:latin typeface="Times New Roman" pitchFamily="18" charset="0"/>
                <a:cs typeface="Times New Roman" pitchFamily="18" charset="0"/>
              </a:rPr>
              <a:t> </a:t>
            </a:r>
            <a:r>
              <a:rPr lang="fr-FR" sz="1400" cap="all" dirty="0">
                <a:latin typeface="Times New Roman" pitchFamily="18" charset="0"/>
                <a:cs typeface="Times New Roman" pitchFamily="18" charset="0"/>
              </a:rPr>
              <a:t>Faculté des sciences de la terre, géographie et de </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cap="all" dirty="0">
                <a:latin typeface="Times New Roman" pitchFamily="18" charset="0"/>
                <a:cs typeface="Times New Roman" pitchFamily="18" charset="0"/>
              </a:rPr>
              <a:t>l'aménagement du territoire</a:t>
            </a:r>
            <a:endParaRPr lang="fr-FR" sz="1400" dirty="0"/>
          </a:p>
        </p:txBody>
      </p:sp>
      <p:sp>
        <p:nvSpPr>
          <p:cNvPr id="3" name="ZoneTexte 2"/>
          <p:cNvSpPr txBox="1"/>
          <p:nvPr/>
        </p:nvSpPr>
        <p:spPr>
          <a:xfrm>
            <a:off x="2268538" y="1382713"/>
            <a:ext cx="4921250" cy="307975"/>
          </a:xfrm>
          <a:prstGeom prst="rect">
            <a:avLst/>
          </a:prstGeom>
          <a:noFill/>
        </p:spPr>
        <p:txBody>
          <a:bodyPr wrap="none">
            <a:spAutoFit/>
          </a:bodyPr>
          <a:lstStyle/>
          <a:p>
            <a:pPr fontAlgn="auto">
              <a:spcBef>
                <a:spcPts val="0"/>
              </a:spcBef>
              <a:spcAft>
                <a:spcPts val="0"/>
              </a:spcAft>
              <a:defRPr/>
            </a:pPr>
            <a:r>
              <a:rPr lang="fr-FR" sz="1400" b="1" cap="all" dirty="0">
                <a:latin typeface="Times New Roman" pitchFamily="18" charset="0"/>
                <a:cs typeface="Times New Roman" pitchFamily="18" charset="0"/>
              </a:rPr>
              <a:t>Département gestion et techniques urbaines</a:t>
            </a:r>
            <a:endParaRPr lang="fr-FR" sz="1400" dirty="0"/>
          </a:p>
        </p:txBody>
      </p:sp>
      <p:sp>
        <p:nvSpPr>
          <p:cNvPr id="4" name="ZoneTexte 5"/>
          <p:cNvSpPr txBox="1">
            <a:spLocks noChangeArrowheads="1"/>
          </p:cNvSpPr>
          <p:nvPr/>
        </p:nvSpPr>
        <p:spPr bwMode="auto">
          <a:xfrm>
            <a:off x="4185641" y="1690688"/>
            <a:ext cx="107593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b="1" dirty="0">
                <a:latin typeface="Times New Roman" pitchFamily="18" charset="0"/>
                <a:cs typeface="Times New Roman" pitchFamily="18" charset="0"/>
              </a:rPr>
              <a:t>Module: </a:t>
            </a:r>
          </a:p>
          <a:p>
            <a:pPr algn="ctr" eaLnBrk="1" hangingPunct="1"/>
            <a:r>
              <a:rPr lang="fr-FR" sz="2000" dirty="0" smtClean="0">
                <a:latin typeface="Times New Roman" pitchFamily="18" charset="0"/>
                <a:cs typeface="Times New Roman" pitchFamily="18" charset="0"/>
              </a:rPr>
              <a:t>Atelier </a:t>
            </a:r>
            <a:endParaRPr lang="fr-FR" sz="2000" dirty="0">
              <a:latin typeface="Times New Roman" pitchFamily="18" charset="0"/>
              <a:cs typeface="Times New Roman" pitchFamily="18" charset="0"/>
            </a:endParaRPr>
          </a:p>
        </p:txBody>
      </p:sp>
      <p:sp>
        <p:nvSpPr>
          <p:cNvPr id="5" name="ZoneTexte 4"/>
          <p:cNvSpPr txBox="1">
            <a:spLocks noChangeArrowheads="1"/>
          </p:cNvSpPr>
          <p:nvPr/>
        </p:nvSpPr>
        <p:spPr bwMode="auto">
          <a:xfrm>
            <a:off x="611560" y="2394317"/>
            <a:ext cx="7978775" cy="1877437"/>
          </a:xfrm>
          <a:prstGeom prst="rect">
            <a:avLst/>
          </a:prstGeom>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4400" b="1" dirty="0">
                <a:solidFill>
                  <a:srgbClr val="FFFF00"/>
                </a:solidFill>
                <a:latin typeface="Andalus" pitchFamily="2" charset="-78"/>
                <a:cs typeface="Andalus" pitchFamily="2" charset="-78"/>
              </a:rPr>
              <a:t>Thème:</a:t>
            </a:r>
          </a:p>
          <a:p>
            <a:pPr algn="ctr" eaLnBrk="1" hangingPunct="1"/>
            <a:r>
              <a:rPr lang="fr-FR" sz="3600" b="1" dirty="0" smtClean="0">
                <a:solidFill>
                  <a:srgbClr val="FFFF00"/>
                </a:solidFill>
                <a:latin typeface="Times New Roman" pitchFamily="18" charset="0"/>
                <a:cs typeface="Times New Roman" pitchFamily="18" charset="0"/>
              </a:rPr>
              <a:t>Analyse et élaboration du  POS b30</a:t>
            </a:r>
            <a:endParaRPr lang="fr-FR" sz="3600" b="1" dirty="0">
              <a:solidFill>
                <a:srgbClr val="FFFF00"/>
              </a:solidFill>
              <a:latin typeface="Times New Roman" pitchFamily="18" charset="0"/>
              <a:cs typeface="Times New Roman" pitchFamily="18" charset="0"/>
            </a:endParaRPr>
          </a:p>
          <a:p>
            <a:pPr algn="ctr" eaLnBrk="1" hangingPunct="1"/>
            <a:r>
              <a:rPr lang="fr-FR" sz="3600" b="1" dirty="0">
                <a:solidFill>
                  <a:srgbClr val="FFFF00"/>
                </a:solidFill>
                <a:latin typeface="Times New Roman" pitchFamily="18" charset="0"/>
                <a:cs typeface="Times New Roman" pitchFamily="18" charset="0"/>
              </a:rPr>
              <a:t>d</a:t>
            </a:r>
            <a:r>
              <a:rPr lang="fr-FR" sz="3600" b="1" dirty="0" smtClean="0">
                <a:solidFill>
                  <a:srgbClr val="FFFF00"/>
                </a:solidFill>
                <a:latin typeface="Times New Roman" pitchFamily="18" charset="0"/>
                <a:cs typeface="Times New Roman" pitchFamily="18" charset="0"/>
              </a:rPr>
              <a:t>e la commune de BEJAIA  </a:t>
            </a:r>
            <a:endParaRPr lang="fr-FR" sz="3600" b="1" dirty="0">
              <a:solidFill>
                <a:srgbClr val="FFFF00"/>
              </a:solidFill>
              <a:latin typeface="Times New Roman" pitchFamily="18" charset="0"/>
              <a:cs typeface="Times New Roman" pitchFamily="18" charset="0"/>
            </a:endParaRPr>
          </a:p>
        </p:txBody>
      </p:sp>
      <p:sp>
        <p:nvSpPr>
          <p:cNvPr id="6" name="ZoneTexte 6"/>
          <p:cNvSpPr txBox="1">
            <a:spLocks noChangeArrowheads="1"/>
          </p:cNvSpPr>
          <p:nvPr/>
        </p:nvSpPr>
        <p:spPr bwMode="auto">
          <a:xfrm>
            <a:off x="296999" y="4946097"/>
            <a:ext cx="297893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fr-FR" sz="2000" b="1" dirty="0">
                <a:solidFill>
                  <a:schemeClr val="bg1"/>
                </a:solidFill>
                <a:latin typeface="Times New Roman" pitchFamily="18" charset="0"/>
                <a:cs typeface="Times New Roman" pitchFamily="18" charset="0"/>
              </a:rPr>
              <a:t>Travail de :</a:t>
            </a:r>
          </a:p>
          <a:p>
            <a:pPr algn="just" eaLnBrk="1" hangingPunct="1">
              <a:buFont typeface="Arial" pitchFamily="34" charset="0"/>
              <a:buChar char="•"/>
            </a:pPr>
            <a:r>
              <a:rPr lang="fr-FR" sz="2000" b="1" dirty="0">
                <a:solidFill>
                  <a:schemeClr val="bg1"/>
                </a:solidFill>
                <a:latin typeface="Times New Roman" pitchFamily="18" charset="0"/>
                <a:cs typeface="Times New Roman" pitchFamily="18" charset="0"/>
              </a:rPr>
              <a:t>HADDAD </a:t>
            </a:r>
            <a:r>
              <a:rPr lang="fr-FR" sz="2000" b="1" dirty="0" smtClean="0">
                <a:solidFill>
                  <a:schemeClr val="bg1"/>
                </a:solidFill>
                <a:latin typeface="Times New Roman" pitchFamily="18" charset="0"/>
                <a:cs typeface="Times New Roman" pitchFamily="18" charset="0"/>
              </a:rPr>
              <a:t>Toufik</a:t>
            </a:r>
          </a:p>
          <a:p>
            <a:pPr algn="just" eaLnBrk="1" hangingPunct="1">
              <a:buFont typeface="Arial" pitchFamily="34" charset="0"/>
              <a:buChar char="•"/>
            </a:pPr>
            <a:r>
              <a:rPr lang="fr-FR" sz="2000" b="1" dirty="0">
                <a:solidFill>
                  <a:schemeClr val="bg1"/>
                </a:solidFill>
                <a:latin typeface="Times New Roman" pitchFamily="18" charset="0"/>
                <a:cs typeface="Times New Roman" pitchFamily="18" charset="0"/>
              </a:rPr>
              <a:t>Taleb </a:t>
            </a:r>
            <a:r>
              <a:rPr lang="fr-FR" sz="2000" b="1" dirty="0" err="1">
                <a:solidFill>
                  <a:schemeClr val="bg1"/>
                </a:solidFill>
                <a:latin typeface="Times New Roman" pitchFamily="18" charset="0"/>
                <a:cs typeface="Times New Roman" pitchFamily="18" charset="0"/>
              </a:rPr>
              <a:t>Fares</a:t>
            </a:r>
            <a:r>
              <a:rPr lang="fr-FR" sz="2000" b="1" dirty="0">
                <a:solidFill>
                  <a:schemeClr val="bg1"/>
                </a:solidFill>
                <a:latin typeface="Times New Roman" pitchFamily="18" charset="0"/>
                <a:cs typeface="Times New Roman" pitchFamily="18" charset="0"/>
              </a:rPr>
              <a:t> </a:t>
            </a:r>
            <a:r>
              <a:rPr lang="fr-FR" sz="2000" b="1" dirty="0" smtClean="0">
                <a:solidFill>
                  <a:schemeClr val="bg1"/>
                </a:solidFill>
                <a:latin typeface="Times New Roman" pitchFamily="18" charset="0"/>
                <a:cs typeface="Times New Roman" pitchFamily="18" charset="0"/>
              </a:rPr>
              <a:t> </a:t>
            </a:r>
          </a:p>
          <a:p>
            <a:pPr algn="just" eaLnBrk="1" hangingPunct="1">
              <a:buFont typeface="Arial" pitchFamily="34" charset="0"/>
              <a:buChar char="•"/>
            </a:pPr>
            <a:r>
              <a:rPr lang="fr-FR" sz="2000" b="1" dirty="0" smtClean="0">
                <a:solidFill>
                  <a:schemeClr val="bg1"/>
                </a:solidFill>
                <a:latin typeface="Times New Roman" pitchFamily="18" charset="0"/>
                <a:cs typeface="Times New Roman" pitchFamily="18" charset="0"/>
              </a:rPr>
              <a:t>HADJAZ </a:t>
            </a:r>
            <a:r>
              <a:rPr lang="fr-FR" sz="2000" b="1" dirty="0">
                <a:solidFill>
                  <a:schemeClr val="bg1"/>
                </a:solidFill>
                <a:latin typeface="Times New Roman" pitchFamily="18" charset="0"/>
                <a:cs typeface="Times New Roman" pitchFamily="18" charset="0"/>
              </a:rPr>
              <a:t>Hachemi</a:t>
            </a:r>
          </a:p>
          <a:p>
            <a:pPr algn="just" eaLnBrk="1" hangingPunct="1">
              <a:buFont typeface="Arial" pitchFamily="34" charset="0"/>
              <a:buChar char="•"/>
            </a:pPr>
            <a:r>
              <a:rPr lang="fr-FR" sz="2000" b="1" dirty="0">
                <a:solidFill>
                  <a:schemeClr val="bg1"/>
                </a:solidFill>
                <a:latin typeface="Times New Roman" pitchFamily="18" charset="0"/>
                <a:cs typeface="Times New Roman" pitchFamily="18" charset="0"/>
              </a:rPr>
              <a:t>GUERGOURI </a:t>
            </a:r>
            <a:r>
              <a:rPr lang="fr-FR" sz="2000" b="1" dirty="0" smtClean="0">
                <a:solidFill>
                  <a:schemeClr val="bg1"/>
                </a:solidFill>
                <a:latin typeface="Times New Roman" pitchFamily="18" charset="0"/>
                <a:cs typeface="Times New Roman" pitchFamily="18" charset="0"/>
              </a:rPr>
              <a:t>Yahia</a:t>
            </a:r>
          </a:p>
          <a:p>
            <a:pPr algn="just" eaLnBrk="1" hangingPunct="1">
              <a:buFont typeface="Arial" pitchFamily="34" charset="0"/>
              <a:buChar char="•"/>
            </a:pPr>
            <a:r>
              <a:rPr lang="fr-FR" sz="2000" b="1" dirty="0" err="1" smtClean="0">
                <a:solidFill>
                  <a:schemeClr val="bg1"/>
                </a:solidFill>
                <a:latin typeface="Times New Roman" pitchFamily="18" charset="0"/>
                <a:cs typeface="Times New Roman" pitchFamily="18" charset="0"/>
              </a:rPr>
              <a:t>Ghennam</a:t>
            </a:r>
            <a:r>
              <a:rPr lang="fr-FR" sz="2000" b="1" dirty="0" smtClean="0">
                <a:solidFill>
                  <a:schemeClr val="bg1"/>
                </a:solidFill>
                <a:latin typeface="Times New Roman" pitchFamily="18" charset="0"/>
                <a:cs typeface="Times New Roman" pitchFamily="18" charset="0"/>
              </a:rPr>
              <a:t> </a:t>
            </a:r>
            <a:r>
              <a:rPr lang="fr-FR" sz="2000" b="1" dirty="0" err="1" smtClean="0">
                <a:solidFill>
                  <a:schemeClr val="bg1"/>
                </a:solidFill>
                <a:latin typeface="Times New Roman" pitchFamily="18" charset="0"/>
                <a:cs typeface="Times New Roman" pitchFamily="18" charset="0"/>
              </a:rPr>
              <a:t>nour</a:t>
            </a:r>
            <a:r>
              <a:rPr lang="fr-FR" sz="2000" b="1" dirty="0" smtClean="0">
                <a:solidFill>
                  <a:schemeClr val="bg1"/>
                </a:solidFill>
                <a:latin typeface="Times New Roman" pitchFamily="18" charset="0"/>
                <a:cs typeface="Times New Roman" pitchFamily="18" charset="0"/>
              </a:rPr>
              <a:t> </a:t>
            </a:r>
            <a:r>
              <a:rPr lang="fr-FR" sz="2000" b="1" dirty="0" err="1" smtClean="0">
                <a:solidFill>
                  <a:schemeClr val="bg1"/>
                </a:solidFill>
                <a:latin typeface="Times New Roman" pitchFamily="18" charset="0"/>
                <a:cs typeface="Times New Roman" pitchFamily="18" charset="0"/>
              </a:rPr>
              <a:t>elhouda</a:t>
            </a:r>
            <a:endParaRPr lang="fr-FR" sz="2000" b="1" dirty="0">
              <a:solidFill>
                <a:schemeClr val="bg1"/>
              </a:solidFill>
              <a:latin typeface="Times New Roman" pitchFamily="18" charset="0"/>
              <a:cs typeface="Times New Roman" pitchFamily="18" charset="0"/>
            </a:endParaRPr>
          </a:p>
        </p:txBody>
      </p:sp>
      <p:sp>
        <p:nvSpPr>
          <p:cNvPr id="7" name="ZoneTexte 7"/>
          <p:cNvSpPr txBox="1">
            <a:spLocks noChangeArrowheads="1"/>
          </p:cNvSpPr>
          <p:nvPr/>
        </p:nvSpPr>
        <p:spPr bwMode="auto">
          <a:xfrm>
            <a:off x="6808787" y="5863572"/>
            <a:ext cx="195014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FR" sz="2000" b="1" dirty="0">
                <a:solidFill>
                  <a:schemeClr val="bg1"/>
                </a:solidFill>
                <a:latin typeface="Times New Roman" pitchFamily="18" charset="0"/>
                <a:cs typeface="Times New Roman" pitchFamily="18" charset="0"/>
              </a:rPr>
              <a:t>Diriger </a:t>
            </a:r>
            <a:r>
              <a:rPr lang="fr-FR" sz="2000" b="1" dirty="0" smtClean="0">
                <a:solidFill>
                  <a:schemeClr val="bg1"/>
                </a:solidFill>
                <a:latin typeface="Times New Roman" pitchFamily="18" charset="0"/>
                <a:cs typeface="Times New Roman" pitchFamily="18" charset="0"/>
              </a:rPr>
              <a:t>par Mr:</a:t>
            </a:r>
            <a:endParaRPr lang="fr-FR" sz="2000" b="1" dirty="0">
              <a:solidFill>
                <a:schemeClr val="bg1"/>
              </a:solidFill>
              <a:latin typeface="Times New Roman" pitchFamily="18" charset="0"/>
              <a:cs typeface="Times New Roman" pitchFamily="18" charset="0"/>
            </a:endParaRPr>
          </a:p>
          <a:p>
            <a:pPr eaLnBrk="1" hangingPunct="1"/>
            <a:r>
              <a:rPr lang="fr-FR" sz="2000" b="1" dirty="0" smtClean="0">
                <a:solidFill>
                  <a:schemeClr val="bg1"/>
                </a:solidFill>
                <a:latin typeface="Times New Roman" pitchFamily="18" charset="0"/>
                <a:cs typeface="Times New Roman" pitchFamily="18" charset="0"/>
              </a:rPr>
              <a:t>Medour Oualid</a:t>
            </a:r>
            <a:endParaRPr lang="fr-FR" sz="2000" b="1" dirty="0">
              <a:solidFill>
                <a:schemeClr val="bg1"/>
              </a:solidFill>
              <a:latin typeface="Times New Roman" pitchFamily="18" charset="0"/>
              <a:cs typeface="Times New Roman" pitchFamily="18" charset="0"/>
            </a:endParaRPr>
          </a:p>
        </p:txBody>
      </p:sp>
      <p:sp>
        <p:nvSpPr>
          <p:cNvPr id="8" name="ZoneTexte 8"/>
          <p:cNvSpPr txBox="1">
            <a:spLocks noChangeArrowheads="1"/>
          </p:cNvSpPr>
          <p:nvPr/>
        </p:nvSpPr>
        <p:spPr bwMode="auto">
          <a:xfrm>
            <a:off x="3635375" y="5876925"/>
            <a:ext cx="24653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2000" b="1" dirty="0">
                <a:solidFill>
                  <a:schemeClr val="bg1"/>
                </a:solidFill>
                <a:latin typeface="Times New Roman" pitchFamily="18" charset="0"/>
                <a:cs typeface="Times New Roman" pitchFamily="18" charset="0"/>
              </a:rPr>
              <a:t>Année Universitaire:</a:t>
            </a:r>
          </a:p>
          <a:p>
            <a:pPr algn="ctr" eaLnBrk="1" hangingPunct="1"/>
            <a:r>
              <a:rPr lang="fr-FR" sz="2000" b="1" dirty="0">
                <a:solidFill>
                  <a:schemeClr val="bg1"/>
                </a:solidFill>
                <a:latin typeface="Times New Roman" pitchFamily="18" charset="0"/>
                <a:cs typeface="Times New Roman" pitchFamily="18" charset="0"/>
              </a:rPr>
              <a:t>2011/2012</a:t>
            </a:r>
          </a:p>
        </p:txBody>
      </p:sp>
    </p:spTree>
    <p:extLst>
      <p:ext uri="{BB962C8B-B14F-4D97-AF65-F5344CB8AC3E}">
        <p14:creationId xmlns:p14="http://schemas.microsoft.com/office/powerpoint/2010/main" val="2569402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558721" y="116632"/>
            <a:ext cx="2273839"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solidFill>
                  <a:schemeClr val="tx1"/>
                </a:solidFill>
                <a:latin typeface="Times New Roman" pitchFamily="18" charset="0"/>
                <a:ea typeface="Times New Roman" pitchFamily="18" charset="0"/>
                <a:cs typeface="Times New Roman" pitchFamily="18" charset="0"/>
              </a:rPr>
              <a:t> </a:t>
            </a:r>
            <a:r>
              <a:rPr lang="fr-FR" b="1" dirty="0">
                <a:latin typeface="Times New Roman" pitchFamily="18" charset="0"/>
                <a:ea typeface="Times New Roman" pitchFamily="18" charset="0"/>
                <a:cs typeface="Times New Roman" pitchFamily="18" charset="0"/>
              </a:rPr>
              <a:t>b-Parc </a:t>
            </a:r>
            <a:r>
              <a:rPr lang="fr-FR" b="1" dirty="0" smtClean="0">
                <a:latin typeface="Times New Roman" pitchFamily="18" charset="0"/>
                <a:ea typeface="Times New Roman" pitchFamily="18" charset="0"/>
                <a:cs typeface="Times New Roman" pitchFamily="18" charset="0"/>
              </a:rPr>
              <a:t>équipement:</a:t>
            </a:r>
            <a:endParaRPr lang="fr-FR" b="1" dirty="0">
              <a:latin typeface="Times New Roman" pitchFamily="18" charset="0"/>
              <a:ea typeface="Times New Roman" pitchFamily="18" charset="0"/>
              <a:cs typeface="Times New Roman" pitchFamily="18" charset="0"/>
            </a:endParaRPr>
          </a:p>
        </p:txBody>
      </p:sp>
      <p:sp>
        <p:nvSpPr>
          <p:cNvPr id="6" name="Rectangle à coins arrondis 5"/>
          <p:cNvSpPr/>
          <p:nvPr/>
        </p:nvSpPr>
        <p:spPr>
          <a:xfrm>
            <a:off x="680778" y="620688"/>
            <a:ext cx="8211702" cy="259228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cs typeface="Times New Roman" pitchFamily="18" charset="0"/>
              </a:rPr>
              <a:t>E</a:t>
            </a:r>
            <a:r>
              <a:rPr lang="fr-FR" b="1" dirty="0" smtClean="0">
                <a:latin typeface="Times New Roman" pitchFamily="18" charset="0"/>
                <a:cs typeface="Times New Roman" pitchFamily="18" charset="0"/>
              </a:rPr>
              <a:t>quipements </a:t>
            </a:r>
            <a:r>
              <a:rPr lang="fr-FR" b="1" dirty="0">
                <a:latin typeface="Times New Roman" pitchFamily="18" charset="0"/>
                <a:cs typeface="Times New Roman" pitchFamily="18" charset="0"/>
              </a:rPr>
              <a:t>éducatifs </a:t>
            </a:r>
            <a:r>
              <a:rPr lang="fr-FR" b="1" dirty="0" smtClean="0">
                <a:latin typeface="Times New Roman" pitchFamily="18" charset="0"/>
                <a:cs typeface="Times New Roman" pitchFamily="18" charset="0"/>
              </a:rPr>
              <a:t>: </a:t>
            </a:r>
            <a:r>
              <a:rPr lang="fr-FR" dirty="0">
                <a:latin typeface="Times New Roman" pitchFamily="18" charset="0"/>
                <a:cs typeface="Times New Roman" pitchFamily="18" charset="0"/>
              </a:rPr>
              <a:t>ils concernent l’école primaire « Takriet » qui couvre une superficie de </a:t>
            </a:r>
            <a:r>
              <a:rPr lang="fr-FR" dirty="0" smtClean="0">
                <a:latin typeface="Times New Roman" pitchFamily="18" charset="0"/>
                <a:cs typeface="Times New Roman" pitchFamily="18" charset="0"/>
              </a:rPr>
              <a:t>1,5 Ha</a:t>
            </a:r>
            <a:endParaRPr lang="fr-FR" dirty="0">
              <a:latin typeface="Times New Roman" pitchFamily="18" charset="0"/>
              <a:cs typeface="Times New Roman" pitchFamily="18" charset="0"/>
            </a:endParaRPr>
          </a:p>
          <a:p>
            <a:pPr algn="just"/>
            <a:r>
              <a:rPr lang="fr-FR" b="1" dirty="0">
                <a:latin typeface="Times New Roman" pitchFamily="18" charset="0"/>
                <a:cs typeface="Times New Roman" pitchFamily="18" charset="0"/>
              </a:rPr>
              <a:t> </a:t>
            </a:r>
            <a:r>
              <a:rPr lang="fr-FR" b="1" dirty="0" smtClean="0">
                <a:latin typeface="Times New Roman" pitchFamily="18" charset="0"/>
                <a:cs typeface="Times New Roman" pitchFamily="18" charset="0"/>
              </a:rPr>
              <a:t>Equipements </a:t>
            </a:r>
            <a:r>
              <a:rPr lang="fr-FR" b="1" dirty="0">
                <a:latin typeface="Times New Roman" pitchFamily="18" charset="0"/>
                <a:cs typeface="Times New Roman" pitchFamily="18" charset="0"/>
              </a:rPr>
              <a:t>commerciaux :</a:t>
            </a:r>
            <a:r>
              <a:rPr lang="fr-FR" dirty="0">
                <a:latin typeface="Times New Roman" pitchFamily="18" charset="0"/>
                <a:cs typeface="Times New Roman" pitchFamily="18" charset="0"/>
              </a:rPr>
              <a:t> ils concernent l’ancien souk </a:t>
            </a:r>
            <a:r>
              <a:rPr lang="fr-FR" dirty="0" smtClean="0">
                <a:latin typeface="Times New Roman" pitchFamily="18" charset="0"/>
                <a:cs typeface="Times New Roman" pitchFamily="18" charset="0"/>
              </a:rPr>
              <a:t>el </a:t>
            </a:r>
            <a:r>
              <a:rPr lang="fr-FR" dirty="0">
                <a:latin typeface="Times New Roman" pitchFamily="18" charset="0"/>
                <a:cs typeface="Times New Roman" pitchFamily="18" charset="0"/>
              </a:rPr>
              <a:t>fellah d’une superficie de </a:t>
            </a:r>
            <a:r>
              <a:rPr lang="fr-FR" dirty="0" smtClean="0">
                <a:latin typeface="Times New Roman" pitchFamily="18" charset="0"/>
                <a:cs typeface="Times New Roman" pitchFamily="18" charset="0"/>
              </a:rPr>
              <a:t>1,425Ha  </a:t>
            </a:r>
            <a:endParaRPr lang="fr-FR" dirty="0" smtClean="0">
              <a:latin typeface="Times New Roman" pitchFamily="18" charset="0"/>
              <a:cs typeface="Times New Roman" pitchFamily="18" charset="0"/>
            </a:endParaRPr>
          </a:p>
          <a:p>
            <a:pPr algn="just"/>
            <a:r>
              <a:rPr lang="fr-FR" b="1" dirty="0">
                <a:latin typeface="Times New Roman" pitchFamily="18" charset="0"/>
                <a:cs typeface="Times New Roman" pitchFamily="18" charset="0"/>
              </a:rPr>
              <a:t>E</a:t>
            </a:r>
            <a:r>
              <a:rPr lang="fr-FR" b="1" dirty="0" smtClean="0">
                <a:latin typeface="Times New Roman" pitchFamily="18" charset="0"/>
                <a:cs typeface="Times New Roman" pitchFamily="18" charset="0"/>
              </a:rPr>
              <a:t>quipements </a:t>
            </a:r>
            <a:r>
              <a:rPr lang="fr-FR" b="1" dirty="0">
                <a:latin typeface="Times New Roman" pitchFamily="18" charset="0"/>
                <a:cs typeface="Times New Roman" pitchFamily="18" charset="0"/>
              </a:rPr>
              <a:t>culturels</a:t>
            </a:r>
            <a:r>
              <a:rPr lang="fr-FR" dirty="0">
                <a:latin typeface="Times New Roman" pitchFamily="18" charset="0"/>
                <a:cs typeface="Times New Roman" pitchFamily="18" charset="0"/>
              </a:rPr>
              <a:t> : sont représentés par la maison de culture d’une superficie de </a:t>
            </a:r>
            <a:r>
              <a:rPr lang="fr-FR" baseline="30000" dirty="0">
                <a:latin typeface="Times New Roman" pitchFamily="18" charset="0"/>
                <a:cs typeface="Times New Roman" pitchFamily="18" charset="0"/>
              </a:rPr>
              <a:t> </a:t>
            </a:r>
            <a:r>
              <a:rPr lang="fr-FR" dirty="0" smtClean="0">
                <a:latin typeface="Times New Roman" pitchFamily="18" charset="0"/>
                <a:cs typeface="Times New Roman" pitchFamily="18" charset="0"/>
              </a:rPr>
              <a:t>2,5</a:t>
            </a:r>
            <a:r>
              <a:rPr lang="fr-FR" baseline="30000" dirty="0" smtClean="0">
                <a:latin typeface="Times New Roman" pitchFamily="18" charset="0"/>
                <a:cs typeface="Times New Roman" pitchFamily="18" charset="0"/>
              </a:rPr>
              <a:t>   </a:t>
            </a:r>
            <a:endParaRPr lang="fr-FR" baseline="30000" dirty="0" smtClean="0">
              <a:latin typeface="Times New Roman" pitchFamily="18" charset="0"/>
              <a:cs typeface="Times New Roman" pitchFamily="18" charset="0"/>
            </a:endParaRPr>
          </a:p>
          <a:p>
            <a:pPr lvl="0" algn="just"/>
            <a:r>
              <a:rPr lang="fr-FR" b="1" dirty="0">
                <a:latin typeface="Times New Roman" pitchFamily="18" charset="0"/>
                <a:cs typeface="Times New Roman" pitchFamily="18" charset="0"/>
              </a:rPr>
              <a:t>E</a:t>
            </a:r>
            <a:r>
              <a:rPr lang="fr-FR" b="1" dirty="0" smtClean="0">
                <a:latin typeface="Times New Roman" pitchFamily="18" charset="0"/>
                <a:cs typeface="Times New Roman" pitchFamily="18" charset="0"/>
              </a:rPr>
              <a:t>quipements </a:t>
            </a:r>
            <a:r>
              <a:rPr lang="fr-FR" b="1" dirty="0">
                <a:latin typeface="Times New Roman" pitchFamily="18" charset="0"/>
                <a:cs typeface="Times New Roman" pitchFamily="18" charset="0"/>
              </a:rPr>
              <a:t>sportifs et de loisirs</a:t>
            </a:r>
            <a:r>
              <a:rPr lang="fr-FR" dirty="0">
                <a:latin typeface="Times New Roman" pitchFamily="18" charset="0"/>
                <a:cs typeface="Times New Roman" pitchFamily="18" charset="0"/>
              </a:rPr>
              <a:t> : ils comprennent :</a:t>
            </a:r>
          </a:p>
          <a:p>
            <a:pPr marL="285750" lvl="0" indent="-285750" algn="just">
              <a:buFont typeface="Arial" pitchFamily="34" charset="0"/>
              <a:buChar char="•"/>
            </a:pPr>
            <a:r>
              <a:rPr lang="fr-FR" dirty="0">
                <a:latin typeface="Times New Roman" pitchFamily="18" charset="0"/>
                <a:cs typeface="Times New Roman" pitchFamily="18" charset="0"/>
              </a:rPr>
              <a:t>Un complexe sportif d’une superficie de </a:t>
            </a:r>
            <a:r>
              <a:rPr lang="fr-FR" dirty="0" smtClean="0">
                <a:latin typeface="Times New Roman" pitchFamily="18" charset="0"/>
                <a:cs typeface="Times New Roman" pitchFamily="18" charset="0"/>
              </a:rPr>
              <a:t>2,081Ha</a:t>
            </a:r>
            <a:r>
              <a:rPr lang="fr-FR" baseline="30000" dirty="0">
                <a:latin typeface="Times New Roman" pitchFamily="18" charset="0"/>
                <a:cs typeface="Times New Roman" pitchFamily="18" charset="0"/>
              </a:rPr>
              <a:t> </a:t>
            </a:r>
            <a:endParaRPr lang="fr-FR" dirty="0">
              <a:latin typeface="Times New Roman" pitchFamily="18" charset="0"/>
              <a:cs typeface="Times New Roman" pitchFamily="18" charset="0"/>
            </a:endParaRPr>
          </a:p>
          <a:p>
            <a:pPr marL="285750" lvl="0" indent="-285750" algn="just">
              <a:buFont typeface="Arial" pitchFamily="34" charset="0"/>
              <a:buChar char="•"/>
            </a:pPr>
            <a:r>
              <a:rPr lang="fr-FR" dirty="0" smtClean="0">
                <a:latin typeface="Times New Roman" pitchFamily="18" charset="0"/>
                <a:cs typeface="Times New Roman" pitchFamily="18" charset="0"/>
              </a:rPr>
              <a:t>Un </a:t>
            </a:r>
            <a:r>
              <a:rPr lang="fr-FR" dirty="0">
                <a:latin typeface="Times New Roman" pitchFamily="18" charset="0"/>
                <a:cs typeface="Times New Roman" pitchFamily="18" charset="0"/>
              </a:rPr>
              <a:t>parc d’attraction d’une surface de </a:t>
            </a:r>
            <a:r>
              <a:rPr lang="fr-FR" dirty="0" smtClean="0">
                <a:latin typeface="Times New Roman" pitchFamily="18" charset="0"/>
                <a:cs typeface="Times New Roman" pitchFamily="18" charset="0"/>
              </a:rPr>
              <a:t>6,21Ha</a:t>
            </a:r>
            <a:endParaRPr lang="fr-FR" dirty="0">
              <a:latin typeface="Times New Roman" pitchFamily="18" charset="0"/>
              <a:cs typeface="Times New Roman" pitchFamily="18" charset="0"/>
            </a:endParaRPr>
          </a:p>
        </p:txBody>
      </p:sp>
      <p:pic>
        <p:nvPicPr>
          <p:cNvPr id="7" name="Image 6"/>
          <p:cNvPicPr/>
          <p:nvPr/>
        </p:nvPicPr>
        <p:blipFill>
          <a:blip r:embed="rId2"/>
          <a:srcRect/>
          <a:stretch>
            <a:fillRect/>
          </a:stretch>
        </p:blipFill>
        <p:spPr bwMode="auto">
          <a:xfrm>
            <a:off x="451762" y="3284984"/>
            <a:ext cx="5591175" cy="1728192"/>
          </a:xfrm>
          <a:prstGeom prst="rect">
            <a:avLst/>
          </a:prstGeom>
          <a:noFill/>
          <a:ln w="9525">
            <a:noFill/>
            <a:miter lim="800000"/>
            <a:headEnd/>
            <a:tailEnd/>
          </a:ln>
        </p:spPr>
      </p:pic>
      <p:pic>
        <p:nvPicPr>
          <p:cNvPr id="8" name="Image 7"/>
          <p:cNvPicPr/>
          <p:nvPr/>
        </p:nvPicPr>
        <p:blipFill>
          <a:blip r:embed="rId3"/>
          <a:srcRect/>
          <a:stretch>
            <a:fillRect/>
          </a:stretch>
        </p:blipFill>
        <p:spPr bwMode="auto">
          <a:xfrm>
            <a:off x="1835696" y="5157192"/>
            <a:ext cx="5543550" cy="1584176"/>
          </a:xfrm>
          <a:prstGeom prst="rect">
            <a:avLst/>
          </a:prstGeom>
          <a:noFill/>
          <a:ln w="9525">
            <a:noFill/>
            <a:miter lim="800000"/>
            <a:headEnd/>
            <a:tailEnd/>
          </a:ln>
        </p:spPr>
      </p:pic>
      <p:pic>
        <p:nvPicPr>
          <p:cNvPr id="9" name="Image 8"/>
          <p:cNvPicPr/>
          <p:nvPr/>
        </p:nvPicPr>
        <p:blipFill>
          <a:blip r:embed="rId4"/>
          <a:srcRect/>
          <a:stretch>
            <a:fillRect/>
          </a:stretch>
        </p:blipFill>
        <p:spPr bwMode="auto">
          <a:xfrm>
            <a:off x="6000891" y="3284984"/>
            <a:ext cx="2777534" cy="1728192"/>
          </a:xfrm>
          <a:prstGeom prst="rect">
            <a:avLst/>
          </a:prstGeom>
          <a:noFill/>
          <a:ln w="9525">
            <a:noFill/>
            <a:miter lim="800000"/>
            <a:headEnd/>
            <a:tailEnd/>
          </a:ln>
        </p:spPr>
      </p:pic>
      <p:sp>
        <p:nvSpPr>
          <p:cNvPr id="10" name="Rectangle 9"/>
          <p:cNvSpPr/>
          <p:nvPr/>
        </p:nvSpPr>
        <p:spPr>
          <a:xfrm>
            <a:off x="1387866" y="4653136"/>
            <a:ext cx="1644936" cy="2880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t>Parc MEZZAIA</a:t>
            </a:r>
            <a:endParaRPr lang="fr-FR" dirty="0"/>
          </a:p>
        </p:txBody>
      </p:sp>
      <p:sp>
        <p:nvSpPr>
          <p:cNvPr id="12" name="Rectangle 11"/>
          <p:cNvSpPr/>
          <p:nvPr/>
        </p:nvSpPr>
        <p:spPr>
          <a:xfrm>
            <a:off x="3785002" y="6381328"/>
            <a:ext cx="1867117" cy="2880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t>Complexe sportif</a:t>
            </a:r>
            <a:endParaRPr lang="fr-FR" dirty="0"/>
          </a:p>
        </p:txBody>
      </p:sp>
      <p:sp>
        <p:nvSpPr>
          <p:cNvPr id="13" name="Rectangle 12"/>
          <p:cNvSpPr/>
          <p:nvPr/>
        </p:nvSpPr>
        <p:spPr>
          <a:xfrm>
            <a:off x="7103528" y="4653136"/>
            <a:ext cx="1644936" cy="28803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t>Centre culturel</a:t>
            </a:r>
            <a:endParaRPr lang="fr-FR" dirty="0"/>
          </a:p>
        </p:txBody>
      </p:sp>
      <p:sp>
        <p:nvSpPr>
          <p:cNvPr id="14" name="Rectangle 13"/>
          <p:cNvSpPr/>
          <p:nvPr/>
        </p:nvSpPr>
        <p:spPr>
          <a:xfrm>
            <a:off x="3620114" y="4635332"/>
            <a:ext cx="2365016" cy="30583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t>Ancien Souk el fellah </a:t>
            </a:r>
            <a:endParaRPr lang="fr-FR" dirty="0"/>
          </a:p>
        </p:txBody>
      </p:sp>
    </p:spTree>
    <p:extLst>
      <p:ext uri="{BB962C8B-B14F-4D97-AF65-F5344CB8AC3E}">
        <p14:creationId xmlns:p14="http://schemas.microsoft.com/office/powerpoint/2010/main" val="375572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circle(in)">
                                      <p:cBhvr>
                                        <p:cTn id="34"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899592" y="3501008"/>
            <a:ext cx="7344816" cy="122413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lvl="0" eaLnBrk="0" fontAlgn="base" hangingPunct="0">
              <a:spcBef>
                <a:spcPct val="0"/>
              </a:spcBef>
              <a:spcAft>
                <a:spcPct val="0"/>
              </a:spcAft>
            </a:pPr>
            <a:r>
              <a:rPr lang="fr-FR" sz="2800" b="1" dirty="0">
                <a:solidFill>
                  <a:schemeClr val="tx1"/>
                </a:solidFill>
                <a:latin typeface="Times New Roman" pitchFamily="18" charset="0"/>
                <a:ea typeface="Times New Roman" pitchFamily="18" charset="0"/>
                <a:cs typeface="Times New Roman" pitchFamily="18" charset="0"/>
              </a:rPr>
              <a:t>II- </a:t>
            </a:r>
            <a:r>
              <a:rPr lang="fr-FR" sz="2800" b="1" dirty="0" smtClean="0">
                <a:solidFill>
                  <a:schemeClr val="tx1"/>
                </a:solidFill>
                <a:latin typeface="Times New Roman" pitchFamily="18" charset="0"/>
                <a:ea typeface="Times New Roman" pitchFamily="18" charset="0"/>
                <a:cs typeface="Times New Roman" pitchFamily="18" charset="0"/>
              </a:rPr>
              <a:t>PARTIE </a:t>
            </a:r>
            <a:r>
              <a:rPr lang="fr-FR" sz="2800" b="1" dirty="0">
                <a:solidFill>
                  <a:schemeClr val="tx1"/>
                </a:solidFill>
                <a:latin typeface="Times New Roman" pitchFamily="18" charset="0"/>
                <a:ea typeface="Times New Roman" pitchFamily="18" charset="0"/>
                <a:cs typeface="Times New Roman" pitchFamily="18" charset="0"/>
              </a:rPr>
              <a:t>SOCIO </a:t>
            </a:r>
            <a:r>
              <a:rPr lang="fr-FR" sz="2800" b="1" dirty="0" smtClean="0">
                <a:solidFill>
                  <a:schemeClr val="tx1"/>
                </a:solidFill>
                <a:latin typeface="Times New Roman" pitchFamily="18" charset="0"/>
                <a:ea typeface="Times New Roman" pitchFamily="18" charset="0"/>
                <a:cs typeface="Times New Roman" pitchFamily="18" charset="0"/>
              </a:rPr>
              <a:t>DEMO ECONOMIQUE:</a:t>
            </a:r>
            <a:endParaRPr lang="fr-FR" sz="2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747530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03551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ea typeface="Times New Roman" pitchFamily="18" charset="0"/>
                <a:cs typeface="Times New Roman" pitchFamily="18" charset="0"/>
              </a:rPr>
              <a:t> 1. Analyse de la </a:t>
            </a:r>
            <a:r>
              <a:rPr lang="fr-FR" b="1" dirty="0" smtClean="0">
                <a:latin typeface="Times New Roman" pitchFamily="18" charset="0"/>
                <a:ea typeface="Times New Roman" pitchFamily="18" charset="0"/>
                <a:cs typeface="Times New Roman" pitchFamily="18" charset="0"/>
              </a:rPr>
              <a:t>population</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graphicFrame>
        <p:nvGraphicFramePr>
          <p:cNvPr id="4" name="Tableau 3"/>
          <p:cNvGraphicFramePr>
            <a:graphicFrameLocks noGrp="1"/>
          </p:cNvGraphicFramePr>
          <p:nvPr>
            <p:extLst>
              <p:ext uri="{D42A27DB-BD31-4B8C-83A1-F6EECF244321}">
                <p14:modId xmlns:p14="http://schemas.microsoft.com/office/powerpoint/2010/main" val="3468140896"/>
              </p:ext>
            </p:extLst>
          </p:nvPr>
        </p:nvGraphicFramePr>
        <p:xfrm>
          <a:off x="1226525" y="2492896"/>
          <a:ext cx="6945875" cy="1130587"/>
        </p:xfrm>
        <a:graphic>
          <a:graphicData uri="http://schemas.openxmlformats.org/drawingml/2006/table">
            <a:tbl>
              <a:tblPr firstRow="1" firstCol="1" lastRow="1" lastCol="1" bandRow="1" bandCol="1">
                <a:tableStyleId>{00A15C55-8517-42AA-B614-E9B94910E393}</a:tableStyleId>
              </a:tblPr>
              <a:tblGrid>
                <a:gridCol w="2276164"/>
                <a:gridCol w="1551435"/>
                <a:gridCol w="1296144"/>
                <a:gridCol w="1822132"/>
              </a:tblGrid>
              <a:tr h="499651">
                <a:tc>
                  <a:txBody>
                    <a:bodyPr/>
                    <a:lstStyle/>
                    <a:p>
                      <a:pPr algn="ctr">
                        <a:lnSpc>
                          <a:spcPct val="115000"/>
                        </a:lnSpc>
                        <a:spcAft>
                          <a:spcPts val="1000"/>
                        </a:spcAft>
                      </a:pP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15000"/>
                        </a:lnSpc>
                        <a:spcAft>
                          <a:spcPts val="1000"/>
                        </a:spcAft>
                      </a:pPr>
                      <a:r>
                        <a:rPr lang="fr-FR" sz="1800" dirty="0" smtClean="0">
                          <a:effectLst/>
                          <a:latin typeface="Times New Roman" pitchFamily="18" charset="0"/>
                          <a:ea typeface="Times New Roman"/>
                          <a:cs typeface="Times New Roman" pitchFamily="18" charset="0"/>
                        </a:rPr>
                        <a:t>Nbr Pop en 1998</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Nbr Pop en 2008</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Nbr Pop en 2012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99651">
                <a:tc>
                  <a:txBody>
                    <a:bodyPr/>
                    <a:lstStyle/>
                    <a:p>
                      <a:pPr algn="l">
                        <a:lnSpc>
                          <a:spcPct val="115000"/>
                        </a:lnSpc>
                        <a:spcAft>
                          <a:spcPts val="1000"/>
                        </a:spcAft>
                      </a:pPr>
                      <a:r>
                        <a:rPr lang="fr-FR" sz="1800" dirty="0" smtClean="0">
                          <a:effectLst/>
                          <a:latin typeface="Times New Roman" pitchFamily="18" charset="0"/>
                          <a:cs typeface="Times New Roman" pitchFamily="18" charset="0"/>
                        </a:rPr>
                        <a:t>POS B30 (secteur lac)</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4142</a:t>
                      </a:r>
                    </a:p>
                  </a:txBody>
                  <a:tcPr marL="68580" marR="68580" marT="0" marB="0"/>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fr-FR" sz="1800" dirty="0" smtClean="0">
                          <a:effectLst/>
                          <a:latin typeface="Times New Roman" pitchFamily="18" charset="0"/>
                          <a:cs typeface="Times New Roman" pitchFamily="18" charset="0"/>
                        </a:rPr>
                        <a:t>5193</a:t>
                      </a:r>
                      <a:endParaRPr lang="fr-FR" sz="1800" dirty="0" smtClean="0">
                        <a:effectLst/>
                        <a:latin typeface="Times New Roman" pitchFamily="18" charset="0"/>
                        <a:ea typeface="Times New Roman"/>
                        <a:cs typeface="Times New Roman"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5476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
        <p:nvSpPr>
          <p:cNvPr id="5" name="Rectangle à coins arrondis 4"/>
          <p:cNvSpPr/>
          <p:nvPr/>
        </p:nvSpPr>
        <p:spPr>
          <a:xfrm>
            <a:off x="680778" y="1196752"/>
            <a:ext cx="7779654" cy="115212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Le nombre des habitants a considérément augmenté entre (1998-2008). Cette augmentation se traduit par le nombre important d’habitation collective bâtit durant cette période.</a:t>
            </a:r>
            <a:endParaRPr lang="fr-FR" dirty="0">
              <a:latin typeface="Times New Roman" pitchFamily="18" charset="0"/>
              <a:cs typeface="Times New Roman" pitchFamily="18" charset="0"/>
            </a:endParaRPr>
          </a:p>
        </p:txBody>
      </p:sp>
      <p:graphicFrame>
        <p:nvGraphicFramePr>
          <p:cNvPr id="3" name="Tableau 2"/>
          <p:cNvGraphicFramePr>
            <a:graphicFrameLocks noGrp="1"/>
          </p:cNvGraphicFramePr>
          <p:nvPr>
            <p:extLst>
              <p:ext uri="{D42A27DB-BD31-4B8C-83A1-F6EECF244321}">
                <p14:modId xmlns:p14="http://schemas.microsoft.com/office/powerpoint/2010/main" val="3065967378"/>
              </p:ext>
            </p:extLst>
          </p:nvPr>
        </p:nvGraphicFramePr>
        <p:xfrm>
          <a:off x="627350" y="4329153"/>
          <a:ext cx="7689066" cy="1836151"/>
        </p:xfrm>
        <a:graphic>
          <a:graphicData uri="http://schemas.openxmlformats.org/drawingml/2006/table">
            <a:tbl>
              <a:tblPr>
                <a:tableStyleId>{E929F9F4-4A8F-4326-A1B4-22849713DDAB}</a:tableStyleId>
              </a:tblPr>
              <a:tblGrid>
                <a:gridCol w="576066"/>
                <a:gridCol w="360040"/>
                <a:gridCol w="1008112"/>
                <a:gridCol w="1080120"/>
                <a:gridCol w="936104"/>
                <a:gridCol w="936104"/>
                <a:gridCol w="864096"/>
                <a:gridCol w="936104"/>
                <a:gridCol w="992320"/>
              </a:tblGrid>
              <a:tr h="298785">
                <a:tc rowSpan="2" gridSpan="2">
                  <a:txBody>
                    <a:bodyPr/>
                    <a:lstStyle/>
                    <a:p>
                      <a:pPr algn="ctr">
                        <a:spcAft>
                          <a:spcPts val="0"/>
                        </a:spcAft>
                      </a:pPr>
                      <a:r>
                        <a:rPr lang="fr-FR" sz="1600" b="1" dirty="0">
                          <a:effectLst/>
                        </a:rPr>
                        <a:t>Age</a:t>
                      </a:r>
                    </a:p>
                    <a:p>
                      <a:pPr algn="ctr">
                        <a:spcAft>
                          <a:spcPts val="0"/>
                        </a:spcAft>
                      </a:pPr>
                      <a:r>
                        <a:rPr lang="fr-FR" sz="1600" b="1" dirty="0">
                          <a:effectLst/>
                        </a:rPr>
                        <a:t> </a:t>
                      </a:r>
                      <a:endParaRPr lang="fr-FR" sz="1600" b="1" dirty="0">
                        <a:effectLst/>
                        <a:latin typeface="Times New Roman"/>
                        <a:ea typeface="Times New Roman"/>
                        <a:cs typeface="+mj-cs"/>
                      </a:endParaRPr>
                    </a:p>
                  </a:txBody>
                  <a:tcPr marL="44450" marR="44450" marT="0" marB="0" anchor="ctr"/>
                </a:tc>
                <a:tc rowSpan="2" hMerge="1">
                  <a:txBody>
                    <a:bodyPr/>
                    <a:lstStyle/>
                    <a:p>
                      <a:endParaRPr lang="fr-FR"/>
                    </a:p>
                  </a:txBody>
                  <a:tcPr/>
                </a:tc>
                <a:tc rowSpan="2">
                  <a:txBody>
                    <a:bodyPr/>
                    <a:lstStyle/>
                    <a:p>
                      <a:pPr algn="ctr">
                        <a:spcAft>
                          <a:spcPts val="0"/>
                        </a:spcAft>
                      </a:pPr>
                      <a:r>
                        <a:rPr lang="fr-FR" sz="1600" b="1">
                          <a:effectLst/>
                        </a:rPr>
                        <a:t>0 – 5ans</a:t>
                      </a:r>
                      <a:endParaRPr lang="fr-FR" sz="1600" b="1">
                        <a:effectLst/>
                        <a:latin typeface="Times New Roman"/>
                        <a:ea typeface="Times New Roman"/>
                        <a:cs typeface="+mj-cs"/>
                      </a:endParaRPr>
                    </a:p>
                  </a:txBody>
                  <a:tcPr marL="44450" marR="44450" marT="0" marB="0" anchor="ctr"/>
                </a:tc>
                <a:tc rowSpan="2">
                  <a:txBody>
                    <a:bodyPr/>
                    <a:lstStyle/>
                    <a:p>
                      <a:pPr algn="ctr">
                        <a:spcAft>
                          <a:spcPts val="0"/>
                        </a:spcAft>
                      </a:pPr>
                      <a:r>
                        <a:rPr lang="fr-FR" sz="1600" b="1" dirty="0">
                          <a:effectLst/>
                        </a:rPr>
                        <a:t>6 –14ans</a:t>
                      </a:r>
                      <a:endParaRPr lang="fr-FR" sz="1600" b="1" dirty="0">
                        <a:effectLst/>
                        <a:latin typeface="Times New Roman"/>
                        <a:ea typeface="Times New Roman"/>
                        <a:cs typeface="+mj-cs"/>
                      </a:endParaRPr>
                    </a:p>
                  </a:txBody>
                  <a:tcPr marL="44450" marR="44450" marT="0" marB="0" anchor="ctr"/>
                </a:tc>
                <a:tc rowSpan="2">
                  <a:txBody>
                    <a:bodyPr/>
                    <a:lstStyle/>
                    <a:p>
                      <a:pPr algn="ctr">
                        <a:spcAft>
                          <a:spcPts val="0"/>
                        </a:spcAft>
                      </a:pPr>
                      <a:r>
                        <a:rPr lang="fr-FR" sz="1600" b="1">
                          <a:effectLst/>
                        </a:rPr>
                        <a:t>15–17ans</a:t>
                      </a:r>
                      <a:endParaRPr lang="fr-FR" sz="1600" b="1">
                        <a:effectLst/>
                        <a:latin typeface="Times New Roman"/>
                        <a:ea typeface="Times New Roman"/>
                        <a:cs typeface="+mj-cs"/>
                      </a:endParaRPr>
                    </a:p>
                  </a:txBody>
                  <a:tcPr marL="44450" marR="44450" marT="0" marB="0" anchor="ctr"/>
                </a:tc>
                <a:tc rowSpan="2">
                  <a:txBody>
                    <a:bodyPr/>
                    <a:lstStyle/>
                    <a:p>
                      <a:pPr algn="ctr">
                        <a:spcAft>
                          <a:spcPts val="0"/>
                        </a:spcAft>
                      </a:pPr>
                      <a:r>
                        <a:rPr lang="fr-FR" sz="1600" b="1">
                          <a:effectLst/>
                        </a:rPr>
                        <a:t>18-59ans</a:t>
                      </a:r>
                      <a:endParaRPr lang="fr-FR" sz="1600" b="1">
                        <a:effectLst/>
                        <a:latin typeface="Times New Roman"/>
                        <a:ea typeface="Times New Roman"/>
                        <a:cs typeface="+mj-cs"/>
                      </a:endParaRPr>
                    </a:p>
                  </a:txBody>
                  <a:tcPr marL="44450" marR="44450" marT="0" marB="0" anchor="ctr"/>
                </a:tc>
                <a:tc rowSpan="2">
                  <a:txBody>
                    <a:bodyPr/>
                    <a:lstStyle/>
                    <a:p>
                      <a:pPr algn="ctr">
                        <a:spcAft>
                          <a:spcPts val="0"/>
                        </a:spcAft>
                      </a:pPr>
                      <a:r>
                        <a:rPr lang="fr-FR" sz="1600" b="1">
                          <a:effectLst/>
                        </a:rPr>
                        <a:t>  + de </a:t>
                      </a:r>
                    </a:p>
                    <a:p>
                      <a:pPr algn="ctr">
                        <a:spcAft>
                          <a:spcPts val="0"/>
                        </a:spcAft>
                      </a:pPr>
                      <a:r>
                        <a:rPr lang="fr-FR" sz="1600" b="1">
                          <a:effectLst/>
                        </a:rPr>
                        <a:t> 60 ans</a:t>
                      </a:r>
                      <a:endParaRPr lang="fr-FR" sz="1600" b="1">
                        <a:effectLst/>
                        <a:latin typeface="Times New Roman"/>
                        <a:ea typeface="Times New Roman"/>
                        <a:cs typeface="+mj-cs"/>
                      </a:endParaRPr>
                    </a:p>
                  </a:txBody>
                  <a:tcPr marL="44450" marR="44450" marT="0" marB="0" anchor="ctr"/>
                </a:tc>
                <a:tc gridSpan="2">
                  <a:txBody>
                    <a:bodyPr/>
                    <a:lstStyle/>
                    <a:p>
                      <a:pPr algn="ctr">
                        <a:spcAft>
                          <a:spcPts val="0"/>
                        </a:spcAft>
                      </a:pPr>
                      <a:r>
                        <a:rPr lang="fr-FR" sz="1600" b="1" dirty="0">
                          <a:effectLst/>
                        </a:rPr>
                        <a:t>total</a:t>
                      </a:r>
                      <a:endParaRPr lang="fr-FR" sz="1600" b="1" dirty="0">
                        <a:effectLst/>
                        <a:latin typeface="Times New Roman"/>
                        <a:ea typeface="Times New Roman"/>
                        <a:cs typeface="+mj-cs"/>
                      </a:endParaRPr>
                    </a:p>
                  </a:txBody>
                  <a:tcPr marL="44450" marR="44450" marT="0" marB="0"/>
                </a:tc>
                <a:tc hMerge="1">
                  <a:txBody>
                    <a:bodyPr/>
                    <a:lstStyle/>
                    <a:p>
                      <a:endParaRPr lang="fr-FR"/>
                    </a:p>
                  </a:txBody>
                  <a:tcPr/>
                </a:tc>
              </a:tr>
              <a:tr h="271062">
                <a:tc gridSpan="2" vMerge="1">
                  <a:txBody>
                    <a:bodyPr/>
                    <a:lstStyle/>
                    <a:p>
                      <a:endParaRPr lang="fr-FR"/>
                    </a:p>
                  </a:txBody>
                  <a:tcPr/>
                </a:tc>
                <a:tc hMerge="1"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vMerge="1">
                  <a:txBody>
                    <a:bodyPr/>
                    <a:lstStyle/>
                    <a:p>
                      <a:endParaRPr lang="fr-FR"/>
                    </a:p>
                  </a:txBody>
                  <a:tcPr/>
                </a:tc>
                <a:tc gridSpan="2">
                  <a:txBody>
                    <a:bodyPr/>
                    <a:lstStyle/>
                    <a:p>
                      <a:pPr algn="ctr">
                        <a:spcAft>
                          <a:spcPts val="0"/>
                        </a:spcAft>
                      </a:pPr>
                      <a:r>
                        <a:rPr lang="fr-FR" sz="1600" b="1">
                          <a:effectLst/>
                        </a:rPr>
                        <a:t>                V.A</a:t>
                      </a:r>
                      <a:r>
                        <a:rPr lang="ar-AE" sz="1600" b="1">
                          <a:effectLst/>
                        </a:rPr>
                        <a:t>        </a:t>
                      </a:r>
                      <a:endParaRPr lang="fr-FR" sz="1600" b="1">
                        <a:effectLst/>
                        <a:latin typeface="Times New Roman"/>
                        <a:ea typeface="Times New Roman"/>
                        <a:cs typeface="+mj-cs"/>
                      </a:endParaRPr>
                    </a:p>
                  </a:txBody>
                  <a:tcPr marL="44450" marR="44450" marT="0" marB="0"/>
                </a:tc>
                <a:tc hMerge="1">
                  <a:txBody>
                    <a:bodyPr/>
                    <a:lstStyle/>
                    <a:p>
                      <a:endParaRPr lang="fr-FR"/>
                    </a:p>
                  </a:txBody>
                  <a:tcPr/>
                </a:tc>
              </a:tr>
              <a:tr h="399565">
                <a:tc rowSpan="2">
                  <a:txBody>
                    <a:bodyPr/>
                    <a:lstStyle/>
                    <a:p>
                      <a:pPr algn="ctr">
                        <a:spcAft>
                          <a:spcPts val="0"/>
                        </a:spcAft>
                      </a:pPr>
                      <a:r>
                        <a:rPr lang="fr-FR" sz="1600" b="1">
                          <a:effectLst/>
                        </a:rPr>
                        <a:t> </a:t>
                      </a:r>
                    </a:p>
                    <a:p>
                      <a:pPr algn="ctr">
                        <a:spcAft>
                          <a:spcPts val="0"/>
                        </a:spcAft>
                      </a:pPr>
                      <a:r>
                        <a:rPr lang="fr-FR" sz="1600" b="1">
                          <a:effectLst/>
                        </a:rPr>
                        <a:t>Sexe</a:t>
                      </a:r>
                      <a:endParaRPr lang="fr-FR" sz="1600" b="1">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smtClean="0">
                          <a:effectLst/>
                        </a:rPr>
                        <a:t>M</a:t>
                      </a:r>
                      <a:endParaRPr lang="fr-FR" sz="1600" b="1" dirty="0">
                        <a:effectLst/>
                        <a:latin typeface="Times New Roman" pitchFamily="18" charset="0"/>
                        <a:cs typeface="+mj-cs"/>
                      </a:endParaRPr>
                    </a:p>
                  </a:txBody>
                  <a:tcPr marL="44450" marR="44450" marT="0" marB="0"/>
                </a:tc>
                <a:tc>
                  <a:txBody>
                    <a:bodyPr/>
                    <a:lstStyle/>
                    <a:p>
                      <a:pPr algn="ctr">
                        <a:spcAft>
                          <a:spcPts val="0"/>
                        </a:spcAft>
                      </a:pPr>
                      <a:r>
                        <a:rPr lang="fr-FR" sz="1600" b="1" dirty="0" smtClean="0">
                          <a:effectLst/>
                        </a:rPr>
                        <a:t>334</a:t>
                      </a:r>
                      <a:endParaRPr lang="fr-FR" sz="1600" b="1" dirty="0">
                        <a:effectLst/>
                        <a:latin typeface="Times New Roman" pitchFamily="18" charset="0"/>
                        <a:cs typeface="+mj-cs"/>
                      </a:endParaRPr>
                    </a:p>
                  </a:txBody>
                  <a:tcPr marL="44450" marR="44450" marT="0" marB="0"/>
                </a:tc>
                <a:tc>
                  <a:txBody>
                    <a:bodyPr/>
                    <a:lstStyle/>
                    <a:p>
                      <a:pPr algn="ctr">
                        <a:spcAft>
                          <a:spcPts val="0"/>
                        </a:spcAft>
                      </a:pPr>
                      <a:r>
                        <a:rPr lang="fr-FR" sz="1600" b="1" dirty="0" smtClean="0">
                          <a:effectLst/>
                        </a:rPr>
                        <a:t>472</a:t>
                      </a:r>
                      <a:endParaRPr lang="fr-FR" sz="1600" b="1" dirty="0">
                        <a:effectLst/>
                        <a:latin typeface="Times New Roman" pitchFamily="18" charset="0"/>
                        <a:cs typeface="+mj-cs"/>
                      </a:endParaRPr>
                    </a:p>
                  </a:txBody>
                  <a:tcPr marL="44450" marR="44450" marT="0" marB="0"/>
                </a:tc>
                <a:tc>
                  <a:txBody>
                    <a:bodyPr/>
                    <a:lstStyle/>
                    <a:p>
                      <a:pPr algn="ctr">
                        <a:spcAft>
                          <a:spcPts val="0"/>
                        </a:spcAft>
                      </a:pPr>
                      <a:r>
                        <a:rPr lang="fr-FR" sz="1600" b="1" dirty="0" smtClean="0">
                          <a:effectLst/>
                        </a:rPr>
                        <a:t>411</a:t>
                      </a:r>
                      <a:endParaRPr lang="fr-FR" sz="1600" b="1" dirty="0">
                        <a:effectLst/>
                        <a:latin typeface="Times New Roman" pitchFamily="18" charset="0"/>
                        <a:cs typeface="+mj-cs"/>
                      </a:endParaRPr>
                    </a:p>
                  </a:txBody>
                  <a:tcPr marL="44450" marR="44450" marT="0" marB="0"/>
                </a:tc>
                <a:tc>
                  <a:txBody>
                    <a:bodyPr/>
                    <a:lstStyle/>
                    <a:p>
                      <a:pPr algn="ctr">
                        <a:spcAft>
                          <a:spcPts val="0"/>
                        </a:spcAft>
                      </a:pPr>
                      <a:r>
                        <a:rPr lang="fr-FR" sz="1600" b="1" dirty="0" smtClean="0">
                          <a:effectLst/>
                        </a:rPr>
                        <a:t>941</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smtClean="0">
                          <a:effectLst/>
                        </a:rPr>
                        <a:t>197</a:t>
                      </a:r>
                      <a:r>
                        <a:rPr lang="fr-FR" sz="1600" b="1" dirty="0">
                          <a:effectLst/>
                        </a:rPr>
                        <a:t> </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smtClean="0">
                          <a:effectLst/>
                        </a:rPr>
                        <a:t>2355</a:t>
                      </a:r>
                      <a:endParaRPr lang="fr-FR" sz="1600" b="1" dirty="0">
                        <a:effectLst/>
                        <a:latin typeface="Times New Roman" pitchFamily="18" charset="0"/>
                        <a:cs typeface="+mj-cs"/>
                      </a:endParaRPr>
                    </a:p>
                  </a:txBody>
                  <a:tcPr marL="44450" marR="44450" marT="0" marB="0"/>
                </a:tc>
                <a:tc>
                  <a:txBody>
                    <a:bodyPr/>
                    <a:lstStyle/>
                    <a:p>
                      <a:pPr algn="ctr">
                        <a:spcAft>
                          <a:spcPts val="0"/>
                        </a:spcAft>
                      </a:pPr>
                      <a:r>
                        <a:rPr lang="fr-FR" sz="1600" b="1" dirty="0">
                          <a:effectLst/>
                        </a:rPr>
                        <a:t>42</a:t>
                      </a:r>
                      <a:r>
                        <a:rPr lang="fr-FR" sz="1600" b="1" dirty="0" smtClean="0">
                          <a:effectLst/>
                        </a:rPr>
                        <a:t>%</a:t>
                      </a:r>
                      <a:r>
                        <a:rPr lang="fr-FR" sz="1600" b="1" dirty="0">
                          <a:effectLst/>
                        </a:rPr>
                        <a:t> </a:t>
                      </a:r>
                      <a:endParaRPr lang="fr-FR" sz="1600" b="1" dirty="0">
                        <a:effectLst/>
                        <a:latin typeface="Times New Roman" pitchFamily="18" charset="0"/>
                        <a:ea typeface="Times New Roman"/>
                        <a:cs typeface="+mj-cs"/>
                      </a:endParaRPr>
                    </a:p>
                  </a:txBody>
                  <a:tcPr marL="44450" marR="44450" marT="0" marB="0"/>
                </a:tc>
              </a:tr>
              <a:tr h="379059">
                <a:tc vMerge="1">
                  <a:txBody>
                    <a:bodyPr/>
                    <a:lstStyle/>
                    <a:p>
                      <a:endParaRPr lang="fr-FR"/>
                    </a:p>
                  </a:txBody>
                  <a:tcPr/>
                </a:tc>
                <a:tc>
                  <a:txBody>
                    <a:bodyPr/>
                    <a:lstStyle/>
                    <a:p>
                      <a:pPr algn="ctr">
                        <a:spcAft>
                          <a:spcPts val="0"/>
                        </a:spcAft>
                      </a:pPr>
                      <a:r>
                        <a:rPr lang="fr-FR" sz="1600" b="1" dirty="0">
                          <a:effectLst/>
                        </a:rPr>
                        <a:t>F</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smtClean="0">
                          <a:effectLst/>
                        </a:rPr>
                        <a:t>761</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smtClean="0">
                          <a:effectLst/>
                        </a:rPr>
                        <a:t>623</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smtClean="0">
                          <a:effectLst/>
                        </a:rPr>
                        <a:t>356</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smtClean="0">
                          <a:effectLst/>
                        </a:rPr>
                        <a:t>1141</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smtClean="0">
                          <a:effectLst/>
                        </a:rPr>
                        <a:t>240</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smtClean="0">
                          <a:effectLst/>
                        </a:rPr>
                        <a:t>3121</a:t>
                      </a:r>
                      <a:endParaRPr lang="fr-FR" sz="1600" b="1" dirty="0">
                        <a:effectLst/>
                        <a:latin typeface="Times New Roman" pitchFamily="18" charset="0"/>
                        <a:ea typeface="Times New Roman"/>
                        <a:cs typeface="+mj-cs"/>
                      </a:endParaRPr>
                    </a:p>
                  </a:txBody>
                  <a:tcPr marL="44450" marR="44450" marT="0" marB="0"/>
                </a:tc>
                <a:tc>
                  <a:txBody>
                    <a:bodyPr/>
                    <a:lstStyle/>
                    <a:p>
                      <a:pPr algn="ctr" rtl="0">
                        <a:spcAft>
                          <a:spcPts val="0"/>
                        </a:spcAft>
                      </a:pPr>
                      <a:r>
                        <a:rPr lang="fr-FR" sz="1600" b="1" dirty="0">
                          <a:effectLst/>
                        </a:rPr>
                        <a:t>57%</a:t>
                      </a:r>
                      <a:endParaRPr lang="fr-FR" sz="1600" b="1" dirty="0">
                        <a:effectLst/>
                        <a:latin typeface="Times New Roman" pitchFamily="18" charset="0"/>
                        <a:ea typeface="Times New Roman"/>
                        <a:cs typeface="+mj-cs"/>
                      </a:endParaRPr>
                    </a:p>
                  </a:txBody>
                  <a:tcPr marL="44450" marR="44450" marT="0" marB="0"/>
                </a:tc>
              </a:tr>
              <a:tr h="396653">
                <a:tc gridSpan="2">
                  <a:txBody>
                    <a:bodyPr/>
                    <a:lstStyle/>
                    <a:p>
                      <a:pPr algn="ctr">
                        <a:spcAft>
                          <a:spcPts val="0"/>
                        </a:spcAft>
                      </a:pPr>
                      <a:r>
                        <a:rPr lang="fr-FR" sz="1600" b="1">
                          <a:effectLst/>
                        </a:rPr>
                        <a:t> </a:t>
                      </a:r>
                    </a:p>
                    <a:p>
                      <a:pPr algn="ctr">
                        <a:spcAft>
                          <a:spcPts val="0"/>
                        </a:spcAft>
                      </a:pPr>
                      <a:r>
                        <a:rPr lang="fr-FR" sz="1600" b="1">
                          <a:effectLst/>
                        </a:rPr>
                        <a:t>Total</a:t>
                      </a:r>
                      <a:endParaRPr lang="fr-FR" sz="1600" b="1">
                        <a:effectLst/>
                        <a:latin typeface="Times New Roman" pitchFamily="18" charset="0"/>
                        <a:ea typeface="Times New Roman"/>
                        <a:cs typeface="+mj-cs"/>
                      </a:endParaRPr>
                    </a:p>
                  </a:txBody>
                  <a:tcPr marL="44450" marR="44450" marT="0" marB="0"/>
                </a:tc>
                <a:tc hMerge="1">
                  <a:txBody>
                    <a:bodyPr/>
                    <a:lstStyle/>
                    <a:p>
                      <a:endParaRPr lang="fr-FR"/>
                    </a:p>
                  </a:txBody>
                  <a:tcPr/>
                </a:tc>
                <a:tc>
                  <a:txBody>
                    <a:bodyPr/>
                    <a:lstStyle/>
                    <a:p>
                      <a:pPr algn="ctr">
                        <a:spcAft>
                          <a:spcPts val="0"/>
                        </a:spcAft>
                      </a:pPr>
                      <a:r>
                        <a:rPr lang="fr-FR" sz="1600" b="1" dirty="0">
                          <a:effectLst/>
                        </a:rPr>
                        <a:t> </a:t>
                      </a:r>
                    </a:p>
                    <a:p>
                      <a:pPr algn="ctr">
                        <a:spcAft>
                          <a:spcPts val="0"/>
                        </a:spcAft>
                      </a:pPr>
                      <a:r>
                        <a:rPr lang="fr-FR" sz="1600" b="1" dirty="0" smtClean="0">
                          <a:effectLst/>
                        </a:rPr>
                        <a:t>1095</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smtClean="0">
                          <a:effectLst/>
                        </a:rPr>
                        <a:t>1095</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smtClean="0">
                          <a:effectLst/>
                        </a:rPr>
                        <a:t>767</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smtClean="0">
                          <a:effectLst/>
                        </a:rPr>
                        <a:t>2082</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smtClean="0">
                          <a:effectLst/>
                        </a:rPr>
                        <a:t>437</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smtClean="0">
                          <a:effectLst/>
                        </a:rPr>
                        <a:t>5476</a:t>
                      </a:r>
                      <a:endParaRPr lang="fr-FR" sz="1600" b="1" dirty="0">
                        <a:effectLst/>
                        <a:latin typeface="Times New Roman" pitchFamily="18" charset="0"/>
                        <a:ea typeface="Times New Roman"/>
                        <a:cs typeface="+mj-cs"/>
                      </a:endParaRPr>
                    </a:p>
                  </a:txBody>
                  <a:tcPr marL="44450" marR="44450" marT="0" marB="0"/>
                </a:tc>
                <a:tc>
                  <a:txBody>
                    <a:bodyPr/>
                    <a:lstStyle/>
                    <a:p>
                      <a:pPr algn="ctr">
                        <a:spcAft>
                          <a:spcPts val="0"/>
                        </a:spcAft>
                      </a:pPr>
                      <a:r>
                        <a:rPr lang="fr-FR" sz="1600" b="1" dirty="0">
                          <a:effectLst/>
                        </a:rPr>
                        <a:t> </a:t>
                      </a:r>
                    </a:p>
                    <a:p>
                      <a:pPr algn="ctr">
                        <a:spcAft>
                          <a:spcPts val="0"/>
                        </a:spcAft>
                      </a:pPr>
                      <a:r>
                        <a:rPr lang="fr-FR" sz="1600" b="1" dirty="0">
                          <a:effectLst/>
                        </a:rPr>
                        <a:t>100%</a:t>
                      </a:r>
                      <a:endParaRPr lang="fr-FR" sz="1600" b="1" dirty="0">
                        <a:effectLst/>
                        <a:latin typeface="Times New Roman" pitchFamily="18" charset="0"/>
                        <a:ea typeface="Times New Roman"/>
                        <a:cs typeface="+mj-cs"/>
                      </a:endParaRPr>
                    </a:p>
                  </a:txBody>
                  <a:tcPr marL="44450" marR="44450" marT="0" marB="0"/>
                </a:tc>
              </a:tr>
            </a:tbl>
          </a:graphicData>
        </a:graphic>
      </p:graphicFrame>
      <p:sp>
        <p:nvSpPr>
          <p:cNvPr id="6" name="Rectangle à coins arrondis 5"/>
          <p:cNvSpPr/>
          <p:nvPr/>
        </p:nvSpPr>
        <p:spPr>
          <a:xfrm>
            <a:off x="464754" y="620688"/>
            <a:ext cx="303551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smtClean="0">
                <a:latin typeface="Times New Roman" pitchFamily="18" charset="0"/>
                <a:ea typeface="Times New Roman" pitchFamily="18" charset="0"/>
                <a:cs typeface="Times New Roman" pitchFamily="18" charset="0"/>
              </a:rPr>
              <a:t>Evolution </a:t>
            </a:r>
            <a:r>
              <a:rPr lang="fr-FR" b="1" dirty="0">
                <a:latin typeface="Times New Roman" pitchFamily="18" charset="0"/>
                <a:ea typeface="Times New Roman" pitchFamily="18" charset="0"/>
                <a:cs typeface="Times New Roman" pitchFamily="18" charset="0"/>
              </a:rPr>
              <a:t>de la </a:t>
            </a:r>
            <a:r>
              <a:rPr lang="fr-FR" b="1" dirty="0" smtClean="0">
                <a:latin typeface="Times New Roman" pitchFamily="18" charset="0"/>
                <a:ea typeface="Times New Roman" pitchFamily="18" charset="0"/>
                <a:cs typeface="Times New Roman" pitchFamily="18" charset="0"/>
              </a:rPr>
              <a:t>population</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
        <p:nvSpPr>
          <p:cNvPr id="7" name="Rectangle à coins arrondis 6"/>
          <p:cNvSpPr/>
          <p:nvPr/>
        </p:nvSpPr>
        <p:spPr>
          <a:xfrm>
            <a:off x="617154" y="3789040"/>
            <a:ext cx="345079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smtClean="0">
                <a:latin typeface="Times New Roman" pitchFamily="18" charset="0"/>
                <a:cs typeface="Times New Roman" pitchFamily="18" charset="0"/>
              </a:rPr>
              <a:t>Répartition par tranches d’</a:t>
            </a:r>
            <a:r>
              <a:rPr lang="fr-FR" b="1" dirty="0" err="1" smtClean="0">
                <a:latin typeface="Times New Roman" pitchFamily="18" charset="0"/>
                <a:cs typeface="Times New Roman" pitchFamily="18" charset="0"/>
              </a:rPr>
              <a:t>ages</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133723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circle(in)">
                                      <p:cBhvr>
                                        <p:cTn id="3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267547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ea typeface="Times New Roman" pitchFamily="18" charset="0"/>
                <a:cs typeface="Times New Roman" pitchFamily="18" charset="0"/>
              </a:rPr>
              <a:t>2. Analyse de </a:t>
            </a:r>
            <a:r>
              <a:rPr lang="fr-FR" b="1" dirty="0" smtClean="0">
                <a:latin typeface="Times New Roman" pitchFamily="18" charset="0"/>
                <a:ea typeface="Times New Roman" pitchFamily="18" charset="0"/>
                <a:cs typeface="Times New Roman" pitchFamily="18" charset="0"/>
              </a:rPr>
              <a:t>l’habitat</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graphicFrame>
        <p:nvGraphicFramePr>
          <p:cNvPr id="3" name="Tableau 2"/>
          <p:cNvGraphicFramePr>
            <a:graphicFrameLocks noGrp="1"/>
          </p:cNvGraphicFramePr>
          <p:nvPr>
            <p:extLst>
              <p:ext uri="{D42A27DB-BD31-4B8C-83A1-F6EECF244321}">
                <p14:modId xmlns:p14="http://schemas.microsoft.com/office/powerpoint/2010/main" val="3583198301"/>
              </p:ext>
            </p:extLst>
          </p:nvPr>
        </p:nvGraphicFramePr>
        <p:xfrm>
          <a:off x="395537" y="1988840"/>
          <a:ext cx="8424936" cy="1253624"/>
        </p:xfrm>
        <a:graphic>
          <a:graphicData uri="http://schemas.openxmlformats.org/drawingml/2006/table">
            <a:tbl>
              <a:tblPr firstRow="1" bandRow="1">
                <a:tableStyleId>{FABFCF23-3B69-468F-B69F-88F6DE6A72F2}</a:tableStyleId>
              </a:tblPr>
              <a:tblGrid>
                <a:gridCol w="1296143"/>
                <a:gridCol w="1008112"/>
                <a:gridCol w="1008112"/>
                <a:gridCol w="2088232"/>
                <a:gridCol w="1440160"/>
                <a:gridCol w="1584177"/>
              </a:tblGrid>
              <a:tr h="370840">
                <a:tc>
                  <a:txBody>
                    <a:bodyPr/>
                    <a:lstStyle/>
                    <a:p>
                      <a:pPr algn="ctr"/>
                      <a:r>
                        <a:rPr lang="fr-FR" dirty="0" smtClean="0">
                          <a:latin typeface="Times New Roman" pitchFamily="18" charset="0"/>
                          <a:cs typeface="Times New Roman" pitchFamily="18" charset="0"/>
                        </a:rPr>
                        <a:t>Zone d’étude</a:t>
                      </a:r>
                      <a:endParaRPr lang="fr-FR" b="1" dirty="0">
                        <a:latin typeface="Times New Roman" pitchFamily="18" charset="0"/>
                        <a:cs typeface="Times New Roman" pitchFamily="18" charset="0"/>
                      </a:endParaRPr>
                    </a:p>
                  </a:txBody>
                  <a:tcPr/>
                </a:tc>
                <a:tc>
                  <a:txBody>
                    <a:bodyPr/>
                    <a:lstStyle/>
                    <a:p>
                      <a:pPr algn="ctr"/>
                      <a:r>
                        <a:rPr lang="fr-FR" dirty="0" smtClean="0">
                          <a:latin typeface="Times New Roman" pitchFamily="18" charset="0"/>
                          <a:cs typeface="Times New Roman" pitchFamily="18" charset="0"/>
                        </a:rPr>
                        <a:t>Nbr de logts</a:t>
                      </a:r>
                      <a:endParaRPr lang="fr-FR" b="1" dirty="0">
                        <a:latin typeface="Times New Roman" pitchFamily="18" charset="0"/>
                        <a:cs typeface="Times New Roman" pitchFamily="18" charset="0"/>
                      </a:endParaRPr>
                    </a:p>
                  </a:txBody>
                  <a:tcPr/>
                </a:tc>
                <a:tc>
                  <a:txBody>
                    <a:bodyPr/>
                    <a:lstStyle/>
                    <a:p>
                      <a:pPr algn="ctr"/>
                      <a:r>
                        <a:rPr lang="fr-FR" dirty="0" smtClean="0">
                          <a:latin typeface="Times New Roman" pitchFamily="18" charset="0"/>
                          <a:cs typeface="Times New Roman" pitchFamily="18" charset="0"/>
                        </a:rPr>
                        <a:t>Logts habité</a:t>
                      </a:r>
                      <a:endParaRPr lang="fr-FR" b="1" dirty="0">
                        <a:latin typeface="Times New Roman" pitchFamily="18" charset="0"/>
                        <a:cs typeface="Times New Roman" pitchFamily="18" charset="0"/>
                      </a:endParaRPr>
                    </a:p>
                  </a:txBody>
                  <a:tcPr/>
                </a:tc>
                <a:tc>
                  <a:txBody>
                    <a:bodyPr/>
                    <a:lstStyle/>
                    <a:p>
                      <a:pPr algn="ctr"/>
                      <a:r>
                        <a:rPr lang="fr-FR" dirty="0" smtClean="0">
                          <a:latin typeface="Times New Roman" pitchFamily="18" charset="0"/>
                          <a:cs typeface="Times New Roman" pitchFamily="18" charset="0"/>
                        </a:rPr>
                        <a:t>Logts en cours</a:t>
                      </a:r>
                      <a:r>
                        <a:rPr lang="fr-FR" baseline="0" dirty="0" smtClean="0">
                          <a:latin typeface="Times New Roman" pitchFamily="18" charset="0"/>
                          <a:cs typeface="Times New Roman" pitchFamily="18" charset="0"/>
                        </a:rPr>
                        <a:t> de construction</a:t>
                      </a:r>
                      <a:endParaRPr lang="fr-FR" b="1" dirty="0">
                        <a:latin typeface="Times New Roman" pitchFamily="18" charset="0"/>
                        <a:cs typeface="Times New Roman" pitchFamily="18" charset="0"/>
                      </a:endParaRPr>
                    </a:p>
                  </a:txBody>
                  <a:tcPr/>
                </a:tc>
                <a:tc>
                  <a:txBody>
                    <a:bodyPr/>
                    <a:lstStyle/>
                    <a:p>
                      <a:pPr algn="ctr"/>
                      <a:r>
                        <a:rPr lang="fr-FR" dirty="0" smtClean="0">
                          <a:latin typeface="Times New Roman" pitchFamily="18" charset="0"/>
                          <a:cs typeface="Times New Roman" pitchFamily="18" charset="0"/>
                        </a:rPr>
                        <a:t>Logts individuels</a:t>
                      </a:r>
                      <a:endParaRPr lang="fr-FR" b="1"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fr-FR" b="1" dirty="0" smtClean="0">
                          <a:latin typeface="Times New Roman" pitchFamily="18" charset="0"/>
                          <a:cs typeface="Times New Roman" pitchFamily="18" charset="0"/>
                        </a:rPr>
                        <a:t>Logts collectifs</a:t>
                      </a:r>
                      <a:endParaRPr lang="fr-FR"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613544">
                <a:tc>
                  <a:txBody>
                    <a:bodyPr/>
                    <a:lstStyle/>
                    <a:p>
                      <a:pPr algn="ctr"/>
                      <a:r>
                        <a:rPr lang="fr-FR" sz="2400" dirty="0" smtClean="0">
                          <a:latin typeface="Times New Roman" pitchFamily="18" charset="0"/>
                          <a:cs typeface="Times New Roman" pitchFamily="18" charset="0"/>
                        </a:rPr>
                        <a:t>POS b30</a:t>
                      </a:r>
                      <a:endParaRPr lang="fr-FR" sz="2400" b="1" dirty="0">
                        <a:latin typeface="Times New Roman" pitchFamily="18" charset="0"/>
                        <a:cs typeface="Times New Roman" pitchFamily="18" charset="0"/>
                      </a:endParaRPr>
                    </a:p>
                  </a:txBody>
                  <a:tcPr/>
                </a:tc>
                <a:tc>
                  <a:txBody>
                    <a:bodyPr/>
                    <a:lstStyle/>
                    <a:p>
                      <a:pPr algn="ctr"/>
                      <a:r>
                        <a:rPr lang="fr-FR" sz="2400" dirty="0" smtClean="0">
                          <a:latin typeface="Times New Roman" pitchFamily="18" charset="0"/>
                          <a:cs typeface="Times New Roman" pitchFamily="18" charset="0"/>
                        </a:rPr>
                        <a:t>1300</a:t>
                      </a:r>
                      <a:endParaRPr lang="fr-FR" sz="2400" b="1" dirty="0">
                        <a:latin typeface="Times New Roman" pitchFamily="18" charset="0"/>
                        <a:cs typeface="Times New Roman" pitchFamily="18" charset="0"/>
                      </a:endParaRPr>
                    </a:p>
                  </a:txBody>
                  <a:tcPr/>
                </a:tc>
                <a:tc>
                  <a:txBody>
                    <a:bodyPr/>
                    <a:lstStyle/>
                    <a:p>
                      <a:pPr algn="ctr"/>
                      <a:r>
                        <a:rPr lang="fr-FR" sz="2400" dirty="0" smtClean="0">
                          <a:latin typeface="Times New Roman" pitchFamily="18" charset="0"/>
                          <a:cs typeface="Times New Roman" pitchFamily="18" charset="0"/>
                        </a:rPr>
                        <a:t>1080</a:t>
                      </a:r>
                      <a:endParaRPr lang="fr-FR" sz="2400" b="1" dirty="0">
                        <a:latin typeface="Times New Roman" pitchFamily="18" charset="0"/>
                        <a:cs typeface="Times New Roman" pitchFamily="18" charset="0"/>
                      </a:endParaRPr>
                    </a:p>
                  </a:txBody>
                  <a:tcPr/>
                </a:tc>
                <a:tc>
                  <a:txBody>
                    <a:bodyPr/>
                    <a:lstStyle/>
                    <a:p>
                      <a:pPr algn="ctr"/>
                      <a:r>
                        <a:rPr lang="fr-FR" sz="2400" dirty="0" smtClean="0">
                          <a:latin typeface="Times New Roman" pitchFamily="18" charset="0"/>
                          <a:cs typeface="Times New Roman" pitchFamily="18" charset="0"/>
                        </a:rPr>
                        <a:t>220</a:t>
                      </a:r>
                      <a:endParaRPr lang="fr-FR" sz="2400" b="1" dirty="0">
                        <a:latin typeface="Times New Roman" pitchFamily="18" charset="0"/>
                        <a:cs typeface="Times New Roman" pitchFamily="18" charset="0"/>
                      </a:endParaRPr>
                    </a:p>
                  </a:txBody>
                  <a:tcPr/>
                </a:tc>
                <a:tc>
                  <a:txBody>
                    <a:bodyPr/>
                    <a:lstStyle/>
                    <a:p>
                      <a:pPr algn="ctr"/>
                      <a:r>
                        <a:rPr lang="fr-FR" sz="2400" b="0" dirty="0" smtClean="0">
                          <a:latin typeface="Times New Roman" pitchFamily="18" charset="0"/>
                          <a:cs typeface="Times New Roman" pitchFamily="18" charset="0"/>
                        </a:rPr>
                        <a:t>299</a:t>
                      </a:r>
                      <a:endParaRPr lang="fr-FR" sz="2400" b="1"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pPr algn="ctr"/>
                      <a:r>
                        <a:rPr lang="fr-FR" sz="2400" b="1" dirty="0" smtClean="0">
                          <a:latin typeface="Times New Roman" pitchFamily="18" charset="0"/>
                          <a:cs typeface="Times New Roman" pitchFamily="18" charset="0"/>
                        </a:rPr>
                        <a:t>1001</a:t>
                      </a:r>
                      <a:endParaRPr lang="fr-FR" sz="24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bl>
          </a:graphicData>
        </a:graphic>
      </p:graphicFrame>
      <p:sp>
        <p:nvSpPr>
          <p:cNvPr id="5" name="Rectangle à coins arrondis 4"/>
          <p:cNvSpPr/>
          <p:nvPr/>
        </p:nvSpPr>
        <p:spPr>
          <a:xfrm>
            <a:off x="680778" y="620688"/>
            <a:ext cx="7779654" cy="10081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Au </a:t>
            </a:r>
            <a:r>
              <a:rPr lang="fr-FR" dirty="0">
                <a:latin typeface="Times New Roman" pitchFamily="18" charset="0"/>
                <a:cs typeface="Times New Roman" pitchFamily="18" charset="0"/>
              </a:rPr>
              <a:t>sujet de la typologie de l’habitat la plus dominante est celle des grands  ensembles correspondant à l’habitat collectif.</a:t>
            </a:r>
          </a:p>
        </p:txBody>
      </p:sp>
      <p:sp>
        <p:nvSpPr>
          <p:cNvPr id="6" name="Rectangle à coins arrondis 5"/>
          <p:cNvSpPr/>
          <p:nvPr/>
        </p:nvSpPr>
        <p:spPr>
          <a:xfrm>
            <a:off x="1001262" y="3501008"/>
            <a:ext cx="2130578"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smtClean="0">
                <a:latin typeface="Times New Roman" pitchFamily="18" charset="0"/>
                <a:ea typeface="Times New Roman" pitchFamily="18" charset="0"/>
                <a:cs typeface="Times New Roman" pitchFamily="18" charset="0"/>
              </a:rPr>
              <a:t>L’état de l’habitat:</a:t>
            </a:r>
            <a:endParaRPr lang="fr-FR" dirty="0">
              <a:latin typeface="Times New Roman" pitchFamily="18" charset="0"/>
              <a:cs typeface="Times New Roman" pitchFamily="18" charset="0"/>
            </a:endParaRPr>
          </a:p>
        </p:txBody>
      </p:sp>
      <p:sp>
        <p:nvSpPr>
          <p:cNvPr id="7" name="Rectangle à coins arrondis 6"/>
          <p:cNvSpPr/>
          <p:nvPr/>
        </p:nvSpPr>
        <p:spPr>
          <a:xfrm>
            <a:off x="680778" y="4005064"/>
            <a:ext cx="7779654" cy="10081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a:t>
            </a:r>
            <a:r>
              <a:rPr lang="fr-FR" dirty="0" smtClean="0">
                <a:latin typeface="Times New Roman" pitchFamily="18" charset="0"/>
                <a:cs typeface="Times New Roman" pitchFamily="18" charset="0"/>
              </a:rPr>
              <a:t>Notre analyse du site nous a permis de dégager deux (02) état de l’habitat bon et moyen. </a:t>
            </a:r>
            <a:endParaRPr lang="fr-FR" dirty="0">
              <a:latin typeface="Times New Roman" pitchFamily="18" charset="0"/>
              <a:cs typeface="Times New Roman" pitchFamily="18"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2871950806"/>
              </p:ext>
            </p:extLst>
          </p:nvPr>
        </p:nvGraphicFramePr>
        <p:xfrm>
          <a:off x="312354" y="5157192"/>
          <a:ext cx="8580127" cy="1512168"/>
        </p:xfrm>
        <a:graphic>
          <a:graphicData uri="http://schemas.openxmlformats.org/drawingml/2006/table">
            <a:tbl>
              <a:tblPr firstRow="1" firstCol="1" lastRow="1" lastCol="1" bandRow="1" bandCol="1">
                <a:tableStyleId>{5C22544A-7EE6-4342-B048-85BDC9FD1C3A}</a:tableStyleId>
              </a:tblPr>
              <a:tblGrid>
                <a:gridCol w="1314696"/>
                <a:gridCol w="1383891"/>
                <a:gridCol w="1037919"/>
                <a:gridCol w="864932"/>
                <a:gridCol w="1037919"/>
                <a:gridCol w="1037919"/>
                <a:gridCol w="864932"/>
                <a:gridCol w="1037919"/>
              </a:tblGrid>
              <a:tr h="756084">
                <a:tc>
                  <a:txBody>
                    <a:bodyPr/>
                    <a:lstStyle/>
                    <a:p>
                      <a:pPr marL="228600" algn="ctr">
                        <a:spcAft>
                          <a:spcPts val="0"/>
                        </a:spcAft>
                        <a:tabLst>
                          <a:tab pos="2637155" algn="ctr"/>
                          <a:tab pos="5274310" algn="r"/>
                        </a:tabLst>
                      </a:pPr>
                      <a:r>
                        <a:rPr lang="fr-FR" sz="1800" dirty="0">
                          <a:effectLst/>
                          <a:latin typeface="Times New Roman" pitchFamily="18" charset="0"/>
                          <a:cs typeface="Times New Roman" pitchFamily="18" charset="0"/>
                        </a:rPr>
                        <a:t>Zone</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a:effectLst/>
                          <a:latin typeface="Times New Roman" pitchFamily="18" charset="0"/>
                          <a:cs typeface="Times New Roman" pitchFamily="18" charset="0"/>
                        </a:rPr>
                        <a:t>Parc </a:t>
                      </a:r>
                      <a:r>
                        <a:rPr lang="fr-FR" sz="1800" dirty="0" smtClean="0">
                          <a:effectLst/>
                          <a:latin typeface="Times New Roman" pitchFamily="18" charset="0"/>
                          <a:cs typeface="Times New Roman" pitchFamily="18" charset="0"/>
                        </a:rPr>
                        <a:t>habité</a:t>
                      </a:r>
                    </a:p>
                  </a:txBody>
                  <a:tcPr marL="68580" marR="68580" marT="0" marB="0"/>
                </a:tc>
                <a:tc gridSpan="2">
                  <a:txBody>
                    <a:bodyPr/>
                    <a:lstStyle/>
                    <a:p>
                      <a:pPr marL="228600" algn="ctr">
                        <a:spcAft>
                          <a:spcPts val="0"/>
                        </a:spcAft>
                        <a:tabLst>
                          <a:tab pos="2637155" algn="ctr"/>
                          <a:tab pos="5274310" algn="r"/>
                        </a:tabLst>
                      </a:pPr>
                      <a:r>
                        <a:rPr lang="fr-FR" sz="1800" dirty="0" smtClean="0">
                          <a:effectLst/>
                          <a:latin typeface="Times New Roman" pitchFamily="18" charset="0"/>
                          <a:cs typeface="Times New Roman" pitchFamily="18" charset="0"/>
                        </a:rPr>
                        <a:t>Bon</a:t>
                      </a:r>
                    </a:p>
                  </a:txBody>
                  <a:tcPr marL="68580" marR="68580" marT="0" marB="0"/>
                </a:tc>
                <a:tc hMerge="1">
                  <a:txBody>
                    <a:bodyPr/>
                    <a:lstStyle/>
                    <a:p>
                      <a:endParaRPr lang="fr-FR"/>
                    </a:p>
                  </a:txBody>
                  <a:tcPr/>
                </a:tc>
                <a:tc gridSpan="2">
                  <a:txBody>
                    <a:bodyPr/>
                    <a:lstStyle/>
                    <a:p>
                      <a:pPr marL="228600" algn="ctr">
                        <a:spcAft>
                          <a:spcPts val="0"/>
                        </a:spcAft>
                        <a:tabLst>
                          <a:tab pos="2637155" algn="ctr"/>
                          <a:tab pos="5274310" algn="r"/>
                        </a:tabLst>
                      </a:pPr>
                      <a:r>
                        <a:rPr lang="fr-FR" sz="1800" dirty="0">
                          <a:effectLst/>
                          <a:latin typeface="Times New Roman" pitchFamily="18" charset="0"/>
                          <a:cs typeface="Times New Roman" pitchFamily="18" charset="0"/>
                        </a:rPr>
                        <a:t>Moyen</a:t>
                      </a:r>
                      <a:endParaRPr lang="fr-FR" sz="1800" dirty="0">
                        <a:effectLst/>
                        <a:latin typeface="Times New Roman" pitchFamily="18" charset="0"/>
                        <a:ea typeface="Times New Roman"/>
                        <a:cs typeface="Times New Roman" pitchFamily="18" charset="0"/>
                      </a:endParaRPr>
                    </a:p>
                  </a:txBody>
                  <a:tcPr marL="68580" marR="68580" marT="0" marB="0"/>
                </a:tc>
                <a:tc hMerge="1">
                  <a:txBody>
                    <a:bodyPr/>
                    <a:lstStyle/>
                    <a:p>
                      <a:endParaRPr lang="fr-FR"/>
                    </a:p>
                  </a:txBody>
                  <a:tcPr/>
                </a:tc>
                <a:tc gridSpan="2">
                  <a:txBody>
                    <a:bodyPr/>
                    <a:lstStyle/>
                    <a:p>
                      <a:pPr marL="228600" algn="ctr">
                        <a:spcAft>
                          <a:spcPts val="0"/>
                        </a:spcAft>
                        <a:tabLst>
                          <a:tab pos="2637155" algn="ctr"/>
                          <a:tab pos="5274310" algn="r"/>
                        </a:tabLst>
                      </a:pPr>
                      <a:r>
                        <a:rPr lang="fr-FR" sz="1800" dirty="0">
                          <a:effectLst/>
                          <a:latin typeface="Times New Roman" pitchFamily="18" charset="0"/>
                          <a:cs typeface="Times New Roman" pitchFamily="18" charset="0"/>
                        </a:rPr>
                        <a:t>Mauvais</a:t>
                      </a:r>
                      <a:endParaRPr lang="fr-FR" sz="1800" dirty="0">
                        <a:effectLst/>
                        <a:latin typeface="Times New Roman" pitchFamily="18" charset="0"/>
                        <a:ea typeface="Times New Roman"/>
                        <a:cs typeface="Times New Roman" pitchFamily="18" charset="0"/>
                      </a:endParaRPr>
                    </a:p>
                  </a:txBody>
                  <a:tcPr marL="68580" marR="68580" marT="0" marB="0"/>
                </a:tc>
                <a:tc hMerge="1">
                  <a:txBody>
                    <a:bodyPr/>
                    <a:lstStyle/>
                    <a:p>
                      <a:endParaRPr lang="fr-FR"/>
                    </a:p>
                  </a:txBody>
                  <a:tcPr/>
                </a:tc>
              </a:tr>
              <a:tr h="756084">
                <a:tc>
                  <a:txBody>
                    <a:bodyPr/>
                    <a:lstStyle/>
                    <a:p>
                      <a:pPr algn="ctr">
                        <a:spcAft>
                          <a:spcPts val="0"/>
                        </a:spcAft>
                        <a:tabLst>
                          <a:tab pos="2637155" algn="ctr"/>
                          <a:tab pos="5274310" algn="r"/>
                        </a:tabLst>
                      </a:pPr>
                      <a:r>
                        <a:rPr lang="fr-FR" sz="1800" dirty="0">
                          <a:effectLst/>
                          <a:latin typeface="Times New Roman" pitchFamily="18" charset="0"/>
                          <a:cs typeface="Times New Roman" pitchFamily="18" charset="0"/>
                        </a:rPr>
                        <a:t>POS Plaine ouest</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228600" algn="ctr">
                        <a:spcAft>
                          <a:spcPts val="0"/>
                        </a:spcAft>
                        <a:tabLst>
                          <a:tab pos="2637155" algn="ctr"/>
                          <a:tab pos="5274310" algn="r"/>
                        </a:tabLst>
                      </a:pPr>
                      <a:r>
                        <a:rPr lang="fr-FR" sz="1800" dirty="0" smtClean="0">
                          <a:effectLst/>
                          <a:latin typeface="Times New Roman" pitchFamily="18" charset="0"/>
                          <a:cs typeface="Times New Roman" pitchFamily="18" charset="0"/>
                        </a:rPr>
                        <a:t>1080</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ea typeface="+mn-ea"/>
                          <a:cs typeface="Times New Roman" pitchFamily="18" charset="0"/>
                        </a:rPr>
                        <a:t>776</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cs typeface="Times New Roman" pitchFamily="18" charset="0"/>
                        </a:rPr>
                        <a:t>72 </a:t>
                      </a:r>
                      <a:r>
                        <a:rPr lang="fr-FR" sz="1800" dirty="0">
                          <a:effectLst/>
                          <a:latin typeface="Times New Roman" pitchFamily="18" charset="0"/>
                          <a:cs typeface="Times New Roman" pitchFamily="18" charset="0"/>
                        </a:rPr>
                        <a:t>%</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ea typeface="+mn-ea"/>
                          <a:cs typeface="Times New Roman" pitchFamily="18" charset="0"/>
                        </a:rPr>
                        <a:t>304</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cs typeface="Times New Roman" pitchFamily="18" charset="0"/>
                        </a:rPr>
                        <a:t>28%</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ea typeface="+mn-ea"/>
                          <a:cs typeface="Times New Roman" pitchFamily="18" charset="0"/>
                        </a:rPr>
                        <a:t>00</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228600" algn="ctr">
                        <a:spcAft>
                          <a:spcPts val="0"/>
                        </a:spcAft>
                        <a:tabLst>
                          <a:tab pos="2637155" algn="ctr"/>
                          <a:tab pos="5274310" algn="r"/>
                        </a:tabLst>
                      </a:pPr>
                      <a:r>
                        <a:rPr lang="fr-FR" sz="1800" dirty="0" smtClean="0">
                          <a:effectLst/>
                          <a:latin typeface="Times New Roman" pitchFamily="18" charset="0"/>
                          <a:ea typeface="+mn-ea"/>
                          <a:cs typeface="Times New Roman" pitchFamily="18" charset="0"/>
                        </a:rPr>
                        <a:t>00</a:t>
                      </a:r>
                      <a:endParaRPr lang="fr-FR" sz="1800" dirty="0">
                        <a:effectLst/>
                        <a:latin typeface="Times New Roman" pitchFamily="18" charset="0"/>
                        <a:ea typeface="Times New Roman"/>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4007634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ircle(in)">
                                      <p:cBhvr>
                                        <p:cTn id="18" dur="2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4027900405"/>
              </p:ext>
            </p:extLst>
          </p:nvPr>
        </p:nvGraphicFramePr>
        <p:xfrm>
          <a:off x="827583" y="3356992"/>
          <a:ext cx="7560841" cy="1071481"/>
        </p:xfrm>
        <a:graphic>
          <a:graphicData uri="http://schemas.openxmlformats.org/drawingml/2006/table">
            <a:tbl>
              <a:tblPr firstRow="1" firstCol="1" lastRow="1" lastCol="1" bandRow="1" bandCol="1">
                <a:tableStyleId>{5C22544A-7EE6-4342-B048-85BDC9FD1C3A}</a:tableStyleId>
              </a:tblPr>
              <a:tblGrid>
                <a:gridCol w="1707834"/>
                <a:gridCol w="1781350"/>
                <a:gridCol w="2290307"/>
                <a:gridCol w="1781350"/>
              </a:tblGrid>
              <a:tr h="522841">
                <a:tc>
                  <a:txBody>
                    <a:bodyPr/>
                    <a:lstStyle/>
                    <a:p>
                      <a:pPr marL="228600" algn="ctr">
                        <a:spcAft>
                          <a:spcPts val="0"/>
                        </a:spcAft>
                        <a:tabLst>
                          <a:tab pos="2637155" algn="ctr"/>
                          <a:tab pos="5274310" algn="r"/>
                        </a:tabLst>
                      </a:pPr>
                      <a:r>
                        <a:rPr lang="fr-FR" sz="1800" dirty="0">
                          <a:effectLst/>
                          <a:latin typeface="Times New Roman" pitchFamily="18" charset="0"/>
                          <a:cs typeface="Times New Roman" pitchFamily="18" charset="0"/>
                        </a:rPr>
                        <a:t>Zone</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a:effectLst/>
                          <a:latin typeface="Times New Roman" pitchFamily="18" charset="0"/>
                          <a:cs typeface="Times New Roman" pitchFamily="18" charset="0"/>
                        </a:rPr>
                        <a:t>Parc logts </a:t>
                      </a:r>
                      <a:r>
                        <a:rPr lang="fr-FR" sz="1800" dirty="0" smtClean="0">
                          <a:effectLst/>
                          <a:latin typeface="Times New Roman" pitchFamily="18" charset="0"/>
                          <a:cs typeface="Times New Roman" pitchFamily="18" charset="0"/>
                        </a:rPr>
                        <a:t>2008</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a:effectLst/>
                          <a:latin typeface="Times New Roman" pitchFamily="18" charset="0"/>
                          <a:cs typeface="Times New Roman" pitchFamily="18" charset="0"/>
                        </a:rPr>
                        <a:t>Population </a:t>
                      </a:r>
                      <a:r>
                        <a:rPr lang="fr-FR" sz="1800" dirty="0" smtClean="0">
                          <a:effectLst/>
                          <a:latin typeface="Times New Roman" pitchFamily="18" charset="0"/>
                          <a:cs typeface="Times New Roman" pitchFamily="18" charset="0"/>
                        </a:rPr>
                        <a:t>2008</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cs typeface="Times New Roman" pitchFamily="18" charset="0"/>
                        </a:rPr>
                        <a:t>TOL</a:t>
                      </a:r>
                      <a:endParaRPr lang="fr-FR" sz="1800" dirty="0">
                        <a:effectLst/>
                        <a:latin typeface="Times New Roman" pitchFamily="18" charset="0"/>
                        <a:ea typeface="Times New Roman"/>
                        <a:cs typeface="Times New Roman" pitchFamily="18" charset="0"/>
                      </a:endParaRPr>
                    </a:p>
                  </a:txBody>
                  <a:tcPr marL="68580" marR="68580" marT="0" marB="0"/>
                </a:tc>
              </a:tr>
              <a:tr h="522841">
                <a:tc>
                  <a:txBody>
                    <a:bodyPr/>
                    <a:lstStyle/>
                    <a:p>
                      <a:pPr algn="ctr">
                        <a:spcAft>
                          <a:spcPts val="0"/>
                        </a:spcAft>
                        <a:tabLst>
                          <a:tab pos="2637155" algn="ctr"/>
                          <a:tab pos="5274310" algn="r"/>
                        </a:tabLst>
                      </a:pPr>
                      <a:r>
                        <a:rPr lang="fr-FR" sz="1800" dirty="0" smtClean="0">
                          <a:effectLst/>
                          <a:latin typeface="Times New Roman" pitchFamily="18" charset="0"/>
                          <a:cs typeface="Times New Roman" pitchFamily="18" charset="0"/>
                        </a:rPr>
                        <a:t>Bejaïa </a:t>
                      </a:r>
                    </a:p>
                    <a:p>
                      <a:pPr algn="ctr">
                        <a:spcAft>
                          <a:spcPts val="0"/>
                        </a:spcAft>
                        <a:tabLst>
                          <a:tab pos="2637155" algn="ctr"/>
                          <a:tab pos="5274310" algn="r"/>
                        </a:tabLst>
                      </a:pPr>
                      <a:r>
                        <a:rPr lang="fr-FR" sz="1800" dirty="0" smtClean="0">
                          <a:effectLst/>
                          <a:latin typeface="Times New Roman" pitchFamily="18" charset="0"/>
                          <a:cs typeface="Times New Roman" pitchFamily="18" charset="0"/>
                        </a:rPr>
                        <a:t>POS b30</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228600" algn="ctr">
                        <a:spcAft>
                          <a:spcPts val="0"/>
                        </a:spcAft>
                        <a:tabLst>
                          <a:tab pos="2637155" algn="ctr"/>
                          <a:tab pos="5274310" algn="r"/>
                        </a:tabLst>
                      </a:pPr>
                      <a:r>
                        <a:rPr lang="fr-FR" sz="1800" dirty="0" smtClean="0">
                          <a:effectLst/>
                          <a:latin typeface="Times New Roman" pitchFamily="18" charset="0"/>
                          <a:ea typeface="Times New Roman"/>
                          <a:cs typeface="Times New Roman" pitchFamily="18" charset="0"/>
                        </a:rPr>
                        <a:t>1080</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228600" algn="ctr">
                        <a:spcAft>
                          <a:spcPts val="0"/>
                        </a:spcAft>
                        <a:tabLst>
                          <a:tab pos="2637155" algn="ctr"/>
                          <a:tab pos="5274310" algn="r"/>
                        </a:tabLst>
                      </a:pPr>
                      <a:r>
                        <a:rPr lang="fr-FR" sz="1800" dirty="0" smtClean="0">
                          <a:effectLst/>
                          <a:latin typeface="Times New Roman" pitchFamily="18" charset="0"/>
                          <a:cs typeface="Times New Roman" pitchFamily="18" charset="0"/>
                        </a:rPr>
                        <a:t>5476</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tabLst>
                          <a:tab pos="2637155" algn="ctr"/>
                          <a:tab pos="5274310" algn="r"/>
                        </a:tabLst>
                      </a:pPr>
                      <a:r>
                        <a:rPr lang="fr-FR" sz="1800" dirty="0" smtClean="0">
                          <a:effectLst/>
                          <a:latin typeface="Times New Roman" pitchFamily="18" charset="0"/>
                          <a:ea typeface="Times New Roman"/>
                          <a:cs typeface="Times New Roman" pitchFamily="18" charset="0"/>
                        </a:rPr>
                        <a:t>5,07</a:t>
                      </a:r>
                      <a:endParaRPr lang="fr-FR" sz="1800" dirty="0">
                        <a:effectLst/>
                        <a:latin typeface="Times New Roman" pitchFamily="18" charset="0"/>
                        <a:ea typeface="Times New Roman"/>
                        <a:cs typeface="Times New Roman" pitchFamily="18" charset="0"/>
                      </a:endParaRPr>
                    </a:p>
                  </a:txBody>
                  <a:tcPr marL="68580" marR="68580" marT="0" marB="0"/>
                </a:tc>
              </a:tr>
            </a:tbl>
          </a:graphicData>
        </a:graphic>
      </p:graphicFrame>
      <p:sp>
        <p:nvSpPr>
          <p:cNvPr id="3" name="Rectangle à coins arrondis 2"/>
          <p:cNvSpPr/>
          <p:nvPr/>
        </p:nvSpPr>
        <p:spPr>
          <a:xfrm>
            <a:off x="1001261" y="1124744"/>
            <a:ext cx="3569343"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smtClean="0">
                <a:latin typeface="Times New Roman" pitchFamily="18" charset="0"/>
                <a:ea typeface="Times New Roman" pitchFamily="18" charset="0"/>
                <a:cs typeface="Times New Roman" pitchFamily="18" charset="0"/>
              </a:rPr>
              <a:t>Taux d’occupation par logement:</a:t>
            </a:r>
            <a:endParaRPr lang="fr-FR" dirty="0">
              <a:latin typeface="Times New Roman" pitchFamily="18" charset="0"/>
              <a:cs typeface="Times New Roman" pitchFamily="18" charset="0"/>
            </a:endParaRPr>
          </a:p>
        </p:txBody>
      </p:sp>
      <p:sp>
        <p:nvSpPr>
          <p:cNvPr id="4" name="Rectangle à coins arrondis 3"/>
          <p:cNvSpPr/>
          <p:nvPr/>
        </p:nvSpPr>
        <p:spPr>
          <a:xfrm>
            <a:off x="680778" y="1844824"/>
            <a:ext cx="7779654" cy="10081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Le taux d’occupation par logement est confortable dans l’ensemble du quartier </a:t>
            </a:r>
            <a:r>
              <a:rPr lang="fr-FR" dirty="0" smtClean="0">
                <a:latin typeface="Times New Roman" pitchFamily="18" charset="0"/>
                <a:cs typeface="Times New Roman" pitchFamily="18" charset="0"/>
              </a:rPr>
              <a:t>vu </a:t>
            </a:r>
            <a:r>
              <a:rPr lang="fr-FR" dirty="0" smtClean="0">
                <a:latin typeface="Times New Roman" pitchFamily="18" charset="0"/>
                <a:cs typeface="Times New Roman" pitchFamily="18" charset="0"/>
              </a:rPr>
              <a:t>qu’il </a:t>
            </a:r>
            <a:r>
              <a:rPr lang="fr-FR" dirty="0" smtClean="0">
                <a:latin typeface="Times New Roman" pitchFamily="18" charset="0"/>
                <a:cs typeface="Times New Roman" pitchFamily="18" charset="0"/>
              </a:rPr>
              <a:t>est au dessous de la moyenne nationale. </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2866626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312354" y="116632"/>
            <a:ext cx="3899606"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ea typeface="Times New Roman" pitchFamily="18" charset="0"/>
                <a:cs typeface="Times New Roman" pitchFamily="18" charset="0"/>
              </a:rPr>
              <a:t>3. Analyse de l’emploi et de </a:t>
            </a:r>
            <a:r>
              <a:rPr lang="fr-FR" b="1" dirty="0" smtClean="0">
                <a:latin typeface="Times New Roman" pitchFamily="18" charset="0"/>
                <a:ea typeface="Times New Roman" pitchFamily="18" charset="0"/>
                <a:cs typeface="Times New Roman" pitchFamily="18" charset="0"/>
              </a:rPr>
              <a:t>l’activité</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graphicFrame>
        <p:nvGraphicFramePr>
          <p:cNvPr id="2" name="Tableau 1"/>
          <p:cNvGraphicFramePr>
            <a:graphicFrameLocks noGrp="1"/>
          </p:cNvGraphicFramePr>
          <p:nvPr>
            <p:extLst>
              <p:ext uri="{D42A27DB-BD31-4B8C-83A1-F6EECF244321}">
                <p14:modId xmlns:p14="http://schemas.microsoft.com/office/powerpoint/2010/main" val="1132145867"/>
              </p:ext>
            </p:extLst>
          </p:nvPr>
        </p:nvGraphicFramePr>
        <p:xfrm>
          <a:off x="179512" y="2996952"/>
          <a:ext cx="8796151" cy="1792224"/>
        </p:xfrm>
        <a:graphic>
          <a:graphicData uri="http://schemas.openxmlformats.org/drawingml/2006/table">
            <a:tbl>
              <a:tblPr firstRow="1" firstCol="1" bandRow="1">
                <a:tableStyleId>{5C22544A-7EE6-4342-B048-85BDC9FD1C3A}</a:tableStyleId>
              </a:tblPr>
              <a:tblGrid>
                <a:gridCol w="947279"/>
                <a:gridCol w="432048"/>
                <a:gridCol w="720080"/>
                <a:gridCol w="504056"/>
                <a:gridCol w="648072"/>
                <a:gridCol w="648072"/>
                <a:gridCol w="648072"/>
                <a:gridCol w="576064"/>
                <a:gridCol w="576064"/>
                <a:gridCol w="576064"/>
                <a:gridCol w="504056"/>
                <a:gridCol w="504056"/>
                <a:gridCol w="473343"/>
                <a:gridCol w="534769"/>
                <a:gridCol w="504056"/>
              </a:tblGrid>
              <a:tr h="455930">
                <a:tc>
                  <a:txBody>
                    <a:bodyPr/>
                    <a:lstStyle/>
                    <a:p>
                      <a:pPr algn="ctr">
                        <a:lnSpc>
                          <a:spcPct val="105000"/>
                        </a:lnSpc>
                        <a:spcAft>
                          <a:spcPts val="1000"/>
                        </a:spcAft>
                      </a:pPr>
                      <a:r>
                        <a:rPr lang="fr-FR" sz="1400" b="1" dirty="0">
                          <a:effectLst/>
                          <a:latin typeface="Times New Roman" pitchFamily="18" charset="0"/>
                          <a:cs typeface="Times New Roman" pitchFamily="18" charset="0"/>
                        </a:rPr>
                        <a:t> </a:t>
                      </a:r>
                      <a:endParaRPr lang="fr-FR" sz="1400" b="1" dirty="0">
                        <a:effectLst/>
                        <a:latin typeface="Times New Roman" pitchFamily="18" charset="0"/>
                        <a:ea typeface="Times New Roman"/>
                        <a:cs typeface="Times New Roman" pitchFamily="18" charset="0"/>
                      </a:endParaRPr>
                    </a:p>
                  </a:txBody>
                  <a:tcPr marL="0" marR="0" marT="0" marB="0" anchor="ctr"/>
                </a:tc>
                <a:tc gridSpan="2">
                  <a:txBody>
                    <a:bodyPr/>
                    <a:lstStyle/>
                    <a:p>
                      <a:pPr algn="ctr">
                        <a:lnSpc>
                          <a:spcPct val="105000"/>
                        </a:lnSpc>
                        <a:spcAft>
                          <a:spcPts val="1000"/>
                        </a:spcAft>
                      </a:pPr>
                      <a:r>
                        <a:rPr lang="fr-FR" sz="1400" b="1">
                          <a:effectLst/>
                          <a:latin typeface="Times New Roman" pitchFamily="18" charset="0"/>
                          <a:cs typeface="Times New Roman" pitchFamily="18" charset="0"/>
                        </a:rPr>
                        <a:t>fonctionnaire</a:t>
                      </a:r>
                      <a:endParaRPr lang="fr-FR" sz="1400" b="1">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gridSpan="2">
                  <a:txBody>
                    <a:bodyPr/>
                    <a:lstStyle/>
                    <a:p>
                      <a:pPr algn="ctr">
                        <a:lnSpc>
                          <a:spcPct val="105000"/>
                        </a:lnSpc>
                        <a:spcAft>
                          <a:spcPts val="0"/>
                        </a:spcAft>
                      </a:pPr>
                      <a:r>
                        <a:rPr lang="fr-FR" sz="1400" b="1">
                          <a:effectLst/>
                          <a:latin typeface="Times New Roman" pitchFamily="18" charset="0"/>
                          <a:cs typeface="Times New Roman" pitchFamily="18" charset="0"/>
                        </a:rPr>
                        <a:t>fonction libérale</a:t>
                      </a:r>
                      <a:endParaRPr lang="fr-FR" sz="1400" b="1">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gridSpan="2">
                  <a:txBody>
                    <a:bodyPr/>
                    <a:lstStyle/>
                    <a:p>
                      <a:pPr algn="ctr">
                        <a:lnSpc>
                          <a:spcPct val="105000"/>
                        </a:lnSpc>
                        <a:spcAft>
                          <a:spcPts val="0"/>
                        </a:spcAft>
                      </a:pPr>
                      <a:r>
                        <a:rPr lang="fr-FR" sz="1400" b="1">
                          <a:effectLst/>
                          <a:latin typeface="Times New Roman" pitchFamily="18" charset="0"/>
                          <a:cs typeface="Times New Roman" pitchFamily="18" charset="0"/>
                        </a:rPr>
                        <a:t>travailleur</a:t>
                      </a:r>
                    </a:p>
                    <a:p>
                      <a:pPr algn="ctr">
                        <a:lnSpc>
                          <a:spcPct val="105000"/>
                        </a:lnSpc>
                        <a:spcAft>
                          <a:spcPts val="0"/>
                        </a:spcAft>
                      </a:pPr>
                      <a:r>
                        <a:rPr lang="fr-FR" sz="1400" b="1">
                          <a:effectLst/>
                          <a:latin typeface="Times New Roman" pitchFamily="18" charset="0"/>
                          <a:cs typeface="Times New Roman" pitchFamily="18" charset="0"/>
                        </a:rPr>
                        <a:t> dans</a:t>
                      </a:r>
                    </a:p>
                    <a:p>
                      <a:pPr algn="ctr">
                        <a:lnSpc>
                          <a:spcPct val="105000"/>
                        </a:lnSpc>
                        <a:spcAft>
                          <a:spcPts val="0"/>
                        </a:spcAft>
                      </a:pPr>
                      <a:r>
                        <a:rPr lang="fr-FR" sz="1400" b="1">
                          <a:effectLst/>
                          <a:latin typeface="Times New Roman" pitchFamily="18" charset="0"/>
                          <a:cs typeface="Times New Roman" pitchFamily="18" charset="0"/>
                        </a:rPr>
                        <a:t>industrie</a:t>
                      </a:r>
                      <a:endParaRPr lang="fr-FR" sz="1400" b="1">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gridSpan="2">
                  <a:txBody>
                    <a:bodyPr/>
                    <a:lstStyle/>
                    <a:p>
                      <a:pPr algn="ctr">
                        <a:lnSpc>
                          <a:spcPct val="105000"/>
                        </a:lnSpc>
                        <a:spcAft>
                          <a:spcPts val="0"/>
                        </a:spcAft>
                      </a:pPr>
                      <a:r>
                        <a:rPr lang="fr-FR" sz="1400" b="1" dirty="0">
                          <a:effectLst/>
                          <a:latin typeface="Times New Roman" pitchFamily="18" charset="0"/>
                          <a:cs typeface="Times New Roman" pitchFamily="18" charset="0"/>
                        </a:rPr>
                        <a:t>retraité</a:t>
                      </a:r>
                      <a:endParaRPr lang="fr-FR" sz="1400" b="1" dirty="0">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gridSpan="2">
                  <a:txBody>
                    <a:bodyPr/>
                    <a:lstStyle/>
                    <a:p>
                      <a:pPr algn="ctr">
                        <a:lnSpc>
                          <a:spcPct val="105000"/>
                        </a:lnSpc>
                        <a:spcAft>
                          <a:spcPts val="0"/>
                        </a:spcAft>
                      </a:pPr>
                      <a:r>
                        <a:rPr lang="fr-FR" sz="1400" b="1">
                          <a:effectLst/>
                          <a:latin typeface="Times New Roman" pitchFamily="18" charset="0"/>
                          <a:cs typeface="Times New Roman" pitchFamily="18" charset="0"/>
                        </a:rPr>
                        <a:t>chômage</a:t>
                      </a:r>
                      <a:endParaRPr lang="fr-FR" sz="1400" b="1">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gridSpan="2">
                  <a:txBody>
                    <a:bodyPr/>
                    <a:lstStyle/>
                    <a:p>
                      <a:pPr algn="ctr">
                        <a:lnSpc>
                          <a:spcPct val="105000"/>
                        </a:lnSpc>
                        <a:spcAft>
                          <a:spcPts val="0"/>
                        </a:spcAft>
                      </a:pPr>
                      <a:r>
                        <a:rPr lang="fr-FR" sz="1400" b="1">
                          <a:effectLst/>
                          <a:latin typeface="Times New Roman" pitchFamily="18" charset="0"/>
                          <a:cs typeface="Times New Roman" pitchFamily="18" charset="0"/>
                        </a:rPr>
                        <a:t>femme au</a:t>
                      </a:r>
                    </a:p>
                    <a:p>
                      <a:pPr algn="ctr">
                        <a:lnSpc>
                          <a:spcPct val="105000"/>
                        </a:lnSpc>
                        <a:spcAft>
                          <a:spcPts val="0"/>
                        </a:spcAft>
                      </a:pPr>
                      <a:r>
                        <a:rPr lang="fr-FR" sz="1400" b="1">
                          <a:effectLst/>
                          <a:latin typeface="Times New Roman" pitchFamily="18" charset="0"/>
                          <a:cs typeface="Times New Roman" pitchFamily="18" charset="0"/>
                        </a:rPr>
                        <a:t> foyer</a:t>
                      </a:r>
                      <a:endParaRPr lang="fr-FR" sz="1400" b="1">
                        <a:effectLst/>
                        <a:latin typeface="Times New Roman" pitchFamily="18" charset="0"/>
                        <a:ea typeface="Times New Roman"/>
                        <a:cs typeface="Times New Roman" pitchFamily="18" charset="0"/>
                      </a:endParaRPr>
                    </a:p>
                  </a:txBody>
                  <a:tcPr marL="44450" marR="44450" marT="0" marB="0"/>
                </a:tc>
                <a:tc hMerge="1">
                  <a:txBody>
                    <a:bodyPr/>
                    <a:lstStyle/>
                    <a:p>
                      <a:endParaRPr lang="fr-FR"/>
                    </a:p>
                  </a:txBody>
                  <a:tcPr/>
                </a:tc>
                <a:tc>
                  <a:txBody>
                    <a:bodyPr/>
                    <a:lstStyle/>
                    <a:p>
                      <a:pPr algn="ctr">
                        <a:lnSpc>
                          <a:spcPct val="105000"/>
                        </a:lnSpc>
                        <a:spcAft>
                          <a:spcPts val="0"/>
                        </a:spcAft>
                      </a:pPr>
                      <a:r>
                        <a:rPr lang="fr-FR" sz="1400" b="1">
                          <a:effectLst/>
                          <a:latin typeface="Times New Roman" pitchFamily="18" charset="0"/>
                          <a:cs typeface="Times New Roman" pitchFamily="18" charset="0"/>
                        </a:rPr>
                        <a:t>Total</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1000"/>
                        </a:spcAft>
                      </a:pPr>
                      <a:r>
                        <a:rPr lang="fr-FR" sz="1400" b="1">
                          <a:effectLst/>
                          <a:latin typeface="Times New Roman" pitchFamily="18" charset="0"/>
                          <a:cs typeface="Times New Roman" pitchFamily="18" charset="0"/>
                        </a:rPr>
                        <a:t> </a:t>
                      </a:r>
                      <a:endParaRPr lang="fr-FR" sz="1400" b="1">
                        <a:effectLst/>
                        <a:latin typeface="Times New Roman" pitchFamily="18" charset="0"/>
                        <a:ea typeface="Times New Roman"/>
                        <a:cs typeface="Times New Roman" pitchFamily="18" charset="0"/>
                      </a:endParaRPr>
                    </a:p>
                  </a:txBody>
                  <a:tcPr marL="0" marR="0" marT="0" marB="0" anchor="ctr"/>
                </a:tc>
              </a:tr>
              <a:tr h="174625">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Nb</a:t>
                      </a:r>
                      <a:endParaRPr lang="fr-FR" sz="1400" b="1">
                        <a:effectLst/>
                        <a:latin typeface="Times New Roman" pitchFamily="18" charset="0"/>
                        <a:ea typeface="Times New Roman"/>
                        <a:cs typeface="Times New Roman" pitchFamily="18" charset="0"/>
                      </a:endParaRPr>
                    </a:p>
                  </a:txBody>
                  <a:tcPr marL="44450" marR="44450" marT="0" marB="0" anchor="b"/>
                </a:tc>
                <a:tc>
                  <a:txBody>
                    <a:bodyPr/>
                    <a:lstStyle/>
                    <a:p>
                      <a:pPr algn="ctr">
                        <a:lnSpc>
                          <a:spcPct val="105000"/>
                        </a:lnSpc>
                        <a:spcAft>
                          <a:spcPts val="0"/>
                        </a:spcAf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nchor="b"/>
                </a:tc>
              </a:tr>
              <a:tr h="339090">
                <a:tc>
                  <a:txBody>
                    <a:bodyPr/>
                    <a:lstStyle/>
                    <a:p>
                      <a:pPr algn="ctr">
                        <a:lnSpc>
                          <a:spcPct val="105000"/>
                        </a:lnSpc>
                        <a:spcAft>
                          <a:spcPts val="0"/>
                        </a:spcAft>
                      </a:pPr>
                      <a:r>
                        <a:rPr lang="fr-FR" sz="1400" b="1">
                          <a:effectLst/>
                          <a:latin typeface="Times New Roman" pitchFamily="18" charset="0"/>
                          <a:cs typeface="Times New Roman" pitchFamily="18" charset="0"/>
                        </a:rPr>
                        <a:t>Chefs des ménages</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48</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36,92</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33</a:t>
                      </a:r>
                      <a:endParaRPr lang="fr-FR" sz="1400" b="1" dirty="0">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25,4</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9</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6,92</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40</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pPr>
                      <a:r>
                        <a:rPr lang="fr-FR" sz="1400" b="1">
                          <a:effectLst/>
                          <a:latin typeface="Times New Roman" pitchFamily="18" charset="0"/>
                          <a:cs typeface="Times New Roman" pitchFamily="18" charset="0"/>
                        </a:rPr>
                        <a:t>30,76</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130</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100</a:t>
                      </a:r>
                      <a:endParaRPr lang="fr-FR" sz="1400" b="1">
                        <a:effectLst/>
                        <a:latin typeface="Times New Roman" pitchFamily="18" charset="0"/>
                        <a:ea typeface="Times New Roman"/>
                        <a:cs typeface="Times New Roman" pitchFamily="18" charset="0"/>
                      </a:endParaRPr>
                    </a:p>
                  </a:txBody>
                  <a:tcPr marL="44450" marR="44450" marT="0" marB="0"/>
                </a:tc>
              </a:tr>
              <a:tr h="208280">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Conjoints</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31</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23.84</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16</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12, 33</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1.53</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3</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2,3</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78</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60</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130</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100</a:t>
                      </a:r>
                      <a:endParaRPr lang="fr-FR" sz="1400" b="1" dirty="0">
                        <a:effectLst/>
                        <a:latin typeface="Times New Roman" pitchFamily="18" charset="0"/>
                        <a:ea typeface="Times New Roman"/>
                        <a:cs typeface="Times New Roman" pitchFamily="18" charset="0"/>
                      </a:endParaRPr>
                    </a:p>
                  </a:txBody>
                  <a:tcPr marL="44450" marR="44450" marT="0" marB="0"/>
                </a:tc>
              </a:tr>
              <a:tr h="201930">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Enfants</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61</a:t>
                      </a:r>
                      <a:endParaRPr lang="fr-FR" sz="1400" b="1" dirty="0">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39,1</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46</a:t>
                      </a:r>
                      <a:endParaRPr lang="fr-FR" sz="1400" b="1" dirty="0">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29,48</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15</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9,63</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34</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21,79</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a:effectLst/>
                          <a:latin typeface="Times New Roman" pitchFamily="18" charset="0"/>
                          <a:cs typeface="Times New Roman" pitchFamily="18" charset="0"/>
                        </a:rPr>
                        <a:t>/</a:t>
                      </a:r>
                      <a:endParaRPr lang="fr-FR" sz="1400" b="1">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156</a:t>
                      </a:r>
                      <a:endParaRPr lang="fr-FR" sz="1400" b="1" dirty="0">
                        <a:effectLst/>
                        <a:latin typeface="Times New Roman" pitchFamily="18" charset="0"/>
                        <a:ea typeface="Times New Roman"/>
                        <a:cs typeface="Times New Roman" pitchFamily="18" charset="0"/>
                      </a:endParaRPr>
                    </a:p>
                  </a:txBody>
                  <a:tcPr marL="44450" marR="44450" marT="0" marB="0"/>
                </a:tc>
                <a:tc>
                  <a:txBody>
                    <a:bodyPr/>
                    <a:lstStyle/>
                    <a:p>
                      <a:pPr algn="ctr">
                        <a:lnSpc>
                          <a:spcPct val="105000"/>
                        </a:lnSpc>
                        <a:spcAft>
                          <a:spcPts val="0"/>
                        </a:spcAft>
                        <a:tabLst>
                          <a:tab pos="161925" algn="l"/>
                        </a:tabLst>
                      </a:pPr>
                      <a:r>
                        <a:rPr lang="fr-FR" sz="1400" b="1" dirty="0">
                          <a:effectLst/>
                          <a:latin typeface="Times New Roman" pitchFamily="18" charset="0"/>
                          <a:cs typeface="Times New Roman" pitchFamily="18" charset="0"/>
                        </a:rPr>
                        <a:t>100</a:t>
                      </a:r>
                      <a:endParaRPr lang="fr-FR" sz="1400" b="1" dirty="0">
                        <a:effectLst/>
                        <a:latin typeface="Times New Roman" pitchFamily="18" charset="0"/>
                        <a:ea typeface="Times New Roman"/>
                        <a:cs typeface="Times New Roman" pitchFamily="18" charset="0"/>
                      </a:endParaRPr>
                    </a:p>
                  </a:txBody>
                  <a:tcPr marL="44450" marR="44450" marT="0" marB="0"/>
                </a:tc>
              </a:tr>
            </a:tbl>
          </a:graphicData>
        </a:graphic>
      </p:graphicFrame>
      <p:sp>
        <p:nvSpPr>
          <p:cNvPr id="4" name="Rectangle à coins arrondis 3"/>
          <p:cNvSpPr/>
          <p:nvPr/>
        </p:nvSpPr>
        <p:spPr>
          <a:xfrm>
            <a:off x="467544" y="764704"/>
            <a:ext cx="7779654" cy="18002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D’après l’enquête effectué auprès de 130 ménages </a:t>
            </a:r>
            <a:r>
              <a:rPr lang="fr-FR" dirty="0" smtClean="0">
                <a:latin typeface="Times New Roman" pitchFamily="18" charset="0"/>
                <a:cs typeface="Times New Roman" pitchFamily="18" charset="0"/>
              </a:rPr>
              <a:t>soit 10% des ménages existant dans le périmètre d’étude, on </a:t>
            </a:r>
            <a:r>
              <a:rPr lang="fr-FR" dirty="0" smtClean="0">
                <a:latin typeface="Times New Roman" pitchFamily="18" charset="0"/>
                <a:cs typeface="Times New Roman" pitchFamily="18" charset="0"/>
              </a:rPr>
              <a:t>relève que : </a:t>
            </a:r>
          </a:p>
          <a:p>
            <a:pPr marL="285750" indent="-285750">
              <a:buFont typeface="Arial" pitchFamily="34" charset="0"/>
              <a:buChar char="•"/>
            </a:pPr>
            <a:r>
              <a:rPr lang="fr-FR" dirty="0" smtClean="0">
                <a:latin typeface="Times New Roman" pitchFamily="18" charset="0"/>
                <a:cs typeface="Times New Roman" pitchFamily="18" charset="0"/>
              </a:rPr>
              <a:t>36,92</a:t>
            </a:r>
            <a:r>
              <a:rPr lang="fr-FR" dirty="0">
                <a:latin typeface="Times New Roman" pitchFamily="18" charset="0"/>
                <a:cs typeface="Times New Roman" pitchFamily="18" charset="0"/>
              </a:rPr>
              <a:t>%  sont des </a:t>
            </a:r>
            <a:r>
              <a:rPr lang="fr-FR" dirty="0" smtClean="0">
                <a:latin typeface="Times New Roman" pitchFamily="18" charset="0"/>
                <a:cs typeface="Times New Roman" pitchFamily="18" charset="0"/>
              </a:rPr>
              <a:t>fonctionnaires</a:t>
            </a:r>
          </a:p>
          <a:p>
            <a:pPr marL="285750" lvl="0" indent="-285750">
              <a:buFont typeface="Arial" pitchFamily="34" charset="0"/>
              <a:buChar char="•"/>
            </a:pPr>
            <a:r>
              <a:rPr lang="fr-FR" dirty="0" smtClean="0">
                <a:latin typeface="Times New Roman" pitchFamily="18" charset="0"/>
                <a:cs typeface="Times New Roman" pitchFamily="18" charset="0"/>
              </a:rPr>
              <a:t>25,4</a:t>
            </a:r>
            <a:r>
              <a:rPr lang="fr-FR" dirty="0">
                <a:latin typeface="Times New Roman" pitchFamily="18" charset="0"/>
                <a:cs typeface="Times New Roman" pitchFamily="18" charset="0"/>
              </a:rPr>
              <a:t>%  exercent une fonction libérale </a:t>
            </a:r>
            <a:r>
              <a:rPr lang="fr-FR" dirty="0" smtClean="0">
                <a:latin typeface="Times New Roman" pitchFamily="18" charset="0"/>
                <a:cs typeface="Times New Roman" pitchFamily="18" charset="0"/>
              </a:rPr>
              <a:t>comme </a:t>
            </a:r>
            <a:r>
              <a:rPr lang="fr-FR" dirty="0">
                <a:latin typeface="Times New Roman" pitchFamily="18" charset="0"/>
                <a:cs typeface="Times New Roman" pitchFamily="18" charset="0"/>
              </a:rPr>
              <a:t>le </a:t>
            </a:r>
            <a:r>
              <a:rPr lang="fr-FR" dirty="0" smtClean="0">
                <a:latin typeface="Times New Roman" pitchFamily="18" charset="0"/>
                <a:cs typeface="Times New Roman" pitchFamily="18" charset="0"/>
              </a:rPr>
              <a:t>commerce</a:t>
            </a:r>
            <a:endParaRPr lang="fr-FR" dirty="0" smtClean="0">
              <a:latin typeface="Times New Roman" pitchFamily="18" charset="0"/>
              <a:cs typeface="Times New Roman" pitchFamily="18" charset="0"/>
            </a:endParaRPr>
          </a:p>
          <a:p>
            <a:pPr marL="285750" lvl="0" indent="-285750">
              <a:buFont typeface="Arial" pitchFamily="34" charset="0"/>
              <a:buChar char="•"/>
            </a:pPr>
            <a:r>
              <a:rPr lang="fr-FR" dirty="0" smtClean="0">
                <a:latin typeface="Times New Roman" pitchFamily="18" charset="0"/>
                <a:cs typeface="Times New Roman" pitchFamily="18" charset="0"/>
              </a:rPr>
              <a:t>30,76</a:t>
            </a:r>
            <a:r>
              <a:rPr lang="fr-FR" dirty="0">
                <a:latin typeface="Times New Roman" pitchFamily="18" charset="0"/>
                <a:cs typeface="Times New Roman" pitchFamily="18" charset="0"/>
              </a:rPr>
              <a:t>%  représentent les retraités </a:t>
            </a:r>
            <a:endParaRPr lang="fr-FR" dirty="0" smtClean="0">
              <a:latin typeface="Times New Roman" pitchFamily="18" charset="0"/>
              <a:cs typeface="Times New Roman" pitchFamily="18" charset="0"/>
            </a:endParaRPr>
          </a:p>
          <a:p>
            <a:pPr marL="285750" lvl="0" indent="-285750">
              <a:buFont typeface="Arial" pitchFamily="34" charset="0"/>
              <a:buChar char="•"/>
            </a:pPr>
            <a:r>
              <a:rPr lang="fr-FR" dirty="0" smtClean="0">
                <a:latin typeface="Times New Roman" pitchFamily="18" charset="0"/>
                <a:cs typeface="Times New Roman" pitchFamily="18" charset="0"/>
              </a:rPr>
              <a:t>60</a:t>
            </a:r>
            <a:r>
              <a:rPr lang="fr-FR" dirty="0">
                <a:latin typeface="Times New Roman" pitchFamily="18" charset="0"/>
                <a:cs typeface="Times New Roman" pitchFamily="18" charset="0"/>
              </a:rPr>
              <a:t>%, le chiffre le plus important, représente les femmes au </a:t>
            </a:r>
            <a:r>
              <a:rPr lang="fr-FR" dirty="0" smtClean="0">
                <a:latin typeface="Times New Roman" pitchFamily="18" charset="0"/>
                <a:cs typeface="Times New Roman" pitchFamily="18" charset="0"/>
              </a:rPr>
              <a:t>foyer</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398425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03551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ea typeface="Times New Roman" pitchFamily="18" charset="0"/>
                <a:cs typeface="Times New Roman" pitchFamily="18" charset="0"/>
              </a:rPr>
              <a:t>4. Analyse des </a:t>
            </a:r>
            <a:r>
              <a:rPr lang="fr-FR" b="1" dirty="0" smtClean="0">
                <a:latin typeface="Times New Roman" pitchFamily="18" charset="0"/>
                <a:ea typeface="Times New Roman" pitchFamily="18" charset="0"/>
                <a:cs typeface="Times New Roman" pitchFamily="18" charset="0"/>
              </a:rPr>
              <a:t>équipements</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
        <p:nvSpPr>
          <p:cNvPr id="3" name="Rectangle à coins arrondis 2"/>
          <p:cNvSpPr/>
          <p:nvPr/>
        </p:nvSpPr>
        <p:spPr>
          <a:xfrm>
            <a:off x="467544" y="692696"/>
            <a:ext cx="7779654" cy="10801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a:latin typeface="Times New Roman" pitchFamily="18" charset="0"/>
                <a:cs typeface="Times New Roman" pitchFamily="18" charset="0"/>
              </a:rPr>
              <a:t> </a:t>
            </a:r>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Le </a:t>
            </a:r>
            <a:r>
              <a:rPr lang="fr-FR" dirty="0" smtClean="0">
                <a:latin typeface="Times New Roman" pitchFamily="18" charset="0"/>
                <a:cs typeface="Times New Roman" pitchFamily="18" charset="0"/>
              </a:rPr>
              <a:t>périmètre d’étude contient </a:t>
            </a:r>
            <a:r>
              <a:rPr lang="fr-FR" dirty="0">
                <a:latin typeface="Times New Roman" pitchFamily="18" charset="0"/>
                <a:cs typeface="Times New Roman" pitchFamily="18" charset="0"/>
              </a:rPr>
              <a:t>les plus grands </a:t>
            </a:r>
            <a:r>
              <a:rPr lang="fr-FR" dirty="0" smtClean="0">
                <a:latin typeface="Times New Roman" pitchFamily="18" charset="0"/>
                <a:cs typeface="Times New Roman" pitchFamily="18" charset="0"/>
              </a:rPr>
              <a:t>équipements de la ville de Bejaïa (</a:t>
            </a:r>
            <a:r>
              <a:rPr lang="fr-FR" dirty="0">
                <a:latin typeface="Times New Roman" pitchFamily="18" charset="0"/>
                <a:cs typeface="Times New Roman" pitchFamily="18" charset="0"/>
              </a:rPr>
              <a:t>maison de culture, complexe </a:t>
            </a:r>
            <a:r>
              <a:rPr lang="fr-FR" dirty="0" smtClean="0">
                <a:latin typeface="Times New Roman" pitchFamily="18" charset="0"/>
                <a:cs typeface="Times New Roman" pitchFamily="18" charset="0"/>
              </a:rPr>
              <a:t>sportif, parc d’attraction...</a:t>
            </a:r>
            <a:r>
              <a:rPr lang="fr-FR" dirty="0" smtClean="0">
                <a:latin typeface="Times New Roman" pitchFamily="18" charset="0"/>
                <a:cs typeface="Times New Roman" pitchFamily="18" charset="0"/>
              </a:rPr>
              <a:t>etc</a:t>
            </a:r>
            <a:r>
              <a:rPr lang="fr-FR" dirty="0" smtClean="0">
                <a:latin typeface="Times New Roman" pitchFamily="18" charset="0"/>
                <a:cs typeface="Times New Roman" pitchFamily="18" charset="0"/>
              </a:rPr>
              <a:t>.), vu qu’ils ont une influence au niveau régional. Mais tous ces équipements manque d’entretien ou  de mise en valeur.</a:t>
            </a:r>
            <a:endParaRPr lang="fr-FR" dirty="0">
              <a:latin typeface="Times New Roman" pitchFamily="18" charset="0"/>
              <a:cs typeface="Times New Roman" pitchFamily="18" charset="0"/>
            </a:endParaRPr>
          </a:p>
        </p:txBody>
      </p:sp>
      <p:pic>
        <p:nvPicPr>
          <p:cNvPr id="1026" name="Picture 2" descr="C:\Users\HADDAD\Desktop\equip.jpg"/>
          <p:cNvPicPr>
            <a:picLocks noChangeAspect="1" noChangeArrowheads="1"/>
          </p:cNvPicPr>
          <p:nvPr/>
        </p:nvPicPr>
        <p:blipFill rotWithShape="1">
          <a:blip r:embed="rId2">
            <a:extLst>
              <a:ext uri="{28A0092B-C50C-407E-A947-70E740481C1C}">
                <a14:useLocalDpi xmlns:a14="http://schemas.microsoft.com/office/drawing/2010/main" val="0"/>
              </a:ext>
            </a:extLst>
          </a:blip>
          <a:srcRect l="2717" t="10905" r="3075" b="9842"/>
          <a:stretch/>
        </p:blipFill>
        <p:spPr bwMode="auto">
          <a:xfrm>
            <a:off x="179512" y="1844824"/>
            <a:ext cx="8784976" cy="48245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à coins arrondis 6"/>
          <p:cNvSpPr/>
          <p:nvPr/>
        </p:nvSpPr>
        <p:spPr>
          <a:xfrm>
            <a:off x="4139952" y="1916832"/>
            <a:ext cx="360040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smtClean="0">
                <a:latin typeface="Times New Roman" pitchFamily="18" charset="0"/>
                <a:cs typeface="Times New Roman" pitchFamily="18" charset="0"/>
              </a:rPr>
              <a:t>POS B30 : Carte des équipements</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4276870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25153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ea typeface="Times New Roman" pitchFamily="18" charset="0"/>
                <a:cs typeface="Times New Roman" pitchFamily="18" charset="0"/>
              </a:rPr>
              <a:t>5. Analyse du cadre non bâtit </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
        <p:nvSpPr>
          <p:cNvPr id="3" name="Rectangle à coins arrondis 2"/>
          <p:cNvSpPr/>
          <p:nvPr/>
        </p:nvSpPr>
        <p:spPr>
          <a:xfrm>
            <a:off x="467544" y="1628801"/>
            <a:ext cx="7992888" cy="100811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dirty="0" smtClean="0"/>
              <a:t>          </a:t>
            </a:r>
            <a:r>
              <a:rPr lang="fr-FR" dirty="0" smtClean="0">
                <a:latin typeface="Times New Roman" pitchFamily="18" charset="0"/>
                <a:cs typeface="Times New Roman" pitchFamily="18" charset="0"/>
              </a:rPr>
              <a:t>Elles </a:t>
            </a:r>
            <a:r>
              <a:rPr lang="fr-FR" dirty="0">
                <a:latin typeface="Times New Roman" pitchFamily="18" charset="0"/>
                <a:cs typeface="Times New Roman" pitchFamily="18" charset="0"/>
              </a:rPr>
              <a:t>sont au nombre de </a:t>
            </a:r>
            <a:r>
              <a:rPr lang="fr-FR" dirty="0" smtClean="0">
                <a:latin typeface="Times New Roman" pitchFamily="18" charset="0"/>
                <a:cs typeface="Times New Roman" pitchFamily="18" charset="0"/>
              </a:rPr>
              <a:t>trois. </a:t>
            </a:r>
            <a:r>
              <a:rPr lang="fr-FR" dirty="0">
                <a:latin typeface="Times New Roman" pitchFamily="18" charset="0"/>
                <a:cs typeface="Times New Roman" pitchFamily="18" charset="0"/>
              </a:rPr>
              <a:t>Ils constituent les axes majeurs de la structure de la ville de Bejaia, sont de bon à moyen et connaissaient un fort trafic mécanique. </a:t>
            </a:r>
          </a:p>
        </p:txBody>
      </p:sp>
      <p:sp>
        <p:nvSpPr>
          <p:cNvPr id="5" name="Rectangle 4"/>
          <p:cNvSpPr/>
          <p:nvPr/>
        </p:nvSpPr>
        <p:spPr>
          <a:xfrm>
            <a:off x="4024670" y="3244334"/>
            <a:ext cx="290464" cy="369332"/>
          </a:xfrm>
          <a:prstGeom prst="rect">
            <a:avLst/>
          </a:prstGeom>
        </p:spPr>
        <p:txBody>
          <a:bodyPr wrap="none">
            <a:spAutoFit/>
          </a:bodyPr>
          <a:lstStyle/>
          <a:p>
            <a:r>
              <a:rPr lang="fr-FR" b="1" dirty="0"/>
              <a:t>  </a:t>
            </a:r>
            <a:endParaRPr lang="fr-FR" dirty="0"/>
          </a:p>
        </p:txBody>
      </p:sp>
      <p:sp>
        <p:nvSpPr>
          <p:cNvPr id="6" name="Rectangle à coins arrondis 5"/>
          <p:cNvSpPr/>
          <p:nvPr/>
        </p:nvSpPr>
        <p:spPr>
          <a:xfrm>
            <a:off x="467544" y="620688"/>
            <a:ext cx="129614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cs typeface="Times New Roman" pitchFamily="18" charset="0"/>
              </a:rPr>
              <a:t>La </a:t>
            </a:r>
            <a:r>
              <a:rPr lang="fr-FR" b="1" dirty="0" smtClean="0">
                <a:latin typeface="Times New Roman" pitchFamily="18" charset="0"/>
                <a:cs typeface="Times New Roman" pitchFamily="18" charset="0"/>
              </a:rPr>
              <a:t>voirie:</a:t>
            </a:r>
            <a:endParaRPr lang="fr-FR" dirty="0">
              <a:latin typeface="Times New Roman" pitchFamily="18" charset="0"/>
              <a:cs typeface="Times New Roman" pitchFamily="18" charset="0"/>
            </a:endParaRPr>
          </a:p>
        </p:txBody>
      </p:sp>
      <p:sp>
        <p:nvSpPr>
          <p:cNvPr id="8" name="Rectangle à coins arrondis 7"/>
          <p:cNvSpPr/>
          <p:nvPr/>
        </p:nvSpPr>
        <p:spPr>
          <a:xfrm>
            <a:off x="467544" y="1124744"/>
            <a:ext cx="2265456"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Les voies </a:t>
            </a:r>
            <a:r>
              <a:rPr lang="fr-FR" b="1" dirty="0" smtClean="0">
                <a:latin typeface="Times New Roman" pitchFamily="18" charset="0"/>
                <a:cs typeface="Times New Roman" pitchFamily="18" charset="0"/>
              </a:rPr>
              <a:t>primaires:</a:t>
            </a:r>
            <a:endParaRPr lang="fr-FR" dirty="0">
              <a:latin typeface="Times New Roman" pitchFamily="18" charset="0"/>
              <a:cs typeface="Times New Roman" pitchFamily="18" charset="0"/>
            </a:endParaRPr>
          </a:p>
        </p:txBody>
      </p:sp>
      <p:pic>
        <p:nvPicPr>
          <p:cNvPr id="9" name="Image 8"/>
          <p:cNvPicPr/>
          <p:nvPr/>
        </p:nvPicPr>
        <p:blipFill>
          <a:blip r:embed="rId2"/>
          <a:srcRect/>
          <a:stretch>
            <a:fillRect/>
          </a:stretch>
        </p:blipFill>
        <p:spPr bwMode="auto">
          <a:xfrm>
            <a:off x="467544" y="3140968"/>
            <a:ext cx="7992888" cy="2878293"/>
          </a:xfrm>
          <a:prstGeom prst="rect">
            <a:avLst/>
          </a:prstGeom>
          <a:noFill/>
          <a:ln w="9525">
            <a:noFill/>
            <a:miter lim="800000"/>
            <a:headEnd/>
            <a:tailEnd/>
          </a:ln>
        </p:spPr>
      </p:pic>
    </p:spTree>
    <p:extLst>
      <p:ext uri="{BB962C8B-B14F-4D97-AF65-F5344CB8AC3E}">
        <p14:creationId xmlns:p14="http://schemas.microsoft.com/office/powerpoint/2010/main" val="2372227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ppt_x"/>
                                          </p:val>
                                        </p:tav>
                                        <p:tav tm="100000">
                                          <p:val>
                                            <p:strVal val="#ppt_x"/>
                                          </p:val>
                                        </p:tav>
                                      </p:tavLst>
                                    </p:anim>
                                    <p:anim calcmode="lin" valueType="num">
                                      <p:cBhvr additive="base">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6" presetClass="entr" presetSubtype="16"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circle(in)">
                                      <p:cBhvr>
                                        <p:cTn id="28"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2"/>
          <a:srcRect/>
          <a:stretch>
            <a:fillRect/>
          </a:stretch>
        </p:blipFill>
        <p:spPr bwMode="auto">
          <a:xfrm>
            <a:off x="467545" y="2389530"/>
            <a:ext cx="7992888" cy="2623646"/>
          </a:xfrm>
          <a:prstGeom prst="rect">
            <a:avLst/>
          </a:prstGeom>
          <a:noFill/>
          <a:ln w="9525">
            <a:noFill/>
            <a:miter lim="800000"/>
            <a:headEnd/>
            <a:tailEnd/>
          </a:ln>
        </p:spPr>
      </p:pic>
      <p:sp>
        <p:nvSpPr>
          <p:cNvPr id="4" name="Rectangle à coins arrondis 3"/>
          <p:cNvSpPr/>
          <p:nvPr/>
        </p:nvSpPr>
        <p:spPr>
          <a:xfrm>
            <a:off x="467544" y="476672"/>
            <a:ext cx="244827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Les voies </a:t>
            </a:r>
            <a:r>
              <a:rPr lang="fr-FR" b="1" dirty="0" smtClean="0">
                <a:latin typeface="Times New Roman" pitchFamily="18" charset="0"/>
                <a:cs typeface="Times New Roman" pitchFamily="18" charset="0"/>
              </a:rPr>
              <a:t>secondaires:</a:t>
            </a:r>
            <a:endParaRPr lang="fr-FR" dirty="0">
              <a:latin typeface="Times New Roman" pitchFamily="18" charset="0"/>
              <a:cs typeface="Times New Roman" pitchFamily="18" charset="0"/>
            </a:endParaRPr>
          </a:p>
        </p:txBody>
      </p:sp>
      <p:sp>
        <p:nvSpPr>
          <p:cNvPr id="5" name="Rectangle à coins arrondis 4"/>
          <p:cNvSpPr/>
          <p:nvPr/>
        </p:nvSpPr>
        <p:spPr>
          <a:xfrm>
            <a:off x="467544" y="1052736"/>
            <a:ext cx="7992888" cy="8640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dirty="0" smtClean="0">
                <a:latin typeface="Times New Roman" pitchFamily="18" charset="0"/>
                <a:cs typeface="Times New Roman" pitchFamily="18" charset="0"/>
              </a:rPr>
              <a:t>          Elles </a:t>
            </a:r>
            <a:r>
              <a:rPr lang="fr-FR" dirty="0">
                <a:latin typeface="Times New Roman" pitchFamily="18" charset="0"/>
                <a:cs typeface="Times New Roman" pitchFamily="18" charset="0"/>
              </a:rPr>
              <a:t>répondent aux besoins de la circulation dans le quartier, elles ont  une largeur entre 9m à 14m</a:t>
            </a:r>
            <a:r>
              <a:rPr lang="fr-FR" b="1" dirty="0">
                <a:latin typeface="Times New Roman" pitchFamily="18" charset="0"/>
                <a:cs typeface="Times New Roman" pitchFamily="18" charset="0"/>
              </a:rPr>
              <a:t>,</a:t>
            </a:r>
            <a:r>
              <a:rPr lang="fr-FR" dirty="0">
                <a:latin typeface="Times New Roman" pitchFamily="18" charset="0"/>
                <a:cs typeface="Times New Roman" pitchFamily="18" charset="0"/>
              </a:rPr>
              <a:t> mais elles sont de moyen  à mauvais état </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291833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619944" y="116632"/>
            <a:ext cx="244827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Les voies </a:t>
            </a:r>
            <a:r>
              <a:rPr lang="fr-FR" b="1" dirty="0" smtClean="0">
                <a:latin typeface="Times New Roman" pitchFamily="18" charset="0"/>
                <a:cs typeface="Times New Roman" pitchFamily="18" charset="0"/>
              </a:rPr>
              <a:t>tertiaires:</a:t>
            </a:r>
            <a:endParaRPr lang="fr-FR" dirty="0">
              <a:latin typeface="Times New Roman" pitchFamily="18" charset="0"/>
              <a:cs typeface="Times New Roman" pitchFamily="18" charset="0"/>
            </a:endParaRPr>
          </a:p>
        </p:txBody>
      </p:sp>
      <p:sp>
        <p:nvSpPr>
          <p:cNvPr id="3" name="Rectangle à coins arrondis 2"/>
          <p:cNvSpPr/>
          <p:nvPr/>
        </p:nvSpPr>
        <p:spPr>
          <a:xfrm>
            <a:off x="619944" y="620688"/>
            <a:ext cx="7992888" cy="8640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Elles sont nombreuses, et desservent les immeubles et les parkings. Elles sont en mauvais état avec des largeurs variant  entre 4 m à 6 m </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pic>
        <p:nvPicPr>
          <p:cNvPr id="4" name="Image 3" descr="E:\dvd 05\image bejaia\Ima   2\DSC00243.JPG"/>
          <p:cNvPicPr/>
          <p:nvPr/>
        </p:nvPicPr>
        <p:blipFill>
          <a:blip r:embed="rId2" cstate="print"/>
          <a:srcRect/>
          <a:stretch>
            <a:fillRect/>
          </a:stretch>
        </p:blipFill>
        <p:spPr bwMode="auto">
          <a:xfrm>
            <a:off x="1619672" y="1556792"/>
            <a:ext cx="5472608" cy="17621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à coins arrondis 4"/>
          <p:cNvSpPr/>
          <p:nvPr/>
        </p:nvSpPr>
        <p:spPr>
          <a:xfrm>
            <a:off x="772344" y="3501008"/>
            <a:ext cx="244827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Les voies </a:t>
            </a:r>
            <a:r>
              <a:rPr lang="fr-FR" b="1" dirty="0" smtClean="0">
                <a:latin typeface="Times New Roman" pitchFamily="18" charset="0"/>
                <a:cs typeface="Times New Roman" pitchFamily="18" charset="0"/>
              </a:rPr>
              <a:t>piétonnes:</a:t>
            </a:r>
            <a:endParaRPr lang="fr-FR" dirty="0">
              <a:latin typeface="Times New Roman" pitchFamily="18" charset="0"/>
              <a:cs typeface="Times New Roman" pitchFamily="18" charset="0"/>
            </a:endParaRPr>
          </a:p>
        </p:txBody>
      </p:sp>
      <p:sp>
        <p:nvSpPr>
          <p:cNvPr id="6" name="Rectangle à coins arrondis 5"/>
          <p:cNvSpPr/>
          <p:nvPr/>
        </p:nvSpPr>
        <p:spPr>
          <a:xfrm>
            <a:off x="772344" y="4005064"/>
            <a:ext cx="7992888" cy="8640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Ces voies ont été créées pour faciliter la circulation des piétons. Elles ont une largeur entre</a:t>
            </a:r>
            <a:r>
              <a:rPr lang="fr-FR" b="1" dirty="0">
                <a:latin typeface="Times New Roman" pitchFamily="18" charset="0"/>
                <a:cs typeface="Times New Roman" pitchFamily="18" charset="0"/>
              </a:rPr>
              <a:t> (1,20</a:t>
            </a:r>
            <a:r>
              <a:rPr lang="fr-FR" dirty="0">
                <a:latin typeface="Times New Roman" pitchFamily="18" charset="0"/>
                <a:cs typeface="Times New Roman" pitchFamily="18" charset="0"/>
              </a:rPr>
              <a:t> à </a:t>
            </a:r>
            <a:r>
              <a:rPr lang="fr-FR" b="1" dirty="0">
                <a:latin typeface="Times New Roman" pitchFamily="18" charset="0"/>
                <a:cs typeface="Times New Roman" pitchFamily="18" charset="0"/>
              </a:rPr>
              <a:t>2,50 m)</a:t>
            </a:r>
            <a:r>
              <a:rPr lang="fr-FR" dirty="0">
                <a:latin typeface="Times New Roman" pitchFamily="18" charset="0"/>
                <a:cs typeface="Times New Roman" pitchFamily="18" charset="0"/>
              </a:rPr>
              <a:t>. Leur état </a:t>
            </a:r>
            <a:r>
              <a:rPr lang="fr-FR" dirty="0" smtClean="0">
                <a:latin typeface="Times New Roman" pitchFamily="18" charset="0"/>
                <a:cs typeface="Times New Roman" pitchFamily="18" charset="0"/>
              </a:rPr>
              <a:t>varié </a:t>
            </a:r>
            <a:r>
              <a:rPr lang="fr-FR" dirty="0">
                <a:latin typeface="Times New Roman" pitchFamily="18" charset="0"/>
                <a:cs typeface="Times New Roman" pitchFamily="18" charset="0"/>
              </a:rPr>
              <a:t>du moyen au mauvais</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pic>
        <p:nvPicPr>
          <p:cNvPr id="7" name="Image 6"/>
          <p:cNvPicPr/>
          <p:nvPr/>
        </p:nvPicPr>
        <p:blipFill>
          <a:blip r:embed="rId3"/>
          <a:srcRect/>
          <a:stretch>
            <a:fillRect/>
          </a:stretch>
        </p:blipFill>
        <p:spPr bwMode="auto">
          <a:xfrm>
            <a:off x="1619672" y="4869160"/>
            <a:ext cx="5472608" cy="1899667"/>
          </a:xfrm>
          <a:prstGeom prst="rect">
            <a:avLst/>
          </a:prstGeom>
          <a:noFill/>
          <a:ln w="9525">
            <a:noFill/>
            <a:miter lim="800000"/>
            <a:headEnd/>
            <a:tailEnd/>
          </a:ln>
        </p:spPr>
      </p:pic>
    </p:spTree>
    <p:extLst>
      <p:ext uri="{BB962C8B-B14F-4D97-AF65-F5344CB8AC3E}">
        <p14:creationId xmlns:p14="http://schemas.microsoft.com/office/powerpoint/2010/main" val="75306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strVal val="#ppt_w*0.70"/>
                                          </p:val>
                                        </p:tav>
                                        <p:tav tm="100000">
                                          <p:val>
                                            <p:strVal val="#ppt_w"/>
                                          </p:val>
                                        </p:tav>
                                      </p:tavLst>
                                    </p:anim>
                                    <p:anim calcmode="lin" valueType="num">
                                      <p:cBhvr>
                                        <p:cTn id="19" dur="1000" fill="hold"/>
                                        <p:tgtEl>
                                          <p:spTgt spid="5"/>
                                        </p:tgtEl>
                                        <p:attrNameLst>
                                          <p:attrName>ppt_h</p:attrName>
                                        </p:attrNameLst>
                                      </p:cBhvr>
                                      <p:tavLst>
                                        <p:tav tm="0">
                                          <p:val>
                                            <p:strVal val="#ppt_h"/>
                                          </p:val>
                                        </p:tav>
                                        <p:tav tm="100000">
                                          <p:val>
                                            <p:strVal val="#ppt_h"/>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ircle(in)">
                                      <p:cBhvr>
                                        <p:cTn id="29" dur="2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115616" y="72008"/>
            <a:ext cx="6912768" cy="674136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lvl="0" fontAlgn="base">
              <a:spcBef>
                <a:spcPct val="0"/>
              </a:spcBef>
              <a:spcAft>
                <a:spcPct val="0"/>
              </a:spcAft>
            </a:pPr>
            <a:r>
              <a:rPr lang="fr-FR" b="1" dirty="0">
                <a:latin typeface="Times New Roman" pitchFamily="18" charset="0"/>
                <a:cs typeface="Times New Roman" pitchFamily="18" charset="0"/>
              </a:rPr>
              <a:t> </a:t>
            </a:r>
            <a:r>
              <a:rPr lang="fr-FR" b="1" dirty="0" smtClean="0">
                <a:latin typeface="Times New Roman" pitchFamily="18" charset="0"/>
                <a:cs typeface="Times New Roman" pitchFamily="18" charset="0"/>
              </a:rPr>
              <a:t>       PLAN DE TRAVAIL:    </a:t>
            </a:r>
          </a:p>
          <a:p>
            <a:pPr lvl="0" fontAlgn="base">
              <a:spcBef>
                <a:spcPct val="0"/>
              </a:spcBef>
              <a:spcAft>
                <a:spcPct val="0"/>
              </a:spcAft>
            </a:pPr>
            <a:endParaRPr lang="fr-FR" sz="800" b="1" dirty="0" smtClean="0">
              <a:latin typeface="Times New Roman" pitchFamily="18" charset="0"/>
              <a:cs typeface="Times New Roman" pitchFamily="18" charset="0"/>
            </a:endParaRPr>
          </a:p>
          <a:p>
            <a:pPr lvl="0" fontAlgn="base">
              <a:spcBef>
                <a:spcPct val="0"/>
              </a:spcBef>
              <a:spcAft>
                <a:spcPct val="0"/>
              </a:spcAft>
            </a:pPr>
            <a:endParaRPr lang="fr-FR" sz="800" b="1" dirty="0" smtClean="0">
              <a:latin typeface="Times New Roman" pitchFamily="18" charset="0"/>
              <a:cs typeface="Times New Roman" pitchFamily="18" charset="0"/>
            </a:endParaRPr>
          </a:p>
          <a:p>
            <a:pPr lvl="0" fontAlgn="base">
              <a:spcBef>
                <a:spcPct val="0"/>
              </a:spcBef>
              <a:spcAft>
                <a:spcPct val="0"/>
              </a:spcAft>
            </a:pPr>
            <a:r>
              <a:rPr lang="fr-FR" sz="1600" b="1" dirty="0" smtClean="0">
                <a:latin typeface="Times New Roman" pitchFamily="18" charset="0"/>
                <a:cs typeface="Times New Roman" pitchFamily="18" charset="0"/>
              </a:rPr>
              <a:t>     PRÉSENTATION DE LA COMMUNE DE BEJAÏA</a:t>
            </a:r>
          </a:p>
          <a:p>
            <a:pPr lvl="0" fontAlgn="base">
              <a:spcBef>
                <a:spcPct val="0"/>
              </a:spcBef>
              <a:spcAft>
                <a:spcPct val="0"/>
              </a:spcAft>
            </a:pPr>
            <a:endParaRPr lang="fr-FR" sz="1600" b="1" dirty="0" smtClean="0">
              <a:latin typeface="Times New Roman" pitchFamily="18" charset="0"/>
              <a:cs typeface="Times New Roman" pitchFamily="18" charset="0"/>
            </a:endParaRPr>
          </a:p>
          <a:p>
            <a:pPr lvl="0" fontAlgn="base">
              <a:spcBef>
                <a:spcPct val="0"/>
              </a:spcBef>
              <a:spcAft>
                <a:spcPct val="0"/>
              </a:spcAft>
            </a:pPr>
            <a:r>
              <a:rPr lang="fr-FR" sz="1600" b="1" dirty="0" smtClean="0">
                <a:latin typeface="Times New Roman" pitchFamily="18" charset="0"/>
                <a:cs typeface="Times New Roman" pitchFamily="18" charset="0"/>
              </a:rPr>
              <a:t>    I- </a:t>
            </a:r>
            <a:r>
              <a:rPr lang="fr-FR" sz="1600" b="1" dirty="0" smtClean="0">
                <a:solidFill>
                  <a:schemeClr val="tx1"/>
                </a:solidFill>
                <a:latin typeface="Times New Roman" pitchFamily="18" charset="0"/>
                <a:ea typeface="Times New Roman" pitchFamily="18" charset="0"/>
                <a:cs typeface="Times New Roman" pitchFamily="18" charset="0"/>
              </a:rPr>
              <a:t>PRESENTATION </a:t>
            </a:r>
            <a:r>
              <a:rPr lang="fr-FR" sz="1600" b="1" dirty="0">
                <a:solidFill>
                  <a:schemeClr val="tx1"/>
                </a:solidFill>
                <a:latin typeface="Times New Roman" pitchFamily="18" charset="0"/>
                <a:ea typeface="Times New Roman" pitchFamily="18" charset="0"/>
                <a:cs typeface="Times New Roman" pitchFamily="18" charset="0"/>
              </a:rPr>
              <a:t>DU PERIMAITRE </a:t>
            </a:r>
            <a:r>
              <a:rPr lang="fr-FR" sz="1600" b="1" dirty="0" smtClean="0">
                <a:solidFill>
                  <a:schemeClr val="tx1"/>
                </a:solidFill>
                <a:latin typeface="Times New Roman" pitchFamily="18" charset="0"/>
                <a:ea typeface="Times New Roman" pitchFamily="18" charset="0"/>
                <a:cs typeface="Times New Roman" pitchFamily="18" charset="0"/>
              </a:rPr>
              <a:t>D’INTERVENTION (POS B30)</a:t>
            </a:r>
            <a:endParaRPr lang="fr-FR" sz="1600" b="1" dirty="0">
              <a:solidFill>
                <a:schemeClr val="tx1"/>
              </a:solidFill>
              <a:latin typeface="Times New Roman" pitchFamily="18" charset="0"/>
              <a:cs typeface="Times New Roman" pitchFamily="18" charset="0"/>
            </a:endParaRPr>
          </a:p>
          <a:p>
            <a:pPr algn="just"/>
            <a:r>
              <a:rPr lang="fr-FR" sz="1600" b="1" dirty="0" smtClean="0">
                <a:solidFill>
                  <a:schemeClr val="tx1"/>
                </a:solidFill>
                <a:latin typeface="Times New Roman" pitchFamily="18" charset="0"/>
                <a:ea typeface="Times New Roman" pitchFamily="18" charset="0"/>
                <a:cs typeface="Times New Roman" pitchFamily="18" charset="0"/>
              </a:rPr>
              <a:t>              </a:t>
            </a:r>
            <a:r>
              <a:rPr lang="fr-FR" sz="1600" b="1" dirty="0">
                <a:latin typeface="Times New Roman" pitchFamily="18" charset="0"/>
                <a:cs typeface="Times New Roman" pitchFamily="18" charset="0"/>
              </a:rPr>
              <a:t>1- Situation du POS B30 par rapport à la </a:t>
            </a:r>
            <a:r>
              <a:rPr lang="fr-FR" sz="1600" b="1" dirty="0" smtClean="0">
                <a:latin typeface="Times New Roman" pitchFamily="18" charset="0"/>
                <a:cs typeface="Times New Roman" pitchFamily="18" charset="0"/>
              </a:rPr>
              <a:t>commune</a:t>
            </a:r>
            <a:endParaRPr lang="fr-FR" sz="1600" b="1" dirty="0">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2. Topographie</a:t>
            </a:r>
          </a:p>
          <a:p>
            <a:pPr eaLnBrk="0" fontAlgn="base" hangingPunct="0">
              <a:spcBef>
                <a:spcPct val="0"/>
              </a:spcBef>
              <a:spcAft>
                <a:spcPct val="0"/>
              </a:spcAft>
            </a:pPr>
            <a:r>
              <a:rPr lang="fr-FR" sz="1600" b="1" dirty="0" smtClean="0">
                <a:solidFill>
                  <a:schemeClr val="tx1"/>
                </a:solidFill>
                <a:latin typeface="Times New Roman" pitchFamily="18" charset="0"/>
                <a:cs typeface="Times New Roman" pitchFamily="18" charset="0"/>
              </a:rPr>
              <a:t>              3. Géologie</a:t>
            </a: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4. Nature juridique</a:t>
            </a: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5. Servitudes et contrainte à l’urbanisation</a:t>
            </a:r>
            <a:endParaRPr lang="fr-FR" sz="1600" b="1" dirty="0" smtClean="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6. </a:t>
            </a:r>
            <a:r>
              <a:rPr lang="fr-FR" sz="1600" b="1" dirty="0">
                <a:solidFill>
                  <a:schemeClr val="tx1"/>
                </a:solidFill>
                <a:latin typeface="Times New Roman" pitchFamily="18" charset="0"/>
                <a:ea typeface="Times New Roman" pitchFamily="18" charset="0"/>
                <a:cs typeface="Times New Roman" pitchFamily="18" charset="0"/>
              </a:rPr>
              <a:t>P</a:t>
            </a:r>
            <a:r>
              <a:rPr lang="fr-FR" sz="1600" b="1" dirty="0" smtClean="0">
                <a:solidFill>
                  <a:schemeClr val="tx1"/>
                </a:solidFill>
                <a:latin typeface="Times New Roman" pitchFamily="18" charset="0"/>
                <a:ea typeface="Times New Roman" pitchFamily="18" charset="0"/>
                <a:cs typeface="Times New Roman" pitchFamily="18" charset="0"/>
              </a:rPr>
              <a:t>arc </a:t>
            </a:r>
            <a:r>
              <a:rPr lang="fr-FR" sz="1600" b="1" dirty="0" smtClean="0">
                <a:solidFill>
                  <a:schemeClr val="tx1"/>
                </a:solidFill>
                <a:latin typeface="Times New Roman" pitchFamily="18" charset="0"/>
                <a:ea typeface="Times New Roman" pitchFamily="18" charset="0"/>
                <a:cs typeface="Times New Roman" pitchFamily="18" charset="0"/>
              </a:rPr>
              <a:t>logement et équipement</a:t>
            </a:r>
          </a:p>
          <a:p>
            <a:pPr lvl="0" eaLnBrk="0" fontAlgn="base" hangingPunct="0">
              <a:spcBef>
                <a:spcPct val="0"/>
              </a:spcBef>
              <a:spcAft>
                <a:spcPct val="0"/>
              </a:spcAft>
            </a:pPr>
            <a:endParaRPr lang="fr-FR" sz="1600" b="1" dirty="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II- PARTIE </a:t>
            </a:r>
            <a:r>
              <a:rPr lang="fr-FR" sz="1600" b="1" dirty="0">
                <a:solidFill>
                  <a:schemeClr val="tx1"/>
                </a:solidFill>
                <a:latin typeface="Times New Roman" pitchFamily="18" charset="0"/>
                <a:ea typeface="Times New Roman" pitchFamily="18" charset="0"/>
                <a:cs typeface="Times New Roman" pitchFamily="18" charset="0"/>
              </a:rPr>
              <a:t>SOCIO DEMO ECONOMIQUE</a:t>
            </a:r>
            <a:endParaRPr lang="fr-FR" sz="1600" b="1" dirty="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1. Analyse de la </a:t>
            </a:r>
            <a:r>
              <a:rPr lang="fr-FR" sz="1600" b="1" dirty="0" smtClean="0">
                <a:solidFill>
                  <a:schemeClr val="tx1"/>
                </a:solidFill>
                <a:latin typeface="Times New Roman" pitchFamily="18" charset="0"/>
                <a:ea typeface="Times New Roman" pitchFamily="18" charset="0"/>
                <a:cs typeface="Times New Roman" pitchFamily="18" charset="0"/>
              </a:rPr>
              <a:t>population</a:t>
            </a:r>
          </a:p>
          <a:p>
            <a:pPr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2. </a:t>
            </a:r>
            <a:r>
              <a:rPr lang="fr-FR" sz="1600" b="1" dirty="0">
                <a:solidFill>
                  <a:schemeClr val="tx1"/>
                </a:solidFill>
                <a:latin typeface="Times New Roman" pitchFamily="18" charset="0"/>
                <a:ea typeface="Times New Roman" pitchFamily="18" charset="0"/>
                <a:cs typeface="Times New Roman" pitchFamily="18" charset="0"/>
              </a:rPr>
              <a:t>Analyse de l’emploi et de </a:t>
            </a:r>
            <a:r>
              <a:rPr lang="fr-FR" sz="1600" b="1" dirty="0" smtClean="0">
                <a:solidFill>
                  <a:schemeClr val="tx1"/>
                </a:solidFill>
                <a:latin typeface="Times New Roman" pitchFamily="18" charset="0"/>
                <a:ea typeface="Times New Roman" pitchFamily="18" charset="0"/>
                <a:cs typeface="Times New Roman" pitchFamily="18" charset="0"/>
              </a:rPr>
              <a:t>l’activité</a:t>
            </a:r>
            <a:endParaRPr lang="fr-FR" sz="1600" b="1" dirty="0" smtClean="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a:t>
            </a:r>
            <a:r>
              <a:rPr lang="fr-FR" sz="1600" b="1" dirty="0" smtClean="0">
                <a:solidFill>
                  <a:schemeClr val="tx1"/>
                </a:solidFill>
                <a:latin typeface="Times New Roman" pitchFamily="18" charset="0"/>
                <a:ea typeface="Times New Roman" pitchFamily="18" charset="0"/>
                <a:cs typeface="Times New Roman" pitchFamily="18" charset="0"/>
              </a:rPr>
              <a:t>3. </a:t>
            </a:r>
            <a:r>
              <a:rPr lang="fr-FR" sz="1600" b="1" dirty="0" smtClean="0">
                <a:solidFill>
                  <a:schemeClr val="tx1"/>
                </a:solidFill>
                <a:latin typeface="Times New Roman" pitchFamily="18" charset="0"/>
                <a:ea typeface="Times New Roman" pitchFamily="18" charset="0"/>
                <a:cs typeface="Times New Roman" pitchFamily="18" charset="0"/>
              </a:rPr>
              <a:t>Analyse de </a:t>
            </a:r>
            <a:r>
              <a:rPr lang="fr-FR" sz="1600" b="1" dirty="0" smtClean="0">
                <a:solidFill>
                  <a:schemeClr val="tx1"/>
                </a:solidFill>
                <a:latin typeface="Times New Roman" pitchFamily="18" charset="0"/>
                <a:ea typeface="Times New Roman" pitchFamily="18" charset="0"/>
                <a:cs typeface="Times New Roman" pitchFamily="18" charset="0"/>
              </a:rPr>
              <a:t>l’habitat</a:t>
            </a: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4</a:t>
            </a:r>
            <a:r>
              <a:rPr lang="fr-FR" sz="1600" b="1" dirty="0" smtClean="0">
                <a:solidFill>
                  <a:schemeClr val="tx1"/>
                </a:solidFill>
                <a:latin typeface="Times New Roman" pitchFamily="18" charset="0"/>
                <a:ea typeface="Times New Roman" pitchFamily="18" charset="0"/>
                <a:cs typeface="Times New Roman" pitchFamily="18" charset="0"/>
              </a:rPr>
              <a:t>. Analyse des équipements</a:t>
            </a: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5. Analyse du cadre non bâtit  </a:t>
            </a:r>
          </a:p>
          <a:p>
            <a:pPr lvl="0" eaLnBrk="0" fontAlgn="base" hangingPunct="0">
              <a:spcBef>
                <a:spcPct val="0"/>
              </a:spcBef>
              <a:spcAft>
                <a:spcPct val="0"/>
              </a:spcAft>
            </a:pPr>
            <a:r>
              <a:rPr lang="fr-FR" sz="1600" b="1" dirty="0">
                <a:solidFill>
                  <a:schemeClr val="tx1"/>
                </a:solidFill>
                <a:latin typeface="Times New Roman" pitchFamily="18" charset="0"/>
                <a:cs typeface="Times New Roman" pitchFamily="18" charset="0"/>
              </a:rPr>
              <a:t> </a:t>
            </a:r>
            <a:r>
              <a:rPr lang="fr-FR" sz="1600" b="1" dirty="0" smtClean="0">
                <a:solidFill>
                  <a:schemeClr val="tx1"/>
                </a:solidFill>
                <a:latin typeface="Times New Roman" pitchFamily="18" charset="0"/>
                <a:cs typeface="Times New Roman" pitchFamily="18" charset="0"/>
              </a:rPr>
              <a:t>             6. Analyse des réseaux divers</a:t>
            </a:r>
          </a:p>
          <a:p>
            <a:pPr lvl="0" eaLnBrk="0" fontAlgn="base" hangingPunct="0">
              <a:spcBef>
                <a:spcPct val="0"/>
              </a:spcBef>
              <a:spcAft>
                <a:spcPct val="0"/>
              </a:spcAft>
            </a:pPr>
            <a:r>
              <a:rPr lang="fr-FR" sz="1600" b="1" dirty="0" smtClean="0">
                <a:solidFill>
                  <a:schemeClr val="tx1"/>
                </a:solidFill>
                <a:latin typeface="Times New Roman" pitchFamily="18" charset="0"/>
                <a:cs typeface="Times New Roman" pitchFamily="18" charset="0"/>
              </a:rPr>
              <a:t>              7. </a:t>
            </a:r>
            <a:r>
              <a:rPr lang="fr-FR" sz="1600" b="1" dirty="0" smtClean="0">
                <a:solidFill>
                  <a:schemeClr val="tx1"/>
                </a:solidFill>
                <a:latin typeface="Times New Roman" pitchFamily="18" charset="0"/>
                <a:cs typeface="Times New Roman" pitchFamily="18" charset="0"/>
              </a:rPr>
              <a:t>Synthèse</a:t>
            </a:r>
          </a:p>
          <a:p>
            <a:pPr lvl="0" eaLnBrk="0" fontAlgn="base" hangingPunct="0">
              <a:spcBef>
                <a:spcPct val="0"/>
              </a:spcBef>
              <a:spcAft>
                <a:spcPct val="0"/>
              </a:spcAft>
            </a:pPr>
            <a:endParaRPr lang="fr-FR" sz="1600" b="1" dirty="0" smtClean="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III- LES </a:t>
            </a:r>
            <a:r>
              <a:rPr lang="fr-FR" sz="1600" b="1" dirty="0">
                <a:solidFill>
                  <a:schemeClr val="tx1"/>
                </a:solidFill>
                <a:latin typeface="Times New Roman" pitchFamily="18" charset="0"/>
                <a:ea typeface="Times New Roman" pitchFamily="18" charset="0"/>
                <a:cs typeface="Times New Roman" pitchFamily="18" charset="0"/>
              </a:rPr>
              <a:t>PROJECTION ET LES PREVISION</a:t>
            </a:r>
            <a:endParaRPr lang="fr-FR" sz="1600" b="1" dirty="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1. L’</a:t>
            </a:r>
            <a:r>
              <a:rPr lang="fr-FR" sz="1600" b="1" dirty="0">
                <a:solidFill>
                  <a:schemeClr val="tx1"/>
                </a:solidFill>
                <a:latin typeface="Times New Roman" pitchFamily="18" charset="0"/>
                <a:ea typeface="Times New Roman" pitchFamily="18" charset="0"/>
                <a:cs typeface="Times New Roman" pitchFamily="18" charset="0"/>
              </a:rPr>
              <a:t>é</a:t>
            </a:r>
            <a:r>
              <a:rPr lang="fr-FR" sz="1600" b="1" dirty="0" smtClean="0">
                <a:solidFill>
                  <a:schemeClr val="tx1"/>
                </a:solidFill>
                <a:latin typeface="Times New Roman" pitchFamily="18" charset="0"/>
                <a:ea typeface="Times New Roman" pitchFamily="18" charset="0"/>
                <a:cs typeface="Times New Roman" pitchFamily="18" charset="0"/>
              </a:rPr>
              <a:t>volution démographique</a:t>
            </a:r>
            <a:endParaRPr lang="fr-FR" sz="1600" b="1" dirty="0" smtClean="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2. Les besoins en logement</a:t>
            </a:r>
            <a:endParaRPr lang="fr-FR" sz="1600" b="1" dirty="0" smtClean="0">
              <a:solidFill>
                <a:schemeClr val="tx1"/>
              </a:solidFill>
              <a:latin typeface="Times New Roman" pitchFamily="18" charset="0"/>
              <a:cs typeface="Times New Roman" pitchFamily="18" charset="0"/>
            </a:endParaRPr>
          </a:p>
          <a:p>
            <a:pPr lvl="0" eaLnBrk="0" fontAlgn="base" hangingPunct="0">
              <a:spcBef>
                <a:spcPct val="0"/>
              </a:spcBef>
              <a:spcAft>
                <a:spcPct val="0"/>
              </a:spcAft>
            </a:pPr>
            <a:r>
              <a:rPr lang="fr-FR" sz="1600" b="1" dirty="0" smtClean="0">
                <a:solidFill>
                  <a:schemeClr val="tx1"/>
                </a:solidFill>
                <a:latin typeface="Times New Roman" pitchFamily="18" charset="0"/>
                <a:ea typeface="Times New Roman" pitchFamily="18" charset="0"/>
                <a:cs typeface="Times New Roman" pitchFamily="18" charset="0"/>
              </a:rPr>
              <a:t>              3. Les perspectives en </a:t>
            </a:r>
            <a:r>
              <a:rPr lang="fr-FR" sz="1600" b="1" dirty="0" smtClean="0">
                <a:solidFill>
                  <a:schemeClr val="tx1"/>
                </a:solidFill>
                <a:latin typeface="Times New Roman" pitchFamily="18" charset="0"/>
                <a:ea typeface="Times New Roman" pitchFamily="18" charset="0"/>
                <a:cs typeface="Times New Roman" pitchFamily="18" charset="0"/>
              </a:rPr>
              <a:t>équipements</a:t>
            </a:r>
          </a:p>
          <a:p>
            <a:pPr lvl="0" eaLnBrk="0" fontAlgn="base" hangingPunct="0">
              <a:spcBef>
                <a:spcPct val="0"/>
              </a:spcBef>
              <a:spcAft>
                <a:spcPct val="0"/>
              </a:spcAft>
            </a:pPr>
            <a:r>
              <a:rPr lang="fr-FR" sz="1600" b="1" dirty="0">
                <a:solidFill>
                  <a:schemeClr val="tx1"/>
                </a:solidFill>
                <a:latin typeface="Times New Roman" pitchFamily="18" charset="0"/>
                <a:ea typeface="Times New Roman" pitchFamily="18" charset="0"/>
                <a:cs typeface="Times New Roman" pitchFamily="18" charset="0"/>
              </a:rPr>
              <a:t> </a:t>
            </a:r>
            <a:r>
              <a:rPr lang="fr-FR" sz="1600" b="1" dirty="0" smtClean="0">
                <a:solidFill>
                  <a:schemeClr val="tx1"/>
                </a:solidFill>
                <a:latin typeface="Times New Roman" pitchFamily="18" charset="0"/>
                <a:ea typeface="Times New Roman" pitchFamily="18" charset="0"/>
                <a:cs typeface="Times New Roman" pitchFamily="18" charset="0"/>
              </a:rPr>
              <a:t>             4. Variante d’aménagement</a:t>
            </a:r>
            <a:endParaRPr lang="fr-FR" sz="1600" b="1" dirty="0" smtClean="0">
              <a:solidFill>
                <a:schemeClr val="tx1"/>
              </a:solidFill>
              <a:latin typeface="Times New Roman" pitchFamily="18" charset="0"/>
              <a:ea typeface="Times New Roman" pitchFamily="18" charset="0"/>
              <a:cs typeface="Times New Roman" pitchFamily="18" charset="0"/>
            </a:endParaRPr>
          </a:p>
          <a:p>
            <a:pPr eaLnBrk="0" fontAlgn="base" hangingPunct="0">
              <a:spcBef>
                <a:spcPct val="0"/>
              </a:spcBef>
              <a:spcAft>
                <a:spcPct val="0"/>
              </a:spcAft>
            </a:pPr>
            <a:r>
              <a:rPr lang="fr-FR" sz="1600" b="1" dirty="0" smtClean="0">
                <a:solidFill>
                  <a:schemeClr val="tx1"/>
                </a:solidFill>
                <a:latin typeface="Times New Roman" pitchFamily="18" charset="0"/>
                <a:cs typeface="Times New Roman" pitchFamily="18" charset="0"/>
              </a:rPr>
              <a:t>    IV. </a:t>
            </a:r>
            <a:r>
              <a:rPr lang="fr-FR" sz="1600" b="1" dirty="0" smtClean="0">
                <a:latin typeface="Times New Roman" pitchFamily="18" charset="0"/>
                <a:cs typeface="Times New Roman" pitchFamily="18" charset="0"/>
              </a:rPr>
              <a:t>LE </a:t>
            </a:r>
            <a:r>
              <a:rPr lang="fr-FR" sz="1600" b="1" dirty="0" smtClean="0">
                <a:latin typeface="Times New Roman" pitchFamily="18" charset="0"/>
                <a:cs typeface="Times New Roman" pitchFamily="18" charset="0"/>
              </a:rPr>
              <a:t>RÈGLEMENT</a:t>
            </a:r>
            <a:endParaRPr lang="fr-FR" sz="1600" dirty="0">
              <a:latin typeface="Times New Roman" pitchFamily="18" charset="0"/>
              <a:cs typeface="Times New Roman" pitchFamily="18" charset="0"/>
            </a:endParaRPr>
          </a:p>
        </p:txBody>
      </p:sp>
    </p:spTree>
    <p:extLst>
      <p:ext uri="{BB962C8B-B14F-4D97-AF65-F5344CB8AC3E}">
        <p14:creationId xmlns:p14="http://schemas.microsoft.com/office/powerpoint/2010/main" val="31842938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619944" y="116632"/>
            <a:ext cx="244827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Les </a:t>
            </a:r>
            <a:r>
              <a:rPr lang="fr-FR" b="1" dirty="0" smtClean="0">
                <a:latin typeface="Times New Roman" pitchFamily="18" charset="0"/>
                <a:cs typeface="Times New Roman" pitchFamily="18" charset="0"/>
              </a:rPr>
              <a:t>parkings:</a:t>
            </a:r>
            <a:endParaRPr lang="fr-FR" dirty="0">
              <a:latin typeface="Times New Roman" pitchFamily="18" charset="0"/>
              <a:cs typeface="Times New Roman" pitchFamily="18" charset="0"/>
            </a:endParaRPr>
          </a:p>
        </p:txBody>
      </p:sp>
      <p:sp>
        <p:nvSpPr>
          <p:cNvPr id="3" name="Rectangle à coins arrondis 2"/>
          <p:cNvSpPr/>
          <p:nvPr/>
        </p:nvSpPr>
        <p:spPr>
          <a:xfrm>
            <a:off x="619944" y="620688"/>
            <a:ext cx="7992888" cy="8640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L</a:t>
            </a:r>
            <a:r>
              <a:rPr lang="fr-FR" dirty="0" smtClean="0">
                <a:latin typeface="Times New Roman" pitchFamily="18" charset="0"/>
                <a:cs typeface="Times New Roman" pitchFamily="18" charset="0"/>
              </a:rPr>
              <a:t>es </a:t>
            </a:r>
            <a:r>
              <a:rPr lang="fr-FR" dirty="0">
                <a:latin typeface="Times New Roman" pitchFamily="18" charset="0"/>
                <a:cs typeface="Times New Roman" pitchFamily="18" charset="0"/>
              </a:rPr>
              <a:t>parkings du quartier souffrent  d’une dégradation totale. Aussi l’absence de l’éclairage public et la stagnation des eaux détériorent la voirie</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pic>
        <p:nvPicPr>
          <p:cNvPr id="4" name="Image 3" descr="E:\m\100CANON\Mes photo du Lac\100CANON 01\DSC00155.JPG"/>
          <p:cNvPicPr/>
          <p:nvPr/>
        </p:nvPicPr>
        <p:blipFill>
          <a:blip r:embed="rId2" cstate="print"/>
          <a:srcRect/>
          <a:stretch>
            <a:fillRect/>
          </a:stretch>
        </p:blipFill>
        <p:spPr bwMode="auto">
          <a:xfrm>
            <a:off x="2802949" y="4293096"/>
            <a:ext cx="3388040" cy="235509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Image 4"/>
          <p:cNvPicPr/>
          <p:nvPr/>
        </p:nvPicPr>
        <p:blipFill>
          <a:blip r:embed="rId3"/>
          <a:srcRect/>
          <a:stretch>
            <a:fillRect/>
          </a:stretch>
        </p:blipFill>
        <p:spPr bwMode="auto">
          <a:xfrm>
            <a:off x="1115616" y="1715854"/>
            <a:ext cx="7128792" cy="2361218"/>
          </a:xfrm>
          <a:prstGeom prst="rect">
            <a:avLst/>
          </a:prstGeom>
          <a:noFill/>
          <a:ln w="9525">
            <a:noFill/>
            <a:miter lim="800000"/>
            <a:headEnd/>
            <a:tailEnd/>
          </a:ln>
        </p:spPr>
      </p:pic>
    </p:spTree>
    <p:extLst>
      <p:ext uri="{BB962C8B-B14F-4D97-AF65-F5344CB8AC3E}">
        <p14:creationId xmlns:p14="http://schemas.microsoft.com/office/powerpoint/2010/main" val="3754187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ircle(in)">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611560" y="116632"/>
            <a:ext cx="388843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cs typeface="Times New Roman" pitchFamily="18" charset="0"/>
              </a:rPr>
              <a:t>Les aires de jeux  et les espaces </a:t>
            </a:r>
            <a:r>
              <a:rPr lang="fr-FR" b="1" dirty="0" smtClean="0">
                <a:latin typeface="Times New Roman" pitchFamily="18" charset="0"/>
                <a:cs typeface="Times New Roman" pitchFamily="18" charset="0"/>
              </a:rPr>
              <a:t>verts:</a:t>
            </a:r>
            <a:endParaRPr lang="fr-FR" dirty="0">
              <a:latin typeface="Times New Roman" pitchFamily="18" charset="0"/>
              <a:cs typeface="Times New Roman" pitchFamily="18" charset="0"/>
            </a:endParaRPr>
          </a:p>
        </p:txBody>
      </p:sp>
      <p:sp>
        <p:nvSpPr>
          <p:cNvPr id="5" name="Rectangle à coins arrondis 4"/>
          <p:cNvSpPr/>
          <p:nvPr/>
        </p:nvSpPr>
        <p:spPr>
          <a:xfrm>
            <a:off x="619944" y="620688"/>
            <a:ext cx="7992888" cy="158417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Les </a:t>
            </a:r>
            <a:r>
              <a:rPr lang="fr-FR" dirty="0">
                <a:latin typeface="Times New Roman" pitchFamily="18" charset="0"/>
                <a:cs typeface="Times New Roman" pitchFamily="18" charset="0"/>
              </a:rPr>
              <a:t>aires de jeux du quartier  sont insuffisants et souffrent de : </a:t>
            </a:r>
          </a:p>
          <a:p>
            <a:pPr marL="285750" indent="-285750" algn="just">
              <a:buFont typeface="Arial" pitchFamily="34" charset="0"/>
              <a:buChar char="•"/>
            </a:pPr>
            <a:r>
              <a:rPr lang="fr-FR" dirty="0">
                <a:latin typeface="Times New Roman" pitchFamily="18" charset="0"/>
                <a:cs typeface="Times New Roman" pitchFamily="18" charset="0"/>
              </a:rPr>
              <a:t>L’absence de l’aménagement et la dégradation lorsqu’elles sont disponibles,                                                                                                                                                                                                                                                                                                                           ainsi que le manque de mobilier </a:t>
            </a:r>
            <a:r>
              <a:rPr lang="fr-FR" dirty="0" smtClean="0">
                <a:latin typeface="Times New Roman" pitchFamily="18" charset="0"/>
                <a:cs typeface="Times New Roman" pitchFamily="18" charset="0"/>
              </a:rPr>
              <a:t>urbain. </a:t>
            </a:r>
          </a:p>
          <a:p>
            <a:pPr algn="just"/>
            <a:r>
              <a:rPr lang="fr-FR" dirty="0" smtClean="0">
                <a:latin typeface="Times New Roman" pitchFamily="18" charset="0"/>
                <a:cs typeface="Times New Roman" pitchFamily="18" charset="0"/>
              </a:rPr>
              <a:t>          Quant </a:t>
            </a:r>
            <a:r>
              <a:rPr lang="fr-FR" dirty="0">
                <a:latin typeface="Times New Roman" pitchFamily="18" charset="0"/>
                <a:cs typeface="Times New Roman" pitchFamily="18" charset="0"/>
              </a:rPr>
              <a:t>aux espaces verts, la plupart d’entre eux ne sont pas aménagés malgré la disponibilité de grands espaces vides  qui peuvent être exploités en </a:t>
            </a:r>
            <a:r>
              <a:rPr lang="fr-FR" dirty="0" smtClean="0">
                <a:latin typeface="Times New Roman" pitchFamily="18" charset="0"/>
                <a:cs typeface="Times New Roman" pitchFamily="18" charset="0"/>
              </a:rPr>
              <a:t>cela. </a:t>
            </a:r>
            <a:endParaRPr lang="fr-FR" dirty="0">
              <a:latin typeface="Times New Roman" pitchFamily="18" charset="0"/>
              <a:cs typeface="Times New Roman" pitchFamily="18" charset="0"/>
            </a:endParaRPr>
          </a:p>
        </p:txBody>
      </p:sp>
      <p:pic>
        <p:nvPicPr>
          <p:cNvPr id="6" name="Image 5"/>
          <p:cNvPicPr/>
          <p:nvPr/>
        </p:nvPicPr>
        <p:blipFill>
          <a:blip r:embed="rId2"/>
          <a:srcRect/>
          <a:stretch>
            <a:fillRect/>
          </a:stretch>
        </p:blipFill>
        <p:spPr bwMode="auto">
          <a:xfrm>
            <a:off x="1403648" y="2452687"/>
            <a:ext cx="6408712" cy="2056433"/>
          </a:xfrm>
          <a:prstGeom prst="rect">
            <a:avLst/>
          </a:prstGeom>
          <a:noFill/>
          <a:ln w="9525">
            <a:noFill/>
            <a:miter lim="800000"/>
            <a:headEnd/>
            <a:tailEnd/>
          </a:ln>
        </p:spPr>
      </p:pic>
      <p:pic>
        <p:nvPicPr>
          <p:cNvPr id="7" name="Image 6" descr="E:\dvd 05\image bejaia\Ima   2\DSC00255.JPG"/>
          <p:cNvPicPr/>
          <p:nvPr/>
        </p:nvPicPr>
        <p:blipFill>
          <a:blip r:embed="rId3" cstate="print"/>
          <a:srcRect/>
          <a:stretch>
            <a:fillRect/>
          </a:stretch>
        </p:blipFill>
        <p:spPr bwMode="auto">
          <a:xfrm>
            <a:off x="2771800" y="4653136"/>
            <a:ext cx="3528392" cy="20162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59939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heel(1)">
                                      <p:cBhvr>
                                        <p:cTn id="2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179526"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ea typeface="Times New Roman" pitchFamily="18" charset="0"/>
                <a:cs typeface="Times New Roman" pitchFamily="18" charset="0"/>
              </a:rPr>
              <a:t>6</a:t>
            </a:r>
            <a:r>
              <a:rPr lang="fr-FR" b="1" dirty="0" smtClean="0">
                <a:latin typeface="Times New Roman" pitchFamily="18" charset="0"/>
                <a:ea typeface="Times New Roman" pitchFamily="18" charset="0"/>
                <a:cs typeface="Times New Roman" pitchFamily="18" charset="0"/>
              </a:rPr>
              <a:t>. </a:t>
            </a:r>
            <a:r>
              <a:rPr lang="fr-FR" b="1" dirty="0">
                <a:solidFill>
                  <a:schemeClr val="tx1"/>
                </a:solidFill>
                <a:latin typeface="Times New Roman" pitchFamily="18" charset="0"/>
                <a:cs typeface="Times New Roman" pitchFamily="18" charset="0"/>
              </a:rPr>
              <a:t>Analyse des réseaux </a:t>
            </a:r>
            <a:r>
              <a:rPr lang="fr-FR" b="1" dirty="0" smtClean="0">
                <a:solidFill>
                  <a:schemeClr val="tx1"/>
                </a:solidFill>
                <a:latin typeface="Times New Roman" pitchFamily="18" charset="0"/>
                <a:cs typeface="Times New Roman" pitchFamily="18" charset="0"/>
              </a:rPr>
              <a:t>divers</a:t>
            </a:r>
            <a:r>
              <a:rPr lang="fr-FR" b="1"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
        <p:nvSpPr>
          <p:cNvPr id="3" name="Rectangle à coins arrondis 2"/>
          <p:cNvSpPr/>
          <p:nvPr/>
        </p:nvSpPr>
        <p:spPr>
          <a:xfrm>
            <a:off x="680778" y="764704"/>
            <a:ext cx="7779654" cy="136815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L’état de raccordement aux différents réseaux est très satisfaisant vu que </a:t>
            </a:r>
            <a:r>
              <a:rPr lang="fr-FR" dirty="0">
                <a:latin typeface="Times New Roman" pitchFamily="18" charset="0"/>
                <a:cs typeface="Times New Roman" pitchFamily="18" charset="0"/>
              </a:rPr>
              <a:t>la totalité des logements sont reliés à 100% aux réseaux divers</a:t>
            </a:r>
            <a:r>
              <a:rPr lang="fr-FR" b="1" dirty="0">
                <a:latin typeface="Times New Roman" pitchFamily="18" charset="0"/>
                <a:cs typeface="Times New Roman" pitchFamily="18" charset="0"/>
              </a:rPr>
              <a:t>.</a:t>
            </a:r>
            <a:r>
              <a:rPr lang="fr-FR" dirty="0">
                <a:latin typeface="Times New Roman" pitchFamily="18" charset="0"/>
                <a:cs typeface="Times New Roman" pitchFamily="18" charset="0"/>
              </a:rPr>
              <a:t> </a:t>
            </a:r>
            <a:r>
              <a:rPr lang="fr-FR" dirty="0" smtClean="0">
                <a:latin typeface="Times New Roman" pitchFamily="18" charset="0"/>
                <a:cs typeface="Times New Roman" pitchFamily="18" charset="0"/>
              </a:rPr>
              <a:t>Mais le </a:t>
            </a:r>
            <a:r>
              <a:rPr lang="fr-FR" dirty="0">
                <a:latin typeface="Times New Roman" pitchFamily="18" charset="0"/>
                <a:cs typeface="Times New Roman" pitchFamily="18" charset="0"/>
              </a:rPr>
              <a:t>quartier </a:t>
            </a:r>
            <a:r>
              <a:rPr lang="fr-FR" dirty="0" smtClean="0">
                <a:latin typeface="Times New Roman" pitchFamily="18" charset="0"/>
                <a:cs typeface="Times New Roman" pitchFamily="18" charset="0"/>
              </a:rPr>
              <a:t>est confronté à des </a:t>
            </a:r>
            <a:r>
              <a:rPr lang="fr-FR" dirty="0">
                <a:latin typeface="Times New Roman" pitchFamily="18" charset="0"/>
                <a:cs typeface="Times New Roman" pitchFamily="18" charset="0"/>
              </a:rPr>
              <a:t>problèmes liés surtout à l’évacuation des eaux </a:t>
            </a:r>
            <a:r>
              <a:rPr lang="fr-FR" dirty="0" smtClean="0">
                <a:latin typeface="Times New Roman" pitchFamily="18" charset="0"/>
                <a:cs typeface="Times New Roman" pitchFamily="18" charset="0"/>
              </a:rPr>
              <a:t>usées, des fuites dans le réseaux AEP et l’évacuation des eaux pluviales</a:t>
            </a:r>
            <a:r>
              <a:rPr lang="fr-FR" dirty="0" smtClean="0"/>
              <a:t>.</a:t>
            </a:r>
            <a:endParaRPr lang="fr-FR" dirty="0" smtClean="0">
              <a:latin typeface="Times New Roman" pitchFamily="18" charset="0"/>
              <a:cs typeface="Times New Roman" pitchFamily="18" charset="0"/>
            </a:endParaRPr>
          </a:p>
        </p:txBody>
      </p:sp>
      <p:graphicFrame>
        <p:nvGraphicFramePr>
          <p:cNvPr id="4" name="Tableau 3"/>
          <p:cNvGraphicFramePr>
            <a:graphicFrameLocks noGrp="1"/>
          </p:cNvGraphicFramePr>
          <p:nvPr>
            <p:extLst>
              <p:ext uri="{D42A27DB-BD31-4B8C-83A1-F6EECF244321}">
                <p14:modId xmlns:p14="http://schemas.microsoft.com/office/powerpoint/2010/main" val="3596639159"/>
              </p:ext>
            </p:extLst>
          </p:nvPr>
        </p:nvGraphicFramePr>
        <p:xfrm>
          <a:off x="680318" y="2276872"/>
          <a:ext cx="7780113" cy="792088"/>
        </p:xfrm>
        <a:graphic>
          <a:graphicData uri="http://schemas.openxmlformats.org/drawingml/2006/table">
            <a:tbl>
              <a:tblPr firstRow="1" firstCol="1" bandRow="1">
                <a:tableStyleId>{5C22544A-7EE6-4342-B048-85BDC9FD1C3A}</a:tableStyleId>
              </a:tblPr>
              <a:tblGrid>
                <a:gridCol w="1011362"/>
                <a:gridCol w="1722142"/>
                <a:gridCol w="1617620"/>
                <a:gridCol w="1617620"/>
                <a:gridCol w="1811369"/>
              </a:tblGrid>
              <a:tr h="397326">
                <a:tc>
                  <a:txBody>
                    <a:bodyPr/>
                    <a:lstStyle/>
                    <a:p>
                      <a:pPr algn="ctr">
                        <a:lnSpc>
                          <a:spcPct val="105000"/>
                        </a:lnSpc>
                        <a:spcAft>
                          <a:spcPts val="1000"/>
                        </a:spcAft>
                      </a:pPr>
                      <a:r>
                        <a:rPr lang="fr-FR" sz="1800" b="1" dirty="0">
                          <a:effectLst/>
                          <a:latin typeface="Times New Roman" pitchFamily="18" charset="0"/>
                          <a:cs typeface="Times New Roman" pitchFamily="18" charset="0"/>
                        </a:rPr>
                        <a:t> </a:t>
                      </a:r>
                      <a:endParaRPr lang="fr-FR" sz="1800" b="1" dirty="0">
                        <a:effectLst/>
                        <a:latin typeface="Times New Roman" pitchFamily="18" charset="0"/>
                        <a:ea typeface="Times New Roman"/>
                        <a:cs typeface="Times New Roman" pitchFamily="18" charset="0"/>
                      </a:endParaRPr>
                    </a:p>
                  </a:txBody>
                  <a:tcPr marL="0" marR="0" marT="0" marB="0" anchor="ctr"/>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électricité</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gaz</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AEP</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assainissement</a:t>
                      </a:r>
                      <a:endParaRPr lang="fr-FR" sz="1800" b="1" dirty="0">
                        <a:effectLst/>
                        <a:latin typeface="Times New Roman" pitchFamily="18" charset="0"/>
                        <a:ea typeface="Times New Roman"/>
                        <a:cs typeface="Times New Roman" pitchFamily="18" charset="0"/>
                      </a:endParaRPr>
                    </a:p>
                  </a:txBody>
                  <a:tcPr marL="68580" marR="68580" marT="0" marB="0"/>
                </a:tc>
              </a:tr>
              <a:tr h="394762">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Existant</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 100%</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100%</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100%</a:t>
                      </a:r>
                      <a:endParaRPr lang="fr-FR" sz="1800" b="1" dirty="0">
                        <a:effectLst/>
                        <a:latin typeface="Times New Roman" pitchFamily="18" charset="0"/>
                        <a:ea typeface="Times New Roman"/>
                        <a:cs typeface="Times New Roman" pitchFamily="18" charset="0"/>
                      </a:endParaRPr>
                    </a:p>
                  </a:txBody>
                  <a:tcPr marL="68580" marR="68580" marT="0" marB="0"/>
                </a:tc>
                <a:tc>
                  <a:txBody>
                    <a:bodyPr/>
                    <a:lstStyle/>
                    <a:p>
                      <a:pPr algn="ctr">
                        <a:lnSpc>
                          <a:spcPct val="105000"/>
                        </a:lnSpc>
                        <a:spcAft>
                          <a:spcPts val="0"/>
                        </a:spcAft>
                        <a:tabLst>
                          <a:tab pos="1741170" algn="l"/>
                        </a:tabLst>
                      </a:pPr>
                      <a:r>
                        <a:rPr lang="fr-FR" sz="1800" b="1" dirty="0">
                          <a:effectLst/>
                          <a:latin typeface="Times New Roman" pitchFamily="18" charset="0"/>
                          <a:cs typeface="Times New Roman" pitchFamily="18" charset="0"/>
                        </a:rPr>
                        <a:t>100%</a:t>
                      </a:r>
                      <a:endParaRPr lang="fr-FR" sz="1800" b="1" dirty="0">
                        <a:effectLst/>
                        <a:latin typeface="Times New Roman" pitchFamily="18" charset="0"/>
                        <a:ea typeface="Times New Roman"/>
                        <a:cs typeface="Times New Roman" pitchFamily="18" charset="0"/>
                      </a:endParaRPr>
                    </a:p>
                  </a:txBody>
                  <a:tcPr marL="68580" marR="68580" marT="0" marB="0"/>
                </a:tc>
              </a:tr>
            </a:tbl>
          </a:graphicData>
        </a:graphic>
      </p:graphicFrame>
      <p:pic>
        <p:nvPicPr>
          <p:cNvPr id="5" name="Image 4"/>
          <p:cNvPicPr/>
          <p:nvPr/>
        </p:nvPicPr>
        <p:blipFill>
          <a:blip r:embed="rId2"/>
          <a:srcRect/>
          <a:stretch>
            <a:fillRect/>
          </a:stretch>
        </p:blipFill>
        <p:spPr bwMode="auto">
          <a:xfrm>
            <a:off x="680778" y="3534762"/>
            <a:ext cx="7779654" cy="2918574"/>
          </a:xfrm>
          <a:prstGeom prst="rect">
            <a:avLst/>
          </a:prstGeom>
          <a:noFill/>
          <a:ln w="9525">
            <a:noFill/>
            <a:miter lim="800000"/>
            <a:headEnd/>
            <a:tailEnd/>
          </a:ln>
        </p:spPr>
      </p:pic>
    </p:spTree>
    <p:extLst>
      <p:ext uri="{BB962C8B-B14F-4D97-AF65-F5344CB8AC3E}">
        <p14:creationId xmlns:p14="http://schemas.microsoft.com/office/powerpoint/2010/main" val="407139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145133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smtClean="0">
                <a:latin typeface="Times New Roman" pitchFamily="18" charset="0"/>
                <a:ea typeface="Times New Roman" pitchFamily="18" charset="0"/>
                <a:cs typeface="Times New Roman" pitchFamily="18" charset="0"/>
              </a:rPr>
              <a:t>7. Synthèse:</a:t>
            </a:r>
            <a:endParaRPr lang="fr-FR" dirty="0">
              <a:latin typeface="Times New Roman" pitchFamily="18" charset="0"/>
              <a:cs typeface="Times New Roman" pitchFamily="18" charset="0"/>
            </a:endParaRPr>
          </a:p>
        </p:txBody>
      </p:sp>
      <p:pic>
        <p:nvPicPr>
          <p:cNvPr id="8194" name="Picture 2" descr="C:\Users\HADDAD\Desktop\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3791" t="10569" r="3522" b="10961"/>
          <a:stretch/>
        </p:blipFill>
        <p:spPr bwMode="auto">
          <a:xfrm>
            <a:off x="312354" y="764704"/>
            <a:ext cx="8580126" cy="590465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à coins arrondis 3"/>
          <p:cNvSpPr/>
          <p:nvPr/>
        </p:nvSpPr>
        <p:spPr>
          <a:xfrm>
            <a:off x="680778" y="764704"/>
            <a:ext cx="7779654" cy="100811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Pour dégager les problèmes existant dans notre périmètre d’étude on a essayé d’élaborer  quatre (04) cartes qui résume ces derniers. </a:t>
            </a:r>
          </a:p>
        </p:txBody>
      </p:sp>
    </p:spTree>
    <p:extLst>
      <p:ext uri="{BB962C8B-B14F-4D97-AF65-F5344CB8AC3E}">
        <p14:creationId xmlns:p14="http://schemas.microsoft.com/office/powerpoint/2010/main" val="321217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4"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145133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smtClean="0">
                <a:latin typeface="Times New Roman" pitchFamily="18" charset="0"/>
                <a:ea typeface="Times New Roman" pitchFamily="18" charset="0"/>
                <a:cs typeface="Times New Roman" pitchFamily="18" charset="0"/>
              </a:rPr>
              <a:t>7. Synthèse:</a:t>
            </a:r>
            <a:endParaRPr lang="fr-FR" dirty="0">
              <a:latin typeface="Times New Roman" pitchFamily="18" charset="0"/>
              <a:cs typeface="Times New Roman" pitchFamily="18" charset="0"/>
            </a:endParaRPr>
          </a:p>
        </p:txBody>
      </p:sp>
      <p:pic>
        <p:nvPicPr>
          <p:cNvPr id="6146" name="Picture 2" descr="C:\Users\HADDAD\Desktop\fa corrigé-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2449" t="9062" r="1641" b="9394"/>
          <a:stretch/>
        </p:blipFill>
        <p:spPr bwMode="auto">
          <a:xfrm>
            <a:off x="107504" y="692696"/>
            <a:ext cx="8928992" cy="5976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769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145133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smtClean="0">
                <a:latin typeface="Times New Roman" pitchFamily="18" charset="0"/>
                <a:ea typeface="Times New Roman" pitchFamily="18" charset="0"/>
                <a:cs typeface="Times New Roman" pitchFamily="18" charset="0"/>
              </a:rPr>
              <a:t>7. Synthèse:</a:t>
            </a:r>
            <a:endParaRPr lang="fr-FR" dirty="0">
              <a:latin typeface="Times New Roman" pitchFamily="18" charset="0"/>
              <a:cs typeface="Times New Roman" pitchFamily="18" charset="0"/>
            </a:endParaRPr>
          </a:p>
        </p:txBody>
      </p:sp>
      <p:pic>
        <p:nvPicPr>
          <p:cNvPr id="5122" name="Picture 2" descr="C:\Users\HADDAD\Desktop\fadezé-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1462" t="9785" r="1910" b="9041"/>
          <a:stretch/>
        </p:blipFill>
        <p:spPr bwMode="auto">
          <a:xfrm>
            <a:off x="179512" y="692696"/>
            <a:ext cx="8784976" cy="6048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904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145133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smtClean="0">
                <a:latin typeface="Times New Roman" pitchFamily="18" charset="0"/>
                <a:ea typeface="Times New Roman" pitchFamily="18" charset="0"/>
                <a:cs typeface="Times New Roman" pitchFamily="18" charset="0"/>
              </a:rPr>
              <a:t>7. Synthèse:</a:t>
            </a:r>
            <a:endParaRPr lang="fr-FR" dirty="0">
              <a:latin typeface="Times New Roman" pitchFamily="18" charset="0"/>
              <a:cs typeface="Times New Roman" pitchFamily="18" charset="0"/>
            </a:endParaRPr>
          </a:p>
        </p:txBody>
      </p:sp>
      <p:pic>
        <p:nvPicPr>
          <p:cNvPr id="7170" name="Picture 2" descr="C:\Users\HADDAD\Desktop\fadez cé-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1642" t="9338" r="1731" b="9617"/>
          <a:stretch/>
        </p:blipFill>
        <p:spPr bwMode="auto">
          <a:xfrm>
            <a:off x="312355" y="764705"/>
            <a:ext cx="8508118" cy="5832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3545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583229" y="3501008"/>
            <a:ext cx="7992888" cy="122413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lvl="0" algn="ctr" eaLnBrk="0" fontAlgn="base" hangingPunct="0">
              <a:spcBef>
                <a:spcPct val="0"/>
              </a:spcBef>
              <a:spcAft>
                <a:spcPct val="0"/>
              </a:spcAft>
            </a:pPr>
            <a:r>
              <a:rPr lang="fr-FR" sz="2800" b="1" dirty="0" smtClean="0">
                <a:solidFill>
                  <a:schemeClr val="tx1"/>
                </a:solidFill>
                <a:latin typeface="Times New Roman" pitchFamily="18" charset="0"/>
                <a:ea typeface="Times New Roman" pitchFamily="18" charset="0"/>
                <a:cs typeface="Times New Roman" pitchFamily="18" charset="0"/>
              </a:rPr>
              <a:t>PARTIE02</a:t>
            </a:r>
            <a:r>
              <a:rPr lang="fr-FR" sz="2800" b="1" dirty="0">
                <a:solidFill>
                  <a:schemeClr val="tx1"/>
                </a:solidFill>
                <a:latin typeface="Times New Roman" pitchFamily="18" charset="0"/>
                <a:ea typeface="Times New Roman" pitchFamily="18" charset="0"/>
                <a:cs typeface="Times New Roman" pitchFamily="18" charset="0"/>
              </a:rPr>
              <a:t>: </a:t>
            </a:r>
            <a:r>
              <a:rPr lang="fr-FR" sz="2800" b="1" dirty="0" smtClean="0">
                <a:solidFill>
                  <a:schemeClr val="tx1"/>
                </a:solidFill>
                <a:latin typeface="Times New Roman" pitchFamily="18" charset="0"/>
                <a:ea typeface="Times New Roman" pitchFamily="18" charset="0"/>
                <a:cs typeface="Times New Roman" pitchFamily="18" charset="0"/>
              </a:rPr>
              <a:t>PROJECTIONS ET PREVISIONS:</a:t>
            </a:r>
            <a:endParaRPr lang="fr-FR" sz="2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158225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32354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solidFill>
                  <a:schemeClr val="tx1"/>
                </a:solidFill>
                <a:latin typeface="Times New Roman" pitchFamily="18" charset="0"/>
                <a:ea typeface="Times New Roman" pitchFamily="18" charset="0"/>
                <a:cs typeface="Times New Roman" pitchFamily="18" charset="0"/>
              </a:rPr>
              <a:t>1. L’évolution </a:t>
            </a:r>
            <a:r>
              <a:rPr lang="fr-FR" b="1" dirty="0" smtClean="0">
                <a:solidFill>
                  <a:schemeClr val="tx1"/>
                </a:solidFill>
                <a:latin typeface="Times New Roman" pitchFamily="18" charset="0"/>
                <a:ea typeface="Times New Roman" pitchFamily="18" charset="0"/>
                <a:cs typeface="Times New Roman" pitchFamily="18" charset="0"/>
              </a:rPr>
              <a:t>démographique:</a:t>
            </a:r>
            <a:endParaRPr lang="fr-FR" b="1" dirty="0">
              <a:solidFill>
                <a:schemeClr val="tx1"/>
              </a:solidFill>
              <a:latin typeface="Times New Roman" pitchFamily="18" charset="0"/>
              <a:cs typeface="Times New Roman" pitchFamily="18" charset="0"/>
            </a:endParaRPr>
          </a:p>
        </p:txBody>
      </p:sp>
      <p:sp>
        <p:nvSpPr>
          <p:cNvPr id="3" name="Rectangle à coins arrondis 2"/>
          <p:cNvSpPr/>
          <p:nvPr/>
        </p:nvSpPr>
        <p:spPr>
          <a:xfrm>
            <a:off x="680778" y="764704"/>
            <a:ext cx="7779654" cy="122413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En </a:t>
            </a:r>
            <a:r>
              <a:rPr lang="fr-FR" dirty="0">
                <a:latin typeface="Times New Roman" pitchFamily="18" charset="0"/>
                <a:cs typeface="Times New Roman" pitchFamily="18" charset="0"/>
              </a:rPr>
              <a:t>se basant sur le </a:t>
            </a:r>
            <a:r>
              <a:rPr lang="fr-FR" dirty="0" smtClean="0">
                <a:latin typeface="Times New Roman" pitchFamily="18" charset="0"/>
                <a:cs typeface="Times New Roman" pitchFamily="18" charset="0"/>
              </a:rPr>
              <a:t>taux d’accroissement de la wilaya de Bejaïa qui est de 2,64 comme principe d’évolution, </a:t>
            </a:r>
            <a:r>
              <a:rPr lang="fr-FR" dirty="0">
                <a:latin typeface="Times New Roman" pitchFamily="18" charset="0"/>
                <a:cs typeface="Times New Roman" pitchFamily="18" charset="0"/>
              </a:rPr>
              <a:t>la </a:t>
            </a:r>
            <a:r>
              <a:rPr lang="fr-FR" dirty="0" smtClean="0">
                <a:latin typeface="Times New Roman" pitchFamily="18" charset="0"/>
                <a:cs typeface="Times New Roman" pitchFamily="18" charset="0"/>
              </a:rPr>
              <a:t>population estimée </a:t>
            </a:r>
            <a:r>
              <a:rPr lang="fr-FR" dirty="0">
                <a:latin typeface="Times New Roman" pitchFamily="18" charset="0"/>
                <a:cs typeface="Times New Roman" pitchFamily="18" charset="0"/>
              </a:rPr>
              <a:t>de la zone atteindra au terme de la période un nombre égal </a:t>
            </a:r>
            <a:r>
              <a:rPr lang="fr-FR" dirty="0" smtClean="0">
                <a:latin typeface="Times New Roman" pitchFamily="18" charset="0"/>
                <a:cs typeface="Times New Roman" pitchFamily="18" charset="0"/>
              </a:rPr>
              <a:t>à 7106 habitants.</a:t>
            </a:r>
          </a:p>
        </p:txBody>
      </p:sp>
      <p:graphicFrame>
        <p:nvGraphicFramePr>
          <p:cNvPr id="4" name="Tableau 3"/>
          <p:cNvGraphicFramePr>
            <a:graphicFrameLocks noGrp="1"/>
          </p:cNvGraphicFramePr>
          <p:nvPr>
            <p:extLst>
              <p:ext uri="{D42A27DB-BD31-4B8C-83A1-F6EECF244321}">
                <p14:modId xmlns:p14="http://schemas.microsoft.com/office/powerpoint/2010/main" val="1602283944"/>
              </p:ext>
            </p:extLst>
          </p:nvPr>
        </p:nvGraphicFramePr>
        <p:xfrm>
          <a:off x="755576" y="2397725"/>
          <a:ext cx="7632847" cy="1371600"/>
        </p:xfrm>
        <a:graphic>
          <a:graphicData uri="http://schemas.openxmlformats.org/drawingml/2006/table">
            <a:tbl>
              <a:tblPr firstRow="1" firstCol="1" lastRow="1" lastCol="1" bandRow="1" bandCol="1">
                <a:tableStyleId>{00A15C55-8517-42AA-B614-E9B94910E393}</a:tableStyleId>
              </a:tblPr>
              <a:tblGrid>
                <a:gridCol w="1988886"/>
                <a:gridCol w="1225444"/>
                <a:gridCol w="1341073"/>
                <a:gridCol w="1538722"/>
                <a:gridCol w="1538722"/>
              </a:tblGrid>
              <a:tr h="499651">
                <a:tc>
                  <a:txBody>
                    <a:bodyPr/>
                    <a:lstStyle/>
                    <a:p>
                      <a:pPr algn="ctr">
                        <a:lnSpc>
                          <a:spcPct val="100000"/>
                        </a:lnSpc>
                        <a:spcAft>
                          <a:spcPts val="1000"/>
                        </a:spcAft>
                      </a:pP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Taux d’accroissement</a:t>
                      </a: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Nbr Pop en</a:t>
                      </a:r>
                    </a:p>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 2012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Nbr Pop en</a:t>
                      </a:r>
                    </a:p>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2022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Pop</a:t>
                      </a:r>
                      <a:r>
                        <a:rPr lang="fr-FR" sz="1800" baseline="0" dirty="0" smtClean="0">
                          <a:effectLst/>
                          <a:latin typeface="Times New Roman" pitchFamily="18" charset="0"/>
                          <a:ea typeface="Times New Roman"/>
                          <a:cs typeface="Times New Roman" pitchFamily="18" charset="0"/>
                        </a:rPr>
                        <a:t> additionnelle</a:t>
                      </a:r>
                      <a:endParaRPr lang="fr-FR" sz="1800" dirty="0" smtClean="0">
                        <a:effectLst/>
                        <a:latin typeface="Times New Roman" pitchFamily="18" charset="0"/>
                        <a:ea typeface="Times New Roman"/>
                        <a:cs typeface="Times New Roman"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r h="499651">
                <a:tc>
                  <a:txBody>
                    <a:bodyPr/>
                    <a:lstStyle/>
                    <a:p>
                      <a:pPr algn="l">
                        <a:lnSpc>
                          <a:spcPct val="100000"/>
                        </a:lnSpc>
                        <a:spcAft>
                          <a:spcPts val="1000"/>
                        </a:spcAft>
                      </a:pPr>
                      <a:r>
                        <a:rPr lang="fr-FR" sz="1800" dirty="0" smtClean="0">
                          <a:effectLst/>
                          <a:latin typeface="Times New Roman" pitchFamily="18" charset="0"/>
                          <a:cs typeface="Times New Roman" pitchFamily="18" charset="0"/>
                        </a:rPr>
                        <a:t>POS B30 (secteur lac)</a:t>
                      </a:r>
                      <a:endParaRPr lang="fr-FR" sz="1800" dirty="0">
                        <a:effectLst/>
                        <a:latin typeface="Times New Roman" pitchFamily="18" charset="0"/>
                        <a:ea typeface="Times New Roman"/>
                        <a:cs typeface="Times New Roman" pitchFamily="18" charset="0"/>
                      </a:endParaRPr>
                    </a:p>
                  </a:txBody>
                  <a:tcPr marL="68580" marR="68580" marT="0" marB="0"/>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mn-ea"/>
                          <a:cs typeface="Times New Roman" pitchFamily="18" charset="0"/>
                        </a:rPr>
                        <a:t>2,64%</a:t>
                      </a:r>
                      <a:endParaRPr lang="fr-FR" sz="1800" dirty="0" smtClean="0">
                        <a:effectLst/>
                        <a:latin typeface="Times New Roman" pitchFamily="18" charset="0"/>
                        <a:ea typeface="Times New Roman"/>
                        <a:cs typeface="Times New Roman" pitchFamily="18" charset="0"/>
                      </a:endParaRPr>
                    </a:p>
                  </a:txBody>
                  <a:tcPr marL="68580" marR="68580" marT="0" marB="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5476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7106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1000"/>
                        </a:spcAft>
                        <a:buClrTx/>
                        <a:buSzTx/>
                        <a:buFontTx/>
                        <a:buNone/>
                        <a:tabLst/>
                        <a:defRPr/>
                      </a:pPr>
                      <a:r>
                        <a:rPr lang="fr-FR" sz="1800" dirty="0" smtClean="0">
                          <a:effectLst/>
                          <a:latin typeface="Times New Roman" pitchFamily="18" charset="0"/>
                          <a:ea typeface="Times New Roman"/>
                          <a:cs typeface="Times New Roman" pitchFamily="18" charset="0"/>
                        </a:rPr>
                        <a:t>1630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r>
            </a:tbl>
          </a:graphicData>
        </a:graphic>
      </p:graphicFrame>
    </p:spTree>
    <p:extLst>
      <p:ext uri="{BB962C8B-B14F-4D97-AF65-F5344CB8AC3E}">
        <p14:creationId xmlns:p14="http://schemas.microsoft.com/office/powerpoint/2010/main" val="2567268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312354" y="116632"/>
            <a:ext cx="332354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latin typeface="Times New Roman" pitchFamily="18" charset="0"/>
                <a:ea typeface="Times New Roman" pitchFamily="18" charset="0"/>
                <a:cs typeface="Times New Roman" pitchFamily="18" charset="0"/>
              </a:rPr>
              <a:t>2. Les besoins en </a:t>
            </a:r>
            <a:r>
              <a:rPr lang="fr-FR" b="1" dirty="0" smtClean="0">
                <a:latin typeface="Times New Roman" pitchFamily="18" charset="0"/>
                <a:ea typeface="Times New Roman" pitchFamily="18" charset="0"/>
                <a:cs typeface="Times New Roman" pitchFamily="18" charset="0"/>
              </a:rPr>
              <a:t>logement:</a:t>
            </a:r>
            <a:endParaRPr lang="fr-FR" b="1" dirty="0">
              <a:latin typeface="Times New Roman" pitchFamily="18" charset="0"/>
              <a:cs typeface="Times New Roman" pitchFamily="18" charset="0"/>
            </a:endParaRPr>
          </a:p>
        </p:txBody>
      </p:sp>
      <p:sp>
        <p:nvSpPr>
          <p:cNvPr id="4" name="Rectangle à coins arrondis 3"/>
          <p:cNvSpPr/>
          <p:nvPr/>
        </p:nvSpPr>
        <p:spPr>
          <a:xfrm>
            <a:off x="680778" y="764704"/>
            <a:ext cx="7779654" cy="122413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En ce qui concerne notre périmètre, nous rappelons que le parc logement était de l’ordre de </a:t>
            </a:r>
            <a:r>
              <a:rPr lang="fr-FR" dirty="0" smtClean="0">
                <a:latin typeface="Times New Roman" pitchFamily="18" charset="0"/>
                <a:cs typeface="Times New Roman" pitchFamily="18" charset="0"/>
              </a:rPr>
              <a:t>1300 </a:t>
            </a:r>
            <a:r>
              <a:rPr lang="fr-FR" dirty="0">
                <a:latin typeface="Times New Roman" pitchFamily="18" charset="0"/>
                <a:cs typeface="Times New Roman" pitchFamily="18" charset="0"/>
              </a:rPr>
              <a:t>(habité et en cours</a:t>
            </a:r>
            <a:r>
              <a:rPr lang="fr-FR" dirty="0" smtClean="0">
                <a:latin typeface="Times New Roman" pitchFamily="18" charset="0"/>
                <a:cs typeface="Times New Roman" pitchFamily="18" charset="0"/>
              </a:rPr>
              <a:t>) avec un taux d’occupation par logement confortable, donc à cette instant la zone ne souffre pas de déficit. On prend le TOL de 5 comme objectif.</a:t>
            </a:r>
          </a:p>
        </p:txBody>
      </p:sp>
      <p:graphicFrame>
        <p:nvGraphicFramePr>
          <p:cNvPr id="2" name="Tableau 1"/>
          <p:cNvGraphicFramePr>
            <a:graphicFrameLocks noGrp="1"/>
          </p:cNvGraphicFramePr>
          <p:nvPr>
            <p:extLst>
              <p:ext uri="{D42A27DB-BD31-4B8C-83A1-F6EECF244321}">
                <p14:modId xmlns:p14="http://schemas.microsoft.com/office/powerpoint/2010/main" val="3183307140"/>
              </p:ext>
            </p:extLst>
          </p:nvPr>
        </p:nvGraphicFramePr>
        <p:xfrm>
          <a:off x="467544" y="2492896"/>
          <a:ext cx="8280920" cy="1351776"/>
        </p:xfrm>
        <a:graphic>
          <a:graphicData uri="http://schemas.openxmlformats.org/drawingml/2006/table">
            <a:tbl>
              <a:tblPr>
                <a:tableStyleId>{5C22544A-7EE6-4342-B048-85BDC9FD1C3A}</a:tableStyleId>
              </a:tblPr>
              <a:tblGrid>
                <a:gridCol w="1409518"/>
                <a:gridCol w="1409518"/>
                <a:gridCol w="1321423"/>
                <a:gridCol w="1057139"/>
                <a:gridCol w="1057139"/>
                <a:gridCol w="792854"/>
                <a:gridCol w="1233329"/>
              </a:tblGrid>
              <a:tr h="864096">
                <a:tc>
                  <a:txBody>
                    <a:bodyPr/>
                    <a:lstStyle/>
                    <a:p>
                      <a:pPr algn="ctr">
                        <a:spcAft>
                          <a:spcPts val="0"/>
                        </a:spcAft>
                      </a:pPr>
                      <a:r>
                        <a:rPr lang="fr-FR" sz="1600" b="1" u="none" dirty="0">
                          <a:effectLst/>
                          <a:latin typeface="Times New Roman" pitchFamily="18" charset="0"/>
                          <a:cs typeface="Times New Roman" pitchFamily="18" charset="0"/>
                        </a:rPr>
                        <a:t>  Zone</a:t>
                      </a:r>
                    </a:p>
                  </a:txBody>
                  <a:tcPr marL="44450" marR="44450" marT="0" marB="0"/>
                </a:tc>
                <a:tc>
                  <a:txBody>
                    <a:bodyPr/>
                    <a:lstStyle/>
                    <a:p>
                      <a:pPr algn="ctr">
                        <a:spcAft>
                          <a:spcPts val="0"/>
                        </a:spcAft>
                      </a:pPr>
                      <a:r>
                        <a:rPr lang="fr-FR" sz="1600" b="1" u="none">
                          <a:effectLst/>
                          <a:latin typeface="Times New Roman" pitchFamily="18" charset="0"/>
                          <a:cs typeface="Times New Roman" pitchFamily="18" charset="0"/>
                        </a:rPr>
                        <a:t>Populat</a:t>
                      </a:r>
                    </a:p>
                    <a:p>
                      <a:pPr algn="ctr">
                        <a:spcAft>
                          <a:spcPts val="0"/>
                        </a:spcAft>
                      </a:pPr>
                      <a:r>
                        <a:rPr lang="fr-FR" sz="1600" b="1" u="none">
                          <a:effectLst/>
                          <a:latin typeface="Times New Roman" pitchFamily="18" charset="0"/>
                          <a:cs typeface="Times New Roman" pitchFamily="18" charset="0"/>
                        </a:rPr>
                        <a:t>futur</a:t>
                      </a:r>
                      <a:endParaRPr lang="fr-FR" sz="1600" b="1" u="none">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a:effectLst/>
                          <a:latin typeface="Times New Roman" pitchFamily="18" charset="0"/>
                          <a:cs typeface="Times New Roman" pitchFamily="18" charset="0"/>
                        </a:rPr>
                        <a:t>Pop- addition</a:t>
                      </a:r>
                    </a:p>
                  </a:txBody>
                  <a:tcPr marL="44450" marR="44450" marT="0" marB="0"/>
                </a:tc>
                <a:tc>
                  <a:txBody>
                    <a:bodyPr/>
                    <a:lstStyle/>
                    <a:p>
                      <a:pPr algn="ctr">
                        <a:spcAft>
                          <a:spcPts val="0"/>
                        </a:spcAft>
                      </a:pPr>
                      <a:r>
                        <a:rPr lang="fr-FR" sz="1600" b="1" u="none">
                          <a:effectLst/>
                          <a:latin typeface="Times New Roman" pitchFamily="18" charset="0"/>
                          <a:cs typeface="Times New Roman" pitchFamily="18" charset="0"/>
                        </a:rPr>
                        <a:t>Parc</a:t>
                      </a:r>
                    </a:p>
                    <a:p>
                      <a:pPr algn="ctr">
                        <a:spcAft>
                          <a:spcPts val="0"/>
                        </a:spcAft>
                      </a:pPr>
                      <a:r>
                        <a:rPr lang="fr-FR" sz="1600" b="1" u="none">
                          <a:effectLst/>
                          <a:latin typeface="Times New Roman" pitchFamily="18" charset="0"/>
                          <a:cs typeface="Times New Roman" pitchFamily="18" charset="0"/>
                        </a:rPr>
                        <a:t>global</a:t>
                      </a:r>
                      <a:endParaRPr lang="fr-FR" sz="1600" b="1" u="none">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a:effectLst/>
                          <a:latin typeface="Times New Roman" pitchFamily="18" charset="0"/>
                          <a:cs typeface="Times New Roman" pitchFamily="18" charset="0"/>
                        </a:rPr>
                        <a:t>Deficit</a:t>
                      </a:r>
                    </a:p>
                    <a:p>
                      <a:pPr algn="ctr">
                        <a:spcAft>
                          <a:spcPts val="0"/>
                        </a:spcAft>
                      </a:pPr>
                      <a:r>
                        <a:rPr lang="fr-FR" sz="1600" b="1" u="none">
                          <a:effectLst/>
                          <a:latin typeface="Times New Roman" pitchFamily="18" charset="0"/>
                          <a:cs typeface="Times New Roman" pitchFamily="18" charset="0"/>
                        </a:rPr>
                        <a:t>actuel</a:t>
                      </a:r>
                      <a:endParaRPr lang="fr-FR" sz="1600" b="1" u="none">
                        <a:effectLst/>
                        <a:latin typeface="Times New Roman" pitchFamily="18" charset="0"/>
                        <a:ea typeface="Times New Roman"/>
                        <a:cs typeface="Times New Roman" pitchFamily="18" charset="0"/>
                      </a:endParaRPr>
                    </a:p>
                  </a:txBody>
                  <a:tcPr marL="44450" marR="44450" marT="0" marB="0"/>
                </a:tc>
                <a:tc>
                  <a:txBody>
                    <a:bodyPr/>
                    <a:lstStyle/>
                    <a:p>
                      <a:pPr algn="ctr">
                        <a:spcBef>
                          <a:spcPts val="1200"/>
                        </a:spcBef>
                        <a:spcAft>
                          <a:spcPts val="300"/>
                        </a:spcAft>
                      </a:pPr>
                      <a:r>
                        <a:rPr lang="fr-FR" sz="1600" b="1" u="none" dirty="0">
                          <a:effectLst/>
                          <a:latin typeface="Times New Roman" pitchFamily="18" charset="0"/>
                          <a:cs typeface="Times New Roman" pitchFamily="18" charset="0"/>
                        </a:rPr>
                        <a:t>TOL</a:t>
                      </a:r>
                    </a:p>
                  </a:txBody>
                  <a:tcPr marL="44450" marR="44450" marT="0" marB="0"/>
                </a:tc>
                <a:tc>
                  <a:txBody>
                    <a:bodyPr/>
                    <a:lstStyle/>
                    <a:p>
                      <a:pPr algn="ctr">
                        <a:spcBef>
                          <a:spcPts val="1200"/>
                        </a:spcBef>
                        <a:spcAft>
                          <a:spcPts val="0"/>
                        </a:spcAft>
                      </a:pPr>
                      <a:r>
                        <a:rPr lang="fr-FR" sz="1600" b="1" u="none">
                          <a:effectLst/>
                          <a:latin typeface="Times New Roman" pitchFamily="18" charset="0"/>
                          <a:cs typeface="Times New Roman" pitchFamily="18" charset="0"/>
                        </a:rPr>
                        <a:t>Besoin Pop</a:t>
                      </a:r>
                    </a:p>
                    <a:p>
                      <a:pPr algn="ctr">
                        <a:spcAft>
                          <a:spcPts val="0"/>
                        </a:spcAft>
                      </a:pPr>
                      <a:r>
                        <a:rPr lang="fr-FR" sz="1600" b="1" u="none">
                          <a:effectLst/>
                          <a:latin typeface="Times New Roman" pitchFamily="18" charset="0"/>
                          <a:cs typeface="Times New Roman" pitchFamily="18" charset="0"/>
                        </a:rPr>
                        <a:t>addit</a:t>
                      </a:r>
                      <a:endParaRPr lang="fr-FR" sz="1600" b="1" u="none">
                        <a:effectLst/>
                        <a:latin typeface="Times New Roman" pitchFamily="18" charset="0"/>
                        <a:ea typeface="Times New Roman"/>
                        <a:cs typeface="Times New Roman" pitchFamily="18" charset="0"/>
                      </a:endParaRPr>
                    </a:p>
                  </a:txBody>
                  <a:tcPr marL="44450" marR="44450" marT="0" marB="0"/>
                </a:tc>
              </a:tr>
              <a:tr h="330921">
                <a:tc>
                  <a:txBody>
                    <a:bodyPr/>
                    <a:lstStyle/>
                    <a:p>
                      <a:pPr algn="ctr">
                        <a:spcAft>
                          <a:spcPts val="0"/>
                        </a:spcAft>
                      </a:pPr>
                      <a:r>
                        <a:rPr lang="fr-FR" sz="1600" b="1" u="none" dirty="0">
                          <a:effectLst/>
                          <a:latin typeface="Times New Roman" pitchFamily="18" charset="0"/>
                          <a:cs typeface="Times New Roman" pitchFamily="18" charset="0"/>
                        </a:rPr>
                        <a:t>POS </a:t>
                      </a:r>
                      <a:r>
                        <a:rPr lang="fr-FR" sz="1600" b="1" u="none" dirty="0" smtClean="0">
                          <a:effectLst/>
                          <a:latin typeface="Times New Roman" pitchFamily="18" charset="0"/>
                          <a:cs typeface="Times New Roman" pitchFamily="18" charset="0"/>
                        </a:rPr>
                        <a:t>B30</a:t>
                      </a:r>
                      <a:r>
                        <a:rPr lang="fr-FR" sz="1600" b="1" u="none" baseline="0" dirty="0" smtClean="0">
                          <a:effectLst/>
                          <a:latin typeface="Times New Roman" pitchFamily="18" charset="0"/>
                          <a:cs typeface="Times New Roman" pitchFamily="18" charset="0"/>
                        </a:rPr>
                        <a:t> Bejaïa</a:t>
                      </a:r>
                      <a:endParaRPr lang="fr-FR" sz="1600" b="1" u="none" dirty="0">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dirty="0" smtClean="0">
                          <a:effectLst/>
                          <a:latin typeface="Times New Roman" pitchFamily="18" charset="0"/>
                          <a:ea typeface="+mn-ea"/>
                          <a:cs typeface="Times New Roman" pitchFamily="18" charset="0"/>
                        </a:rPr>
                        <a:t>7106</a:t>
                      </a:r>
                      <a:endParaRPr lang="fr-FR" sz="1600" b="1" u="none" dirty="0">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dirty="0" smtClean="0">
                          <a:effectLst/>
                          <a:latin typeface="Times New Roman" pitchFamily="18" charset="0"/>
                          <a:cs typeface="Times New Roman" pitchFamily="18" charset="0"/>
                        </a:rPr>
                        <a:t>1630</a:t>
                      </a:r>
                      <a:endParaRPr lang="fr-FR" sz="1600" b="1" u="none" dirty="0">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dirty="0" smtClean="0">
                          <a:effectLst/>
                          <a:latin typeface="Times New Roman" pitchFamily="18" charset="0"/>
                          <a:cs typeface="Times New Roman" pitchFamily="18" charset="0"/>
                        </a:rPr>
                        <a:t>1300</a:t>
                      </a:r>
                      <a:endParaRPr lang="fr-FR" sz="1600" b="1" u="none" dirty="0">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dirty="0" smtClean="0">
                          <a:effectLst/>
                          <a:latin typeface="Times New Roman" pitchFamily="18" charset="0"/>
                          <a:ea typeface="+mn-ea"/>
                          <a:cs typeface="Times New Roman" pitchFamily="18" charset="0"/>
                        </a:rPr>
                        <a:t>00</a:t>
                      </a:r>
                      <a:endParaRPr lang="fr-FR" sz="1600" b="1" u="none" dirty="0">
                        <a:effectLst/>
                        <a:latin typeface="Times New Roman" pitchFamily="18" charset="0"/>
                        <a:ea typeface="Times New Roman"/>
                        <a:cs typeface="Times New Roman" pitchFamily="18" charset="0"/>
                      </a:endParaRPr>
                    </a:p>
                  </a:txBody>
                  <a:tcPr marL="44450" marR="44450" marT="0" marB="0"/>
                </a:tc>
                <a:tc>
                  <a:txBody>
                    <a:bodyPr/>
                    <a:lstStyle/>
                    <a:p>
                      <a:pPr algn="ctr">
                        <a:spcAft>
                          <a:spcPts val="0"/>
                        </a:spcAft>
                      </a:pPr>
                      <a:r>
                        <a:rPr lang="fr-FR" sz="1600" b="1" u="none" dirty="0" smtClean="0">
                          <a:effectLst/>
                          <a:latin typeface="Times New Roman" pitchFamily="18" charset="0"/>
                          <a:ea typeface="+mn-ea"/>
                          <a:cs typeface="Times New Roman" pitchFamily="18" charset="0"/>
                        </a:rPr>
                        <a:t>5</a:t>
                      </a:r>
                      <a:endParaRPr lang="fr-FR" sz="1600" b="1" u="none" dirty="0">
                        <a:effectLst/>
                        <a:latin typeface="Times New Roman" pitchFamily="18" charset="0"/>
                        <a:ea typeface="Times New Roman"/>
                        <a:cs typeface="Times New Roman" pitchFamily="18" charset="0"/>
                      </a:endParaRPr>
                    </a:p>
                  </a:txBody>
                  <a:tcPr marL="44450" marR="44450" marT="0" marB="0" anchor="ctr"/>
                </a:tc>
                <a:tc>
                  <a:txBody>
                    <a:bodyPr/>
                    <a:lstStyle/>
                    <a:p>
                      <a:pPr indent="128270" algn="ctr">
                        <a:spcAft>
                          <a:spcPts val="0"/>
                        </a:spcAft>
                      </a:pPr>
                      <a:r>
                        <a:rPr lang="fr-FR" sz="1600" b="1" u="none" dirty="0" smtClean="0">
                          <a:effectLst/>
                          <a:latin typeface="Times New Roman" pitchFamily="18" charset="0"/>
                          <a:ea typeface="+mn-ea"/>
                          <a:cs typeface="Times New Roman" pitchFamily="18" charset="0"/>
                        </a:rPr>
                        <a:t>326</a:t>
                      </a:r>
                      <a:endParaRPr lang="fr-FR" sz="1600" b="1" u="none" dirty="0">
                        <a:effectLst/>
                        <a:latin typeface="Times New Roman" pitchFamily="18" charset="0"/>
                        <a:ea typeface="Times New Roman"/>
                        <a:cs typeface="Times New Roman" pitchFamily="18" charset="0"/>
                      </a:endParaRPr>
                    </a:p>
                  </a:txBody>
                  <a:tcPr marL="44450" marR="44450" marT="0" marB="0"/>
                </a:tc>
              </a:tr>
            </a:tbl>
          </a:graphicData>
        </a:graphic>
      </p:graphicFrame>
    </p:spTree>
    <p:extLst>
      <p:ext uri="{BB962C8B-B14F-4D97-AF65-F5344CB8AC3E}">
        <p14:creationId xmlns:p14="http://schemas.microsoft.com/office/powerpoint/2010/main" val="4111485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240346" y="260648"/>
            <a:ext cx="548378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b="1" dirty="0" smtClean="0">
                <a:latin typeface="Times New Roman" pitchFamily="18" charset="0"/>
                <a:cs typeface="Times New Roman" pitchFamily="18" charset="0"/>
              </a:rPr>
              <a:t>PRÉSENTATION DE LA COMMUNE DE BEJAÏA : </a:t>
            </a:r>
            <a:endParaRPr lang="fr-FR" dirty="0">
              <a:latin typeface="Times New Roman" pitchFamily="18" charset="0"/>
              <a:cs typeface="Times New Roman" pitchFamily="18" charset="0"/>
            </a:endParaRPr>
          </a:p>
        </p:txBody>
      </p:sp>
      <p:sp>
        <p:nvSpPr>
          <p:cNvPr id="4" name="Rectangle à coins arrondis 3"/>
          <p:cNvSpPr/>
          <p:nvPr/>
        </p:nvSpPr>
        <p:spPr>
          <a:xfrm>
            <a:off x="464754" y="917104"/>
            <a:ext cx="8211702" cy="20798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La </a:t>
            </a:r>
            <a:r>
              <a:rPr lang="fr-FR" dirty="0">
                <a:latin typeface="Times New Roman" pitchFamily="18" charset="0"/>
                <a:cs typeface="Times New Roman" pitchFamily="18" charset="0"/>
              </a:rPr>
              <a:t>commune de Bejaia est située au Nord-Est de la wilaya, elle est limitée par :</a:t>
            </a:r>
          </a:p>
          <a:p>
            <a:pPr marL="285750" lvl="0" indent="-285750" algn="just">
              <a:buFont typeface="Arial" pitchFamily="34" charset="0"/>
              <a:buChar char="•"/>
            </a:pPr>
            <a:r>
              <a:rPr lang="fr-FR" dirty="0">
                <a:latin typeface="Times New Roman" pitchFamily="18" charset="0"/>
                <a:cs typeface="Times New Roman" pitchFamily="18" charset="0"/>
              </a:rPr>
              <a:t>La mer méditerranée au Nord et au </a:t>
            </a:r>
            <a:r>
              <a:rPr lang="fr-FR" dirty="0" smtClean="0">
                <a:latin typeface="Times New Roman" pitchFamily="18" charset="0"/>
                <a:cs typeface="Times New Roman" pitchFamily="18" charset="0"/>
              </a:rPr>
              <a:t>Nord-Est.</a:t>
            </a:r>
          </a:p>
          <a:p>
            <a:pPr marL="285750" lvl="0" indent="-285750" algn="just">
              <a:buFont typeface="Arial" pitchFamily="34" charset="0"/>
              <a:buChar char="•"/>
            </a:pPr>
            <a:r>
              <a:rPr lang="fr-FR" dirty="0" smtClean="0">
                <a:latin typeface="Times New Roman" pitchFamily="18" charset="0"/>
                <a:cs typeface="Times New Roman" pitchFamily="18" charset="0"/>
              </a:rPr>
              <a:t>La </a:t>
            </a:r>
            <a:r>
              <a:rPr lang="fr-FR" dirty="0">
                <a:latin typeface="Times New Roman" pitchFamily="18" charset="0"/>
                <a:cs typeface="Times New Roman" pitchFamily="18" charset="0"/>
              </a:rPr>
              <a:t>commune de Toudja au </a:t>
            </a:r>
            <a:r>
              <a:rPr lang="fr-FR" dirty="0" smtClean="0">
                <a:latin typeface="Times New Roman" pitchFamily="18" charset="0"/>
                <a:cs typeface="Times New Roman" pitchFamily="18" charset="0"/>
              </a:rPr>
              <a:t>Nord-Ouest.</a:t>
            </a:r>
          </a:p>
          <a:p>
            <a:pPr marL="285750" lvl="0" indent="-285750" algn="just">
              <a:buFont typeface="Arial" pitchFamily="34" charset="0"/>
              <a:buChar char="•"/>
            </a:pPr>
            <a:r>
              <a:rPr lang="fr-FR" dirty="0" smtClean="0">
                <a:latin typeface="Times New Roman" pitchFamily="18" charset="0"/>
                <a:cs typeface="Times New Roman" pitchFamily="18" charset="0"/>
              </a:rPr>
              <a:t>La </a:t>
            </a:r>
            <a:r>
              <a:rPr lang="fr-FR" dirty="0">
                <a:latin typeface="Times New Roman" pitchFamily="18" charset="0"/>
                <a:cs typeface="Times New Roman" pitchFamily="18" charset="0"/>
              </a:rPr>
              <a:t>commune de Talahamza au </a:t>
            </a:r>
            <a:r>
              <a:rPr lang="fr-FR" dirty="0" smtClean="0">
                <a:latin typeface="Times New Roman" pitchFamily="18" charset="0"/>
                <a:cs typeface="Times New Roman" pitchFamily="18" charset="0"/>
              </a:rPr>
              <a:t>Sud.</a:t>
            </a:r>
          </a:p>
          <a:p>
            <a:pPr marL="285750" lvl="0" indent="-285750" algn="just">
              <a:buFont typeface="Arial" pitchFamily="34" charset="0"/>
              <a:buChar char="•"/>
            </a:pPr>
            <a:r>
              <a:rPr lang="fr-FR" dirty="0" smtClean="0">
                <a:latin typeface="Times New Roman" pitchFamily="18" charset="0"/>
                <a:cs typeface="Times New Roman" pitchFamily="18" charset="0"/>
              </a:rPr>
              <a:t>La </a:t>
            </a:r>
            <a:r>
              <a:rPr lang="fr-FR" dirty="0">
                <a:latin typeface="Times New Roman" pitchFamily="18" charset="0"/>
                <a:cs typeface="Times New Roman" pitchFamily="18" charset="0"/>
              </a:rPr>
              <a:t>commune Oued Ghir au Sud et </a:t>
            </a:r>
            <a:r>
              <a:rPr lang="fr-FR" dirty="0" smtClean="0">
                <a:latin typeface="Times New Roman" pitchFamily="18" charset="0"/>
                <a:cs typeface="Times New Roman" pitchFamily="18" charset="0"/>
              </a:rPr>
              <a:t>Sud-ouest.</a:t>
            </a:r>
          </a:p>
          <a:p>
            <a:pPr marL="285750" lvl="0" indent="-285750" algn="just">
              <a:buFont typeface="Arial" pitchFamily="34" charset="0"/>
              <a:buChar char="•"/>
            </a:pPr>
            <a:r>
              <a:rPr lang="fr-FR" dirty="0" smtClean="0">
                <a:latin typeface="Times New Roman" pitchFamily="18" charset="0"/>
                <a:cs typeface="Times New Roman" pitchFamily="18" charset="0"/>
              </a:rPr>
              <a:t>La </a:t>
            </a:r>
            <a:r>
              <a:rPr lang="fr-FR" dirty="0">
                <a:latin typeface="Times New Roman" pitchFamily="18" charset="0"/>
                <a:cs typeface="Times New Roman" pitchFamily="18" charset="0"/>
              </a:rPr>
              <a:t>commune Boukhlifa au Sud-Est.</a:t>
            </a:r>
          </a:p>
        </p:txBody>
      </p:sp>
      <p:pic>
        <p:nvPicPr>
          <p:cNvPr id="1026" name="Image 3"/>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64754" y="3197224"/>
            <a:ext cx="8067686" cy="33194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
        <p:nvSpPr>
          <p:cNvPr id="5" name="Rectangle 4"/>
          <p:cNvSpPr/>
          <p:nvPr/>
        </p:nvSpPr>
        <p:spPr>
          <a:xfrm>
            <a:off x="683568" y="3269232"/>
            <a:ext cx="1368152" cy="231776"/>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Tree>
    <p:extLst>
      <p:ext uri="{BB962C8B-B14F-4D97-AF65-F5344CB8AC3E}">
        <p14:creationId xmlns:p14="http://schemas.microsoft.com/office/powerpoint/2010/main" val="389992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80">
                                          <p:stCondLst>
                                            <p:cond delay="0"/>
                                          </p:stCondLst>
                                        </p:cTn>
                                        <p:tgtEl>
                                          <p:spTgt spid="4"/>
                                        </p:tgtEl>
                                      </p:cBhvr>
                                    </p:animEffect>
                                    <p:anim calcmode="lin" valueType="num">
                                      <p:cBhvr>
                                        <p:cTn id="1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gtEl>
                                      </p:cBhvr>
                                      <p:to x="100000" y="60000"/>
                                    </p:animScale>
                                    <p:animScale>
                                      <p:cBhvr>
                                        <p:cTn id="21" dur="166" decel="50000">
                                          <p:stCondLst>
                                            <p:cond delay="676"/>
                                          </p:stCondLst>
                                        </p:cTn>
                                        <p:tgtEl>
                                          <p:spTgt spid="4"/>
                                        </p:tgtEl>
                                      </p:cBhvr>
                                      <p:to x="100000" y="100000"/>
                                    </p:animScale>
                                    <p:animScale>
                                      <p:cBhvr>
                                        <p:cTn id="22" dur="26">
                                          <p:stCondLst>
                                            <p:cond delay="1312"/>
                                          </p:stCondLst>
                                        </p:cTn>
                                        <p:tgtEl>
                                          <p:spTgt spid="4"/>
                                        </p:tgtEl>
                                      </p:cBhvr>
                                      <p:to x="100000" y="80000"/>
                                    </p:animScale>
                                    <p:animScale>
                                      <p:cBhvr>
                                        <p:cTn id="23" dur="166" decel="50000">
                                          <p:stCondLst>
                                            <p:cond delay="1338"/>
                                          </p:stCondLst>
                                        </p:cTn>
                                        <p:tgtEl>
                                          <p:spTgt spid="4"/>
                                        </p:tgtEl>
                                      </p:cBhvr>
                                      <p:to x="100000" y="100000"/>
                                    </p:animScale>
                                    <p:animScale>
                                      <p:cBhvr>
                                        <p:cTn id="24" dur="26">
                                          <p:stCondLst>
                                            <p:cond delay="1642"/>
                                          </p:stCondLst>
                                        </p:cTn>
                                        <p:tgtEl>
                                          <p:spTgt spid="4"/>
                                        </p:tgtEl>
                                      </p:cBhvr>
                                      <p:to x="100000" y="90000"/>
                                    </p:animScale>
                                    <p:animScale>
                                      <p:cBhvr>
                                        <p:cTn id="25" dur="166" decel="50000">
                                          <p:stCondLst>
                                            <p:cond delay="1668"/>
                                          </p:stCondLst>
                                        </p:cTn>
                                        <p:tgtEl>
                                          <p:spTgt spid="4"/>
                                        </p:tgtEl>
                                      </p:cBhvr>
                                      <p:to x="100000" y="100000"/>
                                    </p:animScale>
                                    <p:animScale>
                                      <p:cBhvr>
                                        <p:cTn id="26" dur="26">
                                          <p:stCondLst>
                                            <p:cond delay="1808"/>
                                          </p:stCondLst>
                                        </p:cTn>
                                        <p:tgtEl>
                                          <p:spTgt spid="4"/>
                                        </p:tgtEl>
                                      </p:cBhvr>
                                      <p:to x="100000" y="95000"/>
                                    </p:animScale>
                                    <p:animScale>
                                      <p:cBhvr>
                                        <p:cTn id="27" dur="166" decel="50000">
                                          <p:stCondLst>
                                            <p:cond delay="1834"/>
                                          </p:stCondLst>
                                        </p:cTn>
                                        <p:tgtEl>
                                          <p:spTgt spid="4"/>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10" presetClass="entr" presetSubtype="0" fill="hold" nodeType="withEffect">
                                  <p:stCondLst>
                                    <p:cond delay="0"/>
                                  </p:stCondLst>
                                  <p:childTnLst>
                                    <p:set>
                                      <p:cBhvr>
                                        <p:cTn id="34" dur="1" fill="hold">
                                          <p:stCondLst>
                                            <p:cond delay="0"/>
                                          </p:stCondLst>
                                        </p:cTn>
                                        <p:tgtEl>
                                          <p:spTgt spid="1026"/>
                                        </p:tgtEl>
                                        <p:attrNameLst>
                                          <p:attrName>style.visibility</p:attrName>
                                        </p:attrNameLst>
                                      </p:cBhvr>
                                      <p:to>
                                        <p:strVal val="visible"/>
                                      </p:to>
                                    </p:set>
                                    <p:animEffect transition="in" filter="fade">
                                      <p:cBhvr>
                                        <p:cTn id="35"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375559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latin typeface="Times New Roman" pitchFamily="18" charset="0"/>
                <a:ea typeface="Times New Roman" pitchFamily="18" charset="0"/>
                <a:cs typeface="Times New Roman" pitchFamily="18" charset="0"/>
              </a:rPr>
              <a:t>3. Les perspectives en </a:t>
            </a:r>
            <a:r>
              <a:rPr lang="fr-FR" b="1" dirty="0" smtClean="0">
                <a:latin typeface="Times New Roman" pitchFamily="18" charset="0"/>
                <a:ea typeface="Times New Roman" pitchFamily="18" charset="0"/>
                <a:cs typeface="Times New Roman" pitchFamily="18" charset="0"/>
              </a:rPr>
              <a:t>équipements:</a:t>
            </a:r>
            <a:endParaRPr lang="fr-FR" b="1" dirty="0">
              <a:latin typeface="Times New Roman" pitchFamily="18" charset="0"/>
              <a:ea typeface="Times New Roman" pitchFamily="18" charset="0"/>
              <a:cs typeface="Times New Roman" pitchFamily="18" charset="0"/>
            </a:endParaRPr>
          </a:p>
        </p:txBody>
      </p:sp>
      <p:sp>
        <p:nvSpPr>
          <p:cNvPr id="3" name="Rectangle à coins arrondis 2"/>
          <p:cNvSpPr/>
          <p:nvPr/>
        </p:nvSpPr>
        <p:spPr>
          <a:xfrm>
            <a:off x="680778" y="764704"/>
            <a:ext cx="7779654" cy="172819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Pour ce qui concerne les équipements, le périmètre d’étude reste dépendant des zones avoisinantes concernant les équipements éducatifs et sanitaires ce qu’on a pas l’intention d’éliminer dans nos intervention, ce qu’on veux c’est donner une dimension d’attractivité régional pour le site par l’amélioration des grands équipement déjà existant dans la zone et injecté de nouveaux équipement de même valeur</a:t>
            </a:r>
          </a:p>
        </p:txBody>
      </p:sp>
    </p:spTree>
    <p:extLst>
      <p:ext uri="{BB962C8B-B14F-4D97-AF65-F5344CB8AC3E}">
        <p14:creationId xmlns:p14="http://schemas.microsoft.com/office/powerpoint/2010/main" val="2569002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HADDAD\Desktop\plan reglementaire final-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3949" t="18853" r="11792" b="21730"/>
          <a:stretch/>
        </p:blipFill>
        <p:spPr bwMode="auto">
          <a:xfrm>
            <a:off x="-38260" y="0"/>
            <a:ext cx="9182259"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à coins arrondis 2"/>
          <p:cNvSpPr/>
          <p:nvPr/>
        </p:nvSpPr>
        <p:spPr>
          <a:xfrm>
            <a:off x="312354" y="116632"/>
            <a:ext cx="3035510"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latin typeface="Times New Roman" pitchFamily="18" charset="0"/>
                <a:ea typeface="Times New Roman" pitchFamily="18" charset="0"/>
                <a:cs typeface="Times New Roman" pitchFamily="18" charset="0"/>
              </a:rPr>
              <a:t>4</a:t>
            </a:r>
            <a:r>
              <a:rPr lang="fr-FR" b="1" dirty="0" smtClean="0">
                <a:latin typeface="Times New Roman" pitchFamily="18" charset="0"/>
                <a:ea typeface="Times New Roman" pitchFamily="18" charset="0"/>
                <a:cs typeface="Times New Roman" pitchFamily="18" charset="0"/>
              </a:rPr>
              <a:t>. Variante d’aménagement:</a:t>
            </a:r>
            <a:endParaRPr lang="fr-FR" b="1" dirty="0">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2936436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randombar(horizontal)">
                                      <p:cBhvr>
                                        <p:cTn id="12"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899592" y="3501008"/>
            <a:ext cx="7560840" cy="122413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eaLnBrk="0" fontAlgn="base" hangingPunct="0">
              <a:spcBef>
                <a:spcPct val="0"/>
              </a:spcBef>
              <a:spcAft>
                <a:spcPct val="0"/>
              </a:spcAft>
            </a:pPr>
            <a:r>
              <a:rPr lang="fr-FR" sz="2800" b="1" dirty="0" smtClean="0">
                <a:solidFill>
                  <a:schemeClr val="tx1"/>
                </a:solidFill>
                <a:latin typeface="Times New Roman" pitchFamily="18" charset="0"/>
                <a:cs typeface="Times New Roman" pitchFamily="18" charset="0"/>
              </a:rPr>
              <a:t>PARTIE03: LE RÈGLEMENT:</a:t>
            </a:r>
            <a:endParaRPr lang="fr-FR" sz="2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74626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251520" y="1484784"/>
            <a:ext cx="8640960" cy="40324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a:latin typeface="Times New Roman" pitchFamily="18" charset="0"/>
                <a:cs typeface="Times New Roman" pitchFamily="18" charset="0"/>
              </a:rPr>
              <a:t> </a:t>
            </a:r>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Article01</a:t>
            </a:r>
            <a:r>
              <a:rPr lang="fr-FR" dirty="0" smtClean="0">
                <a:latin typeface="Times New Roman" pitchFamily="18" charset="0"/>
                <a:cs typeface="Times New Roman" pitchFamily="18" charset="0"/>
              </a:rPr>
              <a:t>: Opération du POS</a:t>
            </a:r>
          </a:p>
          <a:p>
            <a:pPr algn="just"/>
            <a:r>
              <a:rPr lang="fr-FR" dirty="0">
                <a:latin typeface="Times New Roman" pitchFamily="18" charset="0"/>
                <a:cs typeface="Times New Roman" pitchFamily="18" charset="0"/>
              </a:rPr>
              <a:t> </a:t>
            </a:r>
            <a:r>
              <a:rPr lang="fr-FR" dirty="0" smtClean="0">
                <a:latin typeface="Times New Roman" pitchFamily="18" charset="0"/>
                <a:cs typeface="Times New Roman" pitchFamily="18" charset="0"/>
              </a:rPr>
              <a:t>                   Il consiste en développement d’un axe de centralité Boulevard Krim Belkacem et le prolongement du Boulevard l’ALN et le lotissement Djama. Il se caractérise par une opération restructuration et amélioration du cadre de vie.</a:t>
            </a:r>
          </a:p>
          <a:p>
            <a:pPr algn="just"/>
            <a:r>
              <a:rPr lang="fr-FR"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Article02</a:t>
            </a:r>
            <a:r>
              <a:rPr lang="fr-FR" dirty="0" smtClean="0">
                <a:latin typeface="Times New Roman" pitchFamily="18" charset="0"/>
                <a:cs typeface="Times New Roman" pitchFamily="18" charset="0"/>
              </a:rPr>
              <a:t>: Termes de références de POS</a:t>
            </a:r>
          </a:p>
          <a:p>
            <a:pPr marL="742950" lvl="1" indent="-285750" algn="just">
              <a:buFont typeface="Arial" pitchFamily="34" charset="0"/>
              <a:buChar char="•"/>
            </a:pPr>
            <a:r>
              <a:rPr lang="fr-FR" dirty="0" smtClean="0">
                <a:latin typeface="Times New Roman" pitchFamily="18" charset="0"/>
                <a:cs typeface="Times New Roman" pitchFamily="18" charset="0"/>
              </a:rPr>
              <a:t>Habitat individuel</a:t>
            </a:r>
          </a:p>
          <a:p>
            <a:pPr marL="742950" lvl="1" indent="-285750" algn="just">
              <a:buFont typeface="Arial" pitchFamily="34" charset="0"/>
              <a:buChar char="•"/>
            </a:pPr>
            <a:r>
              <a:rPr lang="fr-FR" dirty="0" smtClean="0">
                <a:latin typeface="Times New Roman" pitchFamily="18" charset="0"/>
                <a:cs typeface="Times New Roman" pitchFamily="18" charset="0"/>
              </a:rPr>
              <a:t>Habitat collectif</a:t>
            </a:r>
          </a:p>
          <a:p>
            <a:pPr marL="742950" lvl="1" indent="-285750" algn="just">
              <a:buFont typeface="Arial" pitchFamily="34" charset="0"/>
              <a:buChar char="•"/>
            </a:pPr>
            <a:r>
              <a:rPr lang="fr-FR" dirty="0" smtClean="0">
                <a:latin typeface="Times New Roman" pitchFamily="18" charset="0"/>
                <a:cs typeface="Times New Roman" pitchFamily="18" charset="0"/>
              </a:rPr>
              <a:t>Habitat compatible avec l’activité</a:t>
            </a:r>
            <a:endParaRPr lang="fr-FR" dirty="0">
              <a:latin typeface="Times New Roman" pitchFamily="18" charset="0"/>
              <a:cs typeface="Times New Roman" pitchFamily="18" charset="0"/>
            </a:endParaRPr>
          </a:p>
          <a:p>
            <a:pPr marL="742950" lvl="1" indent="-285750" algn="just">
              <a:buFont typeface="Arial" pitchFamily="34" charset="0"/>
              <a:buChar char="•"/>
            </a:pPr>
            <a:r>
              <a:rPr lang="fr-FR" dirty="0" smtClean="0">
                <a:latin typeface="Times New Roman" pitchFamily="18" charset="0"/>
                <a:cs typeface="Times New Roman" pitchFamily="18" charset="0"/>
              </a:rPr>
              <a:t>Equipement de centralité de niveau supérieur ou d’hyper-centralité de niveau régional</a:t>
            </a:r>
          </a:p>
          <a:p>
            <a:pPr lvl="1" algn="just"/>
            <a:r>
              <a:rPr lang="fr-FR" b="1" dirty="0" smtClean="0">
                <a:latin typeface="Times New Roman" pitchFamily="18" charset="0"/>
                <a:cs typeface="Times New Roman" pitchFamily="18" charset="0"/>
              </a:rPr>
              <a:t>Article03</a:t>
            </a:r>
            <a:r>
              <a:rPr lang="fr-FR" dirty="0" smtClean="0">
                <a:latin typeface="Times New Roman" pitchFamily="18" charset="0"/>
                <a:cs typeface="Times New Roman" pitchFamily="18" charset="0"/>
              </a:rPr>
              <a:t>: Le COS maximum: néant</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599941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611560" y="3501008"/>
            <a:ext cx="7992888" cy="1224136"/>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lvl="0" algn="ctr" eaLnBrk="0" fontAlgn="base" hangingPunct="0">
              <a:spcBef>
                <a:spcPct val="0"/>
              </a:spcBef>
              <a:spcAft>
                <a:spcPct val="0"/>
              </a:spcAft>
            </a:pPr>
            <a:r>
              <a:rPr lang="fr-FR" sz="2800" b="1" dirty="0" smtClean="0">
                <a:solidFill>
                  <a:schemeClr val="tx1"/>
                </a:solidFill>
                <a:latin typeface="Times New Roman" pitchFamily="18" charset="0"/>
                <a:ea typeface="Times New Roman" pitchFamily="18" charset="0"/>
                <a:cs typeface="Times New Roman" pitchFamily="18" charset="0"/>
              </a:rPr>
              <a:t>PARTIE01: ETAT DE FAIT DU PERIMETRE </a:t>
            </a:r>
            <a:r>
              <a:rPr lang="fr-FR" sz="2800" b="1" dirty="0" smtClean="0">
                <a:solidFill>
                  <a:schemeClr val="tx1"/>
                </a:solidFill>
                <a:latin typeface="Times New Roman" pitchFamily="18" charset="0"/>
                <a:ea typeface="Times New Roman" pitchFamily="18" charset="0"/>
                <a:cs typeface="Times New Roman" pitchFamily="18" charset="0"/>
              </a:rPr>
              <a:t>D’ETUDE POS b30:</a:t>
            </a:r>
            <a:endParaRPr lang="fr-FR" sz="2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817239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240346" y="260648"/>
            <a:ext cx="7500006"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a:latin typeface="Times New Roman" pitchFamily="18" charset="0"/>
                <a:cs typeface="Times New Roman" pitchFamily="18" charset="0"/>
              </a:rPr>
              <a:t>I- </a:t>
            </a:r>
            <a:r>
              <a:rPr lang="fr-FR" b="1" dirty="0">
                <a:solidFill>
                  <a:schemeClr val="tx1"/>
                </a:solidFill>
                <a:latin typeface="Times New Roman" pitchFamily="18" charset="0"/>
                <a:ea typeface="Times New Roman" pitchFamily="18" charset="0"/>
                <a:cs typeface="Times New Roman" pitchFamily="18" charset="0"/>
              </a:rPr>
              <a:t>PRESENTATION DU PERIMAITRE D’INTERVENTION (POS B30</a:t>
            </a:r>
            <a:r>
              <a:rPr lang="fr-FR" b="1" dirty="0" smtClean="0">
                <a:solidFill>
                  <a:schemeClr val="tx1"/>
                </a:solidFill>
                <a:latin typeface="Times New Roman" pitchFamily="18" charset="0"/>
                <a:ea typeface="Times New Roman" pitchFamily="18" charset="0"/>
                <a:cs typeface="Times New Roman" pitchFamily="18" charset="0"/>
              </a:rPr>
              <a:t>)</a:t>
            </a:r>
            <a:r>
              <a:rPr lang="fr-FR" b="1" dirty="0" smtClean="0">
                <a:latin typeface="Times New Roman" pitchFamily="18" charset="0"/>
                <a:cs typeface="Times New Roman" pitchFamily="18" charset="0"/>
              </a:rPr>
              <a:t>:  </a:t>
            </a:r>
            <a:endParaRPr lang="fr-FR" b="1" dirty="0">
              <a:latin typeface="Times New Roman" pitchFamily="18" charset="0"/>
              <a:cs typeface="Times New Roman" pitchFamily="18" charset="0"/>
            </a:endParaRPr>
          </a:p>
        </p:txBody>
      </p:sp>
      <p:sp>
        <p:nvSpPr>
          <p:cNvPr id="4" name="Rectangle à coins arrondis 3"/>
          <p:cNvSpPr/>
          <p:nvPr/>
        </p:nvSpPr>
        <p:spPr>
          <a:xfrm>
            <a:off x="464754" y="1421160"/>
            <a:ext cx="8211702" cy="20798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r>
              <a:rPr lang="fr-FR" dirty="0" smtClean="0">
                <a:latin typeface="Times New Roman" pitchFamily="18" charset="0"/>
                <a:cs typeface="Times New Roman" pitchFamily="18" charset="0"/>
              </a:rPr>
              <a:t>           Le périmètre d’étude fait partie de la commune de Bejaïa, il est </a:t>
            </a:r>
            <a:r>
              <a:rPr lang="fr-FR" dirty="0">
                <a:latin typeface="Times New Roman" pitchFamily="18" charset="0"/>
                <a:cs typeface="Times New Roman" pitchFamily="18" charset="0"/>
              </a:rPr>
              <a:t>situé à l’Ouest </a:t>
            </a:r>
            <a:r>
              <a:rPr lang="fr-FR" dirty="0" smtClean="0">
                <a:latin typeface="Times New Roman" pitchFamily="18" charset="0"/>
                <a:cs typeface="Times New Roman" pitchFamily="18" charset="0"/>
              </a:rPr>
              <a:t>de l’ACL, </a:t>
            </a:r>
            <a:r>
              <a:rPr lang="fr-FR" dirty="0" smtClean="0">
                <a:latin typeface="Times New Roman" pitchFamily="18" charset="0"/>
                <a:cs typeface="Times New Roman" pitchFamily="18" charset="0"/>
              </a:rPr>
              <a:t>il occupe une surface de 43,76 Ha. Il est limité par:</a:t>
            </a:r>
          </a:p>
          <a:p>
            <a:pPr marL="285750" indent="-285750">
              <a:buFont typeface="Arial" pitchFamily="34" charset="0"/>
              <a:buChar char="•"/>
            </a:pPr>
            <a:r>
              <a:rPr lang="fr-FR" b="1" dirty="0" smtClean="0">
                <a:latin typeface="Times New Roman" pitchFamily="18" charset="0"/>
                <a:cs typeface="Times New Roman" pitchFamily="18" charset="0"/>
              </a:rPr>
              <a:t>Au Nord </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R</a:t>
            </a:r>
            <a:r>
              <a:rPr lang="fr-FR" dirty="0" smtClean="0">
                <a:latin typeface="Times New Roman" pitchFamily="18" charset="0"/>
                <a:cs typeface="Times New Roman" pitchFamily="18" charset="0"/>
              </a:rPr>
              <a:t>oute (Hassiba </a:t>
            </a:r>
            <a:r>
              <a:rPr lang="fr-FR" dirty="0">
                <a:latin typeface="Times New Roman" pitchFamily="18" charset="0"/>
                <a:cs typeface="Times New Roman" pitchFamily="18" charset="0"/>
              </a:rPr>
              <a:t>Ben </a:t>
            </a:r>
            <a:r>
              <a:rPr lang="fr-FR" dirty="0" smtClean="0">
                <a:latin typeface="Times New Roman" pitchFamily="18" charset="0"/>
                <a:cs typeface="Times New Roman" pitchFamily="18" charset="0"/>
              </a:rPr>
              <a:t>Boulaid)</a:t>
            </a:r>
          </a:p>
          <a:p>
            <a:pPr marL="285750" indent="-285750">
              <a:buFont typeface="Arial" pitchFamily="34" charset="0"/>
              <a:buChar char="•"/>
            </a:pPr>
            <a:r>
              <a:rPr lang="fr-FR" b="1" dirty="0" smtClean="0">
                <a:latin typeface="Times New Roman" pitchFamily="18" charset="0"/>
                <a:cs typeface="Times New Roman" pitchFamily="18" charset="0"/>
              </a:rPr>
              <a:t>Au Sud</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Oued </a:t>
            </a:r>
            <a:r>
              <a:rPr lang="fr-FR" dirty="0" smtClean="0">
                <a:latin typeface="Times New Roman" pitchFamily="18" charset="0"/>
                <a:cs typeface="Times New Roman" pitchFamily="18" charset="0"/>
              </a:rPr>
              <a:t>Seghir</a:t>
            </a:r>
            <a:endParaRPr lang="fr-FR" dirty="0">
              <a:latin typeface="Times New Roman" pitchFamily="18" charset="0"/>
              <a:cs typeface="Times New Roman" pitchFamily="18" charset="0"/>
            </a:endParaRPr>
          </a:p>
          <a:p>
            <a:pPr marL="285750" indent="-285750">
              <a:buFont typeface="Arial" pitchFamily="34" charset="0"/>
              <a:buChar char="•"/>
            </a:pPr>
            <a:r>
              <a:rPr lang="fr-FR" b="1" dirty="0" smtClean="0">
                <a:latin typeface="Times New Roman" pitchFamily="18" charset="0"/>
                <a:cs typeface="Times New Roman" pitchFamily="18" charset="0"/>
              </a:rPr>
              <a:t>A l’Est</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Route de </a:t>
            </a:r>
            <a:r>
              <a:rPr lang="fr-FR" dirty="0" smtClean="0">
                <a:latin typeface="Times New Roman" pitchFamily="18" charset="0"/>
                <a:cs typeface="Times New Roman" pitchFamily="18" charset="0"/>
              </a:rPr>
              <a:t>Boukhiama</a:t>
            </a:r>
            <a:endParaRPr lang="fr-FR" dirty="0">
              <a:latin typeface="Times New Roman" pitchFamily="18" charset="0"/>
              <a:cs typeface="Times New Roman" pitchFamily="18" charset="0"/>
            </a:endParaRPr>
          </a:p>
          <a:p>
            <a:pPr marL="285750" indent="-285750">
              <a:buFont typeface="Arial" pitchFamily="34" charset="0"/>
              <a:buChar char="•"/>
            </a:pPr>
            <a:r>
              <a:rPr lang="fr-FR" b="1" dirty="0" smtClean="0">
                <a:latin typeface="Times New Roman" pitchFamily="18" charset="0"/>
                <a:cs typeface="Times New Roman" pitchFamily="18" charset="0"/>
              </a:rPr>
              <a:t>A l’Ouest </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Route (Boulevard Krim Belkacem</a:t>
            </a:r>
            <a:r>
              <a:rPr lang="fr-FR" dirty="0" smtClean="0">
                <a:latin typeface="Times New Roman" pitchFamily="18" charset="0"/>
                <a:cs typeface="Times New Roman" pitchFamily="18" charset="0"/>
              </a:rPr>
              <a:t>)   </a:t>
            </a:r>
            <a:endParaRPr lang="fr-FR" dirty="0">
              <a:latin typeface="Times New Roman" pitchFamily="18" charset="0"/>
              <a:cs typeface="Times New Roman" pitchFamily="18" charset="0"/>
            </a:endParaRPr>
          </a:p>
        </p:txBody>
      </p:sp>
      <p:sp>
        <p:nvSpPr>
          <p:cNvPr id="5" name="Rectangle à coins arrondis 4"/>
          <p:cNvSpPr/>
          <p:nvPr/>
        </p:nvSpPr>
        <p:spPr>
          <a:xfrm>
            <a:off x="251520" y="764704"/>
            <a:ext cx="5472608"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cs typeface="Times New Roman" pitchFamily="18" charset="0"/>
              </a:rPr>
              <a:t>1- S</a:t>
            </a:r>
            <a:r>
              <a:rPr lang="fr-FR" b="1" dirty="0" smtClean="0">
                <a:latin typeface="Times New Roman" pitchFamily="18" charset="0"/>
                <a:cs typeface="Times New Roman" pitchFamily="18" charset="0"/>
              </a:rPr>
              <a:t>ituation du POS B30</a:t>
            </a:r>
            <a:r>
              <a:rPr lang="fr-FR" b="1" dirty="0">
                <a:latin typeface="Times New Roman" pitchFamily="18" charset="0"/>
                <a:cs typeface="Times New Roman" pitchFamily="18" charset="0"/>
              </a:rPr>
              <a:t> </a:t>
            </a:r>
            <a:r>
              <a:rPr lang="fr-FR" b="1" dirty="0" smtClean="0">
                <a:latin typeface="Times New Roman" pitchFamily="18" charset="0"/>
                <a:cs typeface="Times New Roman" pitchFamily="18" charset="0"/>
              </a:rPr>
              <a:t>par rapport à la commune</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pic>
        <p:nvPicPr>
          <p:cNvPr id="2052" name="Picture 4" descr="Capture3"/>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464754" y="1421160"/>
            <a:ext cx="8211702" cy="517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a:spLocks noChangeArrowheads="1"/>
          </p:cNvSpPr>
          <p:nvPr/>
        </p:nvSpPr>
        <p:spPr bwMode="auto">
          <a:xfrm>
            <a:off x="6556598" y="6270079"/>
            <a:ext cx="319658" cy="111249"/>
          </a:xfrm>
          <a:prstGeom prst="rect">
            <a:avLst/>
          </a:prstGeom>
          <a:solidFill>
            <a:srgbClr val="FF000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8" name="Zone de texte 2"/>
          <p:cNvSpPr txBox="1">
            <a:spLocks noChangeArrowheads="1"/>
          </p:cNvSpPr>
          <p:nvPr/>
        </p:nvSpPr>
        <p:spPr bwMode="auto">
          <a:xfrm>
            <a:off x="6948264" y="6237312"/>
            <a:ext cx="952500" cy="209550"/>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lang="fr-FR" sz="1100" dirty="0" smtClean="0">
                <a:latin typeface="Calibri" pitchFamily="34" charset="0"/>
                <a:cs typeface="Arial" pitchFamily="34" charset="0"/>
              </a:rPr>
              <a:t>POS 30</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p:txBody>
      </p:sp>
      <p:sp>
        <p:nvSpPr>
          <p:cNvPr id="2" name="Rectangle à coins arrondis 1"/>
          <p:cNvSpPr/>
          <p:nvPr/>
        </p:nvSpPr>
        <p:spPr>
          <a:xfrm>
            <a:off x="1619672" y="1772816"/>
            <a:ext cx="1584176"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latin typeface="Times New Roman" pitchFamily="18" charset="0"/>
                <a:cs typeface="Times New Roman" pitchFamily="18" charset="0"/>
              </a:rPr>
              <a:t>Route Hassiba ben Boulaid</a:t>
            </a:r>
            <a:endParaRPr lang="fr-FR" dirty="0">
              <a:latin typeface="Times New Roman" pitchFamily="18" charset="0"/>
              <a:cs typeface="Times New Roman" pitchFamily="18" charset="0"/>
            </a:endParaRPr>
          </a:p>
        </p:txBody>
      </p:sp>
      <p:cxnSp>
        <p:nvCxnSpPr>
          <p:cNvPr id="9" name="Connecteur droit avec flèche 8"/>
          <p:cNvCxnSpPr/>
          <p:nvPr/>
        </p:nvCxnSpPr>
        <p:spPr>
          <a:xfrm>
            <a:off x="2530624" y="2687216"/>
            <a:ext cx="457200" cy="59776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Rectangle à coins arrondis 11"/>
          <p:cNvSpPr/>
          <p:nvPr/>
        </p:nvSpPr>
        <p:spPr>
          <a:xfrm>
            <a:off x="4139952" y="2230898"/>
            <a:ext cx="1584176"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latin typeface="Times New Roman" pitchFamily="18" charset="0"/>
                <a:cs typeface="Times New Roman" pitchFamily="18" charset="0"/>
              </a:rPr>
              <a:t>Boulevard Krim Belkacem</a:t>
            </a:r>
            <a:endParaRPr lang="fr-FR" dirty="0">
              <a:latin typeface="Times New Roman" pitchFamily="18" charset="0"/>
              <a:cs typeface="Times New Roman" pitchFamily="18" charset="0"/>
            </a:endParaRPr>
          </a:p>
        </p:txBody>
      </p:sp>
      <p:cxnSp>
        <p:nvCxnSpPr>
          <p:cNvPr id="13" name="Connecteur droit avec flèche 12"/>
          <p:cNvCxnSpPr/>
          <p:nvPr/>
        </p:nvCxnSpPr>
        <p:spPr>
          <a:xfrm flipH="1">
            <a:off x="3275856" y="3145298"/>
            <a:ext cx="1396072" cy="29888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5" name="Rectangle à coins arrondis 14"/>
          <p:cNvSpPr/>
          <p:nvPr/>
        </p:nvSpPr>
        <p:spPr>
          <a:xfrm>
            <a:off x="395536" y="3043808"/>
            <a:ext cx="1440160" cy="9144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latin typeface="Times New Roman" pitchFamily="18" charset="0"/>
                <a:cs typeface="Times New Roman" pitchFamily="18" charset="0"/>
              </a:rPr>
              <a:t>Route de Boukhiama</a:t>
            </a:r>
            <a:endParaRPr lang="fr-FR" dirty="0">
              <a:latin typeface="Times New Roman" pitchFamily="18" charset="0"/>
              <a:cs typeface="Times New Roman" pitchFamily="18" charset="0"/>
            </a:endParaRPr>
          </a:p>
        </p:txBody>
      </p:sp>
      <p:sp>
        <p:nvSpPr>
          <p:cNvPr id="16" name="Rectangle à coins arrondis 15"/>
          <p:cNvSpPr/>
          <p:nvPr/>
        </p:nvSpPr>
        <p:spPr>
          <a:xfrm>
            <a:off x="2708176" y="4009256"/>
            <a:ext cx="1584176" cy="71588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r-FR" dirty="0" smtClean="0">
                <a:latin typeface="Times New Roman" pitchFamily="18" charset="0"/>
                <a:cs typeface="Times New Roman" pitchFamily="18" charset="0"/>
              </a:rPr>
              <a:t>Oued Seghir</a:t>
            </a:r>
            <a:endParaRPr lang="fr-FR" dirty="0">
              <a:latin typeface="Times New Roman" pitchFamily="18" charset="0"/>
              <a:cs typeface="Times New Roman" pitchFamily="18" charset="0"/>
            </a:endParaRPr>
          </a:p>
        </p:txBody>
      </p:sp>
      <p:cxnSp>
        <p:nvCxnSpPr>
          <p:cNvPr id="17" name="Connecteur droit avec flèche 16"/>
          <p:cNvCxnSpPr/>
          <p:nvPr/>
        </p:nvCxnSpPr>
        <p:spPr>
          <a:xfrm flipH="1" flipV="1">
            <a:off x="3059832" y="3501008"/>
            <a:ext cx="440432" cy="5082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8" name="Connecteur droit avec flèche 17"/>
          <p:cNvCxnSpPr/>
          <p:nvPr/>
        </p:nvCxnSpPr>
        <p:spPr>
          <a:xfrm>
            <a:off x="1823205" y="3297698"/>
            <a:ext cx="491565" cy="10801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954861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anim calcmode="lin" valueType="num">
                                      <p:cBhvr>
                                        <p:cTn id="20" dur="2000" fill="hold"/>
                                        <p:tgtEl>
                                          <p:spTgt spid="4"/>
                                        </p:tgtEl>
                                        <p:attrNameLst>
                                          <p:attrName>ppt_w</p:attrName>
                                        </p:attrNameLst>
                                      </p:cBhvr>
                                      <p:tavLst>
                                        <p:tav tm="0" fmla="#ppt_w*sin(2.5*pi*$)">
                                          <p:val>
                                            <p:fltVal val="0"/>
                                          </p:val>
                                        </p:tav>
                                        <p:tav tm="100000">
                                          <p:val>
                                            <p:fltVal val="1"/>
                                          </p:val>
                                        </p:tav>
                                      </p:tavLst>
                                    </p:anim>
                                    <p:anim calcmode="lin" valueType="num">
                                      <p:cBhvr>
                                        <p:cTn id="21"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xit" presetSubtype="21" fill="hold" grpId="1" nodeType="clickEffect">
                                  <p:stCondLst>
                                    <p:cond delay="0"/>
                                  </p:stCondLst>
                                  <p:childTnLst>
                                    <p:animEffect transition="out" filter="barn(inVertical)">
                                      <p:cBhvr>
                                        <p:cTn id="25" dur="500"/>
                                        <p:tgtEl>
                                          <p:spTgt spid="4"/>
                                        </p:tgtEl>
                                      </p:cBhvr>
                                    </p:animEffect>
                                    <p:set>
                                      <p:cBhvr>
                                        <p:cTn id="26" dur="1" fill="hold">
                                          <p:stCondLst>
                                            <p:cond delay="499"/>
                                          </p:stCondLst>
                                        </p:cTn>
                                        <p:tgtEl>
                                          <p:spTgt spid="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052"/>
                                        </p:tgtEl>
                                        <p:attrNameLst>
                                          <p:attrName>style.visibility</p:attrName>
                                        </p:attrNameLst>
                                      </p:cBhvr>
                                      <p:to>
                                        <p:strVal val="visible"/>
                                      </p:to>
                                    </p:set>
                                    <p:anim calcmode="lin" valueType="num">
                                      <p:cBhvr additive="base">
                                        <p:cTn id="31" dur="500" fill="hold"/>
                                        <p:tgtEl>
                                          <p:spTgt spid="2052"/>
                                        </p:tgtEl>
                                        <p:attrNameLst>
                                          <p:attrName>ppt_x</p:attrName>
                                        </p:attrNameLst>
                                      </p:cBhvr>
                                      <p:tavLst>
                                        <p:tav tm="0">
                                          <p:val>
                                            <p:strVal val="#ppt_x"/>
                                          </p:val>
                                        </p:tav>
                                        <p:tav tm="100000">
                                          <p:val>
                                            <p:strVal val="#ppt_x"/>
                                          </p:val>
                                        </p:tav>
                                      </p:tavLst>
                                    </p:anim>
                                    <p:anim calcmode="lin" valueType="num">
                                      <p:cBhvr additive="base">
                                        <p:cTn id="32" dur="500" fill="hold"/>
                                        <p:tgtEl>
                                          <p:spTgt spid="205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fill="hold"/>
                                        <p:tgtEl>
                                          <p:spTgt spid="2"/>
                                        </p:tgtEl>
                                        <p:attrNameLst>
                                          <p:attrName>ppt_x</p:attrName>
                                        </p:attrNameLst>
                                      </p:cBhvr>
                                      <p:tavLst>
                                        <p:tav tm="0">
                                          <p:val>
                                            <p:strVal val="#ppt_x"/>
                                          </p:val>
                                        </p:tav>
                                        <p:tav tm="100000">
                                          <p:val>
                                            <p:strVal val="#ppt_x"/>
                                          </p:val>
                                        </p:tav>
                                      </p:tavLst>
                                    </p:anim>
                                    <p:anim calcmode="lin" valueType="num">
                                      <p:cBhvr additive="base">
                                        <p:cTn id="40" dur="500" fill="hold"/>
                                        <p:tgtEl>
                                          <p:spTgt spid="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500" fill="hold"/>
                                        <p:tgtEl>
                                          <p:spTgt spid="7"/>
                                        </p:tgtEl>
                                        <p:attrNameLst>
                                          <p:attrName>ppt_x</p:attrName>
                                        </p:attrNameLst>
                                      </p:cBhvr>
                                      <p:tavLst>
                                        <p:tav tm="0">
                                          <p:val>
                                            <p:strVal val="#ppt_x"/>
                                          </p:val>
                                        </p:tav>
                                        <p:tav tm="100000">
                                          <p:val>
                                            <p:strVal val="#ppt_x"/>
                                          </p:val>
                                        </p:tav>
                                      </p:tavLst>
                                    </p:anim>
                                    <p:anim calcmode="lin" valueType="num">
                                      <p:cBhvr additive="base">
                                        <p:cTn id="68" dur="500" fill="hold"/>
                                        <p:tgtEl>
                                          <p:spTgt spid="7"/>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7" grpId="0" animBg="1"/>
      <p:bldP spid="8" grpId="0" animBg="1"/>
      <p:bldP spid="2" grpId="0" animBg="1"/>
      <p:bldP spid="12" grpId="0" animBg="1"/>
      <p:bldP spid="15"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240346" y="260648"/>
            <a:ext cx="188338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b="1" dirty="0">
                <a:latin typeface="Times New Roman" pitchFamily="18" charset="0"/>
                <a:cs typeface="Times New Roman" pitchFamily="18" charset="0"/>
              </a:rPr>
              <a:t>2- Topographie </a:t>
            </a:r>
            <a:r>
              <a:rPr lang="fr-FR" b="1" dirty="0" smtClean="0">
                <a:latin typeface="Times New Roman" pitchFamily="18" charset="0"/>
                <a:cs typeface="Times New Roman" pitchFamily="18" charset="0"/>
              </a:rPr>
              <a:t>:  </a:t>
            </a:r>
            <a:endParaRPr lang="fr-FR" dirty="0">
              <a:latin typeface="Times New Roman" pitchFamily="18" charset="0"/>
              <a:cs typeface="Times New Roman" pitchFamily="18" charset="0"/>
            </a:endParaRPr>
          </a:p>
        </p:txBody>
      </p:sp>
      <p:sp>
        <p:nvSpPr>
          <p:cNvPr id="4" name="Rectangle à coins arrondis 3"/>
          <p:cNvSpPr/>
          <p:nvPr/>
        </p:nvSpPr>
        <p:spPr>
          <a:xfrm>
            <a:off x="464754" y="917104"/>
            <a:ext cx="8211702" cy="157579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Le périmètre d’étude présente des pentes très faibles entre 2% et 4% vue qu’il est situé dans la plaine de la commune de Bejaïa, Comme </a:t>
            </a:r>
            <a:r>
              <a:rPr lang="fr-FR" dirty="0" smtClean="0">
                <a:latin typeface="Times New Roman" pitchFamily="18" charset="0"/>
                <a:cs typeface="Times New Roman" pitchFamily="18" charset="0"/>
              </a:rPr>
              <a:t>nous pouvons le constater à partir </a:t>
            </a:r>
            <a:r>
              <a:rPr lang="fr-FR" dirty="0">
                <a:latin typeface="Times New Roman" pitchFamily="18" charset="0"/>
                <a:cs typeface="Times New Roman" pitchFamily="18" charset="0"/>
              </a:rPr>
              <a:t>d</a:t>
            </a:r>
            <a:r>
              <a:rPr lang="fr-FR" dirty="0" smtClean="0">
                <a:latin typeface="Times New Roman" pitchFamily="18" charset="0"/>
                <a:cs typeface="Times New Roman" pitchFamily="18" charset="0"/>
              </a:rPr>
              <a:t>es </a:t>
            </a:r>
            <a:r>
              <a:rPr lang="fr-FR" dirty="0" smtClean="0">
                <a:latin typeface="Times New Roman" pitchFamily="18" charset="0"/>
                <a:cs typeface="Times New Roman" pitchFamily="18" charset="0"/>
              </a:rPr>
              <a:t>coupes topographiques </a:t>
            </a:r>
            <a:r>
              <a:rPr lang="fr-FR" dirty="0" smtClean="0">
                <a:latin typeface="Times New Roman" pitchFamily="18" charset="0"/>
                <a:cs typeface="Times New Roman" pitchFamily="18" charset="0"/>
              </a:rPr>
              <a:t>suivantes réalisés </a:t>
            </a:r>
            <a:r>
              <a:rPr lang="fr-FR" dirty="0" smtClean="0">
                <a:latin typeface="Times New Roman" pitchFamily="18" charset="0"/>
                <a:cs typeface="Times New Roman" pitchFamily="18" charset="0"/>
              </a:rPr>
              <a:t>sur la zone à l’aide de Google earth</a:t>
            </a:r>
            <a:r>
              <a:rPr lang="fr-FR" dirty="0">
                <a:latin typeface="Times New Roman" pitchFamily="18" charset="0"/>
                <a:cs typeface="Times New Roman" pitchFamily="18" charset="0"/>
              </a:rPr>
              <a:t>.</a:t>
            </a:r>
          </a:p>
        </p:txBody>
      </p:sp>
      <p:pic>
        <p:nvPicPr>
          <p:cNvPr id="2050" name="Picture 2" descr="C:\Users\HADDAD\Desktop\0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908720"/>
            <a:ext cx="8856984" cy="5824264"/>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HADDAD\Desktop\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908720"/>
            <a:ext cx="8856984" cy="5824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7667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xit" presetSubtype="0" fill="hold" grpId="1" nodeType="clickEffect">
                                  <p:stCondLst>
                                    <p:cond delay="0"/>
                                  </p:stCondLst>
                                  <p:childTnLst>
                                    <p:set>
                                      <p:cBhvr>
                                        <p:cTn id="15" dur="1" fill="hold">
                                          <p:stCondLst>
                                            <p:cond delay="0"/>
                                          </p:stCondLst>
                                        </p:cTn>
                                        <p:tgtEl>
                                          <p:spTgt spid="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 presetClass="exit" presetSubtype="4" fill="hold" nodeType="clickEffect">
                                  <p:stCondLst>
                                    <p:cond delay="0"/>
                                  </p:stCondLst>
                                  <p:childTnLst>
                                    <p:anim calcmode="lin" valueType="num">
                                      <p:cBhvr additive="base">
                                        <p:cTn id="23" dur="500"/>
                                        <p:tgtEl>
                                          <p:spTgt spid="2050"/>
                                        </p:tgtEl>
                                        <p:attrNameLst>
                                          <p:attrName>ppt_x</p:attrName>
                                        </p:attrNameLst>
                                      </p:cBhvr>
                                      <p:tavLst>
                                        <p:tav tm="0">
                                          <p:val>
                                            <p:strVal val="ppt_x"/>
                                          </p:val>
                                        </p:tav>
                                        <p:tav tm="100000">
                                          <p:val>
                                            <p:strVal val="ppt_x"/>
                                          </p:val>
                                        </p:tav>
                                      </p:tavLst>
                                    </p:anim>
                                    <p:anim calcmode="lin" valueType="num">
                                      <p:cBhvr additive="base">
                                        <p:cTn id="24" dur="500"/>
                                        <p:tgtEl>
                                          <p:spTgt spid="2050"/>
                                        </p:tgtEl>
                                        <p:attrNameLst>
                                          <p:attrName>ppt_y</p:attrName>
                                        </p:attrNameLst>
                                      </p:cBhvr>
                                      <p:tavLst>
                                        <p:tav tm="0">
                                          <p:val>
                                            <p:strVal val="ppt_y"/>
                                          </p:val>
                                        </p:tav>
                                        <p:tav tm="100000">
                                          <p:val>
                                            <p:strVal val="1+ppt_h/2"/>
                                          </p:val>
                                        </p:tav>
                                      </p:tavLst>
                                    </p:anim>
                                    <p:set>
                                      <p:cBhvr>
                                        <p:cTn id="25" dur="1" fill="hold">
                                          <p:stCondLst>
                                            <p:cond delay="499"/>
                                          </p:stCondLst>
                                        </p:cTn>
                                        <p:tgtEl>
                                          <p:spTgt spid="2050"/>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2051"/>
                                        </p:tgtEl>
                                        <p:attrNameLst>
                                          <p:attrName>style.visibility</p:attrName>
                                        </p:attrNameLst>
                                      </p:cBhvr>
                                      <p:to>
                                        <p:strVal val="visible"/>
                                      </p:to>
                                    </p:set>
                                    <p:animEffect transition="in" filter="barn(inVertical)">
                                      <p:cBhvr>
                                        <p:cTn id="30"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323528" y="908720"/>
            <a:ext cx="8211702" cy="187220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dirty="0" smtClean="0">
                <a:solidFill>
                  <a:schemeClr val="tx1"/>
                </a:solidFill>
                <a:latin typeface="Times New Roman" pitchFamily="18" charset="0"/>
                <a:ea typeface="Calibri" pitchFamily="34" charset="0"/>
                <a:cs typeface="Times New Roman" pitchFamily="18" charset="0"/>
              </a:rPr>
              <a:t>On </a:t>
            </a:r>
            <a:r>
              <a:rPr lang="fr-FR" dirty="0">
                <a:solidFill>
                  <a:schemeClr val="tx1"/>
                </a:solidFill>
                <a:latin typeface="Times New Roman" pitchFamily="18" charset="0"/>
                <a:ea typeface="Calibri" pitchFamily="34" charset="0"/>
                <a:cs typeface="Times New Roman" pitchFamily="18" charset="0"/>
              </a:rPr>
              <a:t>distingue deux (2) zones pour l’ensemble du quartier </a:t>
            </a:r>
            <a:r>
              <a:rPr lang="fr-FR" dirty="0" smtClean="0">
                <a:solidFill>
                  <a:schemeClr val="tx1"/>
                </a:solidFill>
                <a:latin typeface="Times New Roman" pitchFamily="18" charset="0"/>
                <a:ea typeface="Calibri" pitchFamily="34" charset="0"/>
                <a:cs typeface="Times New Roman" pitchFamily="18" charset="0"/>
              </a:rPr>
              <a:t>:</a:t>
            </a:r>
          </a:p>
          <a:p>
            <a:pPr lvl="0" eaLnBrk="0" fontAlgn="base" hangingPunct="0">
              <a:spcBef>
                <a:spcPct val="0"/>
              </a:spcBef>
              <a:spcAft>
                <a:spcPct val="0"/>
              </a:spcAft>
            </a:pPr>
            <a:endParaRPr lang="fr-FR" sz="1000" dirty="0">
              <a:solidFill>
                <a:schemeClr val="tx1"/>
              </a:solidFill>
              <a:latin typeface="Arial" pitchFamily="34" charset="0"/>
              <a:cs typeface="Arial" pitchFamily="34" charset="0"/>
            </a:endParaRPr>
          </a:p>
          <a:p>
            <a:pPr lvl="0" eaLnBrk="0" fontAlgn="base" hangingPunct="0">
              <a:spcBef>
                <a:spcPct val="0"/>
              </a:spcBef>
              <a:spcAft>
                <a:spcPct val="0"/>
              </a:spcAft>
              <a:buFontTx/>
              <a:buChar char="•"/>
            </a:pPr>
            <a:r>
              <a:rPr lang="fr-FR" b="1" u="sng" dirty="0">
                <a:solidFill>
                  <a:schemeClr val="tx1"/>
                </a:solidFill>
                <a:latin typeface="Times New Roman" pitchFamily="18" charset="0"/>
                <a:ea typeface="Calibri" pitchFamily="34" charset="0"/>
                <a:cs typeface="Times New Roman" pitchFamily="18" charset="0"/>
              </a:rPr>
              <a:t>zone I</a:t>
            </a:r>
            <a:r>
              <a:rPr lang="fr-FR" b="1" dirty="0">
                <a:solidFill>
                  <a:schemeClr val="tx1"/>
                </a:solidFill>
                <a:latin typeface="Times New Roman" pitchFamily="18" charset="0"/>
                <a:ea typeface="Calibri" pitchFamily="34" charset="0"/>
                <a:cs typeface="Times New Roman" pitchFamily="18" charset="0"/>
              </a:rPr>
              <a:t> : </a:t>
            </a:r>
            <a:r>
              <a:rPr lang="fr-FR" dirty="0">
                <a:solidFill>
                  <a:schemeClr val="tx1"/>
                </a:solidFill>
                <a:latin typeface="Times New Roman" pitchFamily="18" charset="0"/>
                <a:ea typeface="Calibri" pitchFamily="34" charset="0"/>
                <a:cs typeface="Times New Roman" pitchFamily="18" charset="0"/>
              </a:rPr>
              <a:t>elle est située le long de l’Oued-</a:t>
            </a:r>
            <a:r>
              <a:rPr lang="fr-FR" dirty="0" err="1">
                <a:solidFill>
                  <a:schemeClr val="tx1"/>
                </a:solidFill>
                <a:latin typeface="Times New Roman" pitchFamily="18" charset="0"/>
                <a:ea typeface="Calibri" pitchFamily="34" charset="0"/>
                <a:cs typeface="Times New Roman" pitchFamily="18" charset="0"/>
              </a:rPr>
              <a:t>Seghir</a:t>
            </a:r>
            <a:r>
              <a:rPr lang="fr-FR" dirty="0">
                <a:solidFill>
                  <a:schemeClr val="tx1"/>
                </a:solidFill>
                <a:latin typeface="Times New Roman" pitchFamily="18" charset="0"/>
                <a:ea typeface="Calibri" pitchFamily="34" charset="0"/>
                <a:cs typeface="Times New Roman" pitchFamily="18" charset="0"/>
              </a:rPr>
              <a:t>. Le sol de cette zone est constitué d’argile peu vaseuse en profondeur. C’est une zone assez compressible. </a:t>
            </a:r>
            <a:endParaRPr lang="fr-FR" sz="1000" dirty="0">
              <a:solidFill>
                <a:schemeClr val="tx1"/>
              </a:solidFill>
              <a:latin typeface="Arial" pitchFamily="34" charset="0"/>
              <a:cs typeface="Arial" pitchFamily="34" charset="0"/>
            </a:endParaRPr>
          </a:p>
          <a:p>
            <a:pPr lvl="0" eaLnBrk="0" fontAlgn="base" hangingPunct="0">
              <a:spcBef>
                <a:spcPct val="0"/>
              </a:spcBef>
              <a:spcAft>
                <a:spcPct val="0"/>
              </a:spcAft>
              <a:buFontTx/>
              <a:buChar char="•"/>
            </a:pPr>
            <a:r>
              <a:rPr lang="fr-FR" b="1" u="sng" dirty="0">
                <a:solidFill>
                  <a:schemeClr val="tx1"/>
                </a:solidFill>
                <a:latin typeface="Times New Roman" pitchFamily="18" charset="0"/>
                <a:ea typeface="Calibri" pitchFamily="34" charset="0"/>
                <a:cs typeface="Times New Roman" pitchFamily="18" charset="0"/>
              </a:rPr>
              <a:t>zone II </a:t>
            </a:r>
            <a:r>
              <a:rPr lang="fr-FR" b="1" dirty="0">
                <a:solidFill>
                  <a:schemeClr val="tx1"/>
                </a:solidFill>
                <a:latin typeface="Times New Roman" pitchFamily="18" charset="0"/>
                <a:ea typeface="Calibri" pitchFamily="34" charset="0"/>
                <a:cs typeface="Times New Roman" pitchFamily="18" charset="0"/>
              </a:rPr>
              <a:t>: </a:t>
            </a:r>
            <a:r>
              <a:rPr lang="fr-FR" dirty="0">
                <a:solidFill>
                  <a:schemeClr val="tx1"/>
                </a:solidFill>
                <a:latin typeface="Times New Roman" pitchFamily="18" charset="0"/>
                <a:ea typeface="Calibri" pitchFamily="34" charset="0"/>
                <a:cs typeface="Times New Roman" pitchFamily="18" charset="0"/>
              </a:rPr>
              <a:t>elle</a:t>
            </a:r>
            <a:r>
              <a:rPr lang="fr-FR" b="1" dirty="0">
                <a:solidFill>
                  <a:schemeClr val="tx1"/>
                </a:solidFill>
                <a:latin typeface="Times New Roman" pitchFamily="18" charset="0"/>
                <a:ea typeface="Calibri" pitchFamily="34" charset="0"/>
                <a:cs typeface="Times New Roman" pitchFamily="18" charset="0"/>
              </a:rPr>
              <a:t> </a:t>
            </a:r>
            <a:r>
              <a:rPr lang="fr-FR" dirty="0">
                <a:solidFill>
                  <a:schemeClr val="tx1"/>
                </a:solidFill>
                <a:latin typeface="Times New Roman" pitchFamily="18" charset="0"/>
                <a:ea typeface="Calibri" pitchFamily="34" charset="0"/>
                <a:cs typeface="Times New Roman" pitchFamily="18" charset="0"/>
              </a:rPr>
              <a:t>couvre le reste de la surface du quartier. On retrouve la même formation que celle de la zone I avec la couche vaseuse en moins</a:t>
            </a:r>
            <a:r>
              <a:rPr lang="fr-FR" dirty="0" smtClean="0">
                <a:solidFill>
                  <a:schemeClr val="tx1"/>
                </a:solidFill>
                <a:latin typeface="Times New Roman" pitchFamily="18" charset="0"/>
                <a:ea typeface="Calibri" pitchFamily="34" charset="0"/>
                <a:cs typeface="Times New Roman" pitchFamily="18" charset="0"/>
              </a:rPr>
              <a:t>.</a:t>
            </a:r>
            <a:endParaRPr lang="fr-FR" sz="1000" dirty="0">
              <a:solidFill>
                <a:schemeClr val="tx1"/>
              </a:solidFill>
              <a:latin typeface="Arial" pitchFamily="34" charset="0"/>
              <a:cs typeface="Arial" pitchFamily="34" charset="0"/>
            </a:endParaRPr>
          </a:p>
        </p:txBody>
      </p:sp>
      <p:sp>
        <p:nvSpPr>
          <p:cNvPr id="7" name="Rectangle à coins arrondis 6"/>
          <p:cNvSpPr/>
          <p:nvPr/>
        </p:nvSpPr>
        <p:spPr>
          <a:xfrm>
            <a:off x="312354" y="116632"/>
            <a:ext cx="2171414"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fontAlgn="base">
              <a:spcBef>
                <a:spcPct val="0"/>
              </a:spcBef>
              <a:spcAft>
                <a:spcPct val="0"/>
              </a:spcAft>
            </a:pPr>
            <a:r>
              <a:rPr lang="fr-FR" b="1" dirty="0" smtClean="0">
                <a:latin typeface="Times New Roman" pitchFamily="18" charset="0"/>
                <a:ea typeface="Calibri" pitchFamily="34" charset="0"/>
                <a:cs typeface="Times New Roman" pitchFamily="18" charset="0"/>
              </a:rPr>
              <a:t>3. Géologie</a:t>
            </a:r>
            <a:r>
              <a:rPr lang="fr-FR" b="1" dirty="0">
                <a:latin typeface="Times New Roman" pitchFamily="18" charset="0"/>
                <a:ea typeface="Calibri" pitchFamily="34" charset="0"/>
                <a:cs typeface="Times New Roman" pitchFamily="18" charset="0"/>
              </a:rPr>
              <a:t> </a:t>
            </a:r>
            <a:r>
              <a:rPr lang="fr-FR" b="1" dirty="0" smtClean="0">
                <a:latin typeface="Times New Roman" pitchFamily="18" charset="0"/>
                <a:ea typeface="Calibri" pitchFamily="34" charset="0"/>
                <a:cs typeface="Times New Roman" pitchFamily="18" charset="0"/>
              </a:rPr>
              <a:t>du site:</a:t>
            </a:r>
            <a:endParaRPr lang="fr-FR" sz="1000" dirty="0">
              <a:latin typeface="Arial" pitchFamily="34" charset="0"/>
              <a:cs typeface="Arial" pitchFamily="34" charset="0"/>
            </a:endParaRPr>
          </a:p>
        </p:txBody>
      </p:sp>
      <p:pic>
        <p:nvPicPr>
          <p:cNvPr id="1025" name="Picture 1" descr="ESPACES VERTS-Mod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92696"/>
            <a:ext cx="8712968" cy="597666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à coins arrondis 7"/>
          <p:cNvSpPr/>
          <p:nvPr/>
        </p:nvSpPr>
        <p:spPr>
          <a:xfrm>
            <a:off x="320738" y="3212976"/>
            <a:ext cx="2243422"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algn="just"/>
            <a:r>
              <a:rPr lang="fr-FR" b="1" dirty="0" smtClean="0">
                <a:solidFill>
                  <a:schemeClr val="tx1"/>
                </a:solidFill>
                <a:latin typeface="Times New Roman" pitchFamily="18" charset="0"/>
                <a:ea typeface="Times New Roman" pitchFamily="18" charset="0"/>
                <a:cs typeface="Times New Roman" pitchFamily="18" charset="0"/>
              </a:rPr>
              <a:t>4. </a:t>
            </a:r>
            <a:r>
              <a:rPr lang="fr-FR" b="1" dirty="0">
                <a:solidFill>
                  <a:schemeClr val="tx1"/>
                </a:solidFill>
                <a:latin typeface="Times New Roman" pitchFamily="18" charset="0"/>
                <a:ea typeface="Times New Roman" pitchFamily="18" charset="0"/>
                <a:cs typeface="Times New Roman" pitchFamily="18" charset="0"/>
              </a:rPr>
              <a:t>Nature </a:t>
            </a:r>
            <a:r>
              <a:rPr lang="fr-FR" b="1" dirty="0" smtClean="0">
                <a:solidFill>
                  <a:schemeClr val="tx1"/>
                </a:solidFill>
                <a:latin typeface="Times New Roman" pitchFamily="18" charset="0"/>
                <a:ea typeface="Times New Roman" pitchFamily="18" charset="0"/>
                <a:cs typeface="Times New Roman" pitchFamily="18" charset="0"/>
              </a:rPr>
              <a:t>juridique</a:t>
            </a:r>
            <a:r>
              <a:rPr lang="fr-FR" b="1" dirty="0" smtClean="0">
                <a:latin typeface="Times New Roman" pitchFamily="18" charset="0"/>
                <a:cs typeface="Times New Roman" pitchFamily="18" charset="0"/>
              </a:rPr>
              <a:t>:  </a:t>
            </a:r>
            <a:endParaRPr lang="fr-FR" dirty="0">
              <a:latin typeface="Times New Roman" pitchFamily="18" charset="0"/>
              <a:cs typeface="Times New Roman" pitchFamily="18" charset="0"/>
            </a:endParaRPr>
          </a:p>
        </p:txBody>
      </p:sp>
      <p:sp>
        <p:nvSpPr>
          <p:cNvPr id="9" name="Rectangle à coins arrondis 8"/>
          <p:cNvSpPr/>
          <p:nvPr/>
        </p:nvSpPr>
        <p:spPr>
          <a:xfrm>
            <a:off x="320738" y="3861048"/>
            <a:ext cx="8211702" cy="9361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Les </a:t>
            </a:r>
            <a:r>
              <a:rPr lang="fr-FR" dirty="0">
                <a:latin typeface="Times New Roman" pitchFamily="18" charset="0"/>
                <a:cs typeface="Times New Roman" pitchFamily="18" charset="0"/>
              </a:rPr>
              <a:t>terrains objet de l’étude du POS </a:t>
            </a:r>
            <a:r>
              <a:rPr lang="fr-FR" dirty="0" smtClean="0">
                <a:latin typeface="Times New Roman" pitchFamily="18" charset="0"/>
                <a:cs typeface="Times New Roman" pitchFamily="18" charset="0"/>
              </a:rPr>
              <a:t>B30, </a:t>
            </a:r>
            <a:r>
              <a:rPr lang="fr-FR" dirty="0">
                <a:latin typeface="Times New Roman" pitchFamily="18" charset="0"/>
                <a:cs typeface="Times New Roman" pitchFamily="18" charset="0"/>
              </a:rPr>
              <a:t>sont </a:t>
            </a:r>
            <a:r>
              <a:rPr lang="fr-FR" dirty="0" smtClean="0">
                <a:latin typeface="Times New Roman" pitchFamily="18" charset="0"/>
                <a:cs typeface="Times New Roman" pitchFamily="18" charset="0"/>
              </a:rPr>
              <a:t>en totalité la </a:t>
            </a:r>
            <a:r>
              <a:rPr lang="fr-FR" dirty="0">
                <a:latin typeface="Times New Roman" pitchFamily="18" charset="0"/>
                <a:cs typeface="Times New Roman" pitchFamily="18" charset="0"/>
              </a:rPr>
              <a:t>propriété de l’agence Foncière de la Wilaya de </a:t>
            </a:r>
            <a:r>
              <a:rPr lang="fr-FR" dirty="0" smtClean="0">
                <a:latin typeface="Times New Roman" pitchFamily="18" charset="0"/>
                <a:cs typeface="Times New Roman" pitchFamily="18" charset="0"/>
              </a:rPr>
              <a:t>Bejaïa.</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3240549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025"/>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025"/>
                                        </p:tgtEl>
                                      </p:cBhvr>
                                    </p:animEffect>
                                    <p:set>
                                      <p:cBhvr>
                                        <p:cTn id="26" dur="1" fill="hold">
                                          <p:stCondLst>
                                            <p:cond delay="499"/>
                                          </p:stCondLst>
                                        </p:cTn>
                                        <p:tgtEl>
                                          <p:spTgt spid="102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2"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312354" y="116632"/>
            <a:ext cx="4547678"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eaLnBrk="0" fontAlgn="base" hangingPunct="0">
              <a:spcBef>
                <a:spcPct val="0"/>
              </a:spcBef>
              <a:spcAft>
                <a:spcPct val="0"/>
              </a:spcAft>
            </a:pPr>
            <a:r>
              <a:rPr lang="fr-FR" b="1" dirty="0" smtClean="0">
                <a:solidFill>
                  <a:schemeClr val="tx1"/>
                </a:solidFill>
                <a:latin typeface="Times New Roman" pitchFamily="18" charset="0"/>
                <a:ea typeface="Times New Roman" pitchFamily="18" charset="0"/>
                <a:cs typeface="Times New Roman" pitchFamily="18" charset="0"/>
              </a:rPr>
              <a:t>5</a:t>
            </a:r>
            <a:r>
              <a:rPr lang="fr-FR" b="1" dirty="0">
                <a:solidFill>
                  <a:schemeClr val="tx1"/>
                </a:solidFill>
                <a:latin typeface="Times New Roman" pitchFamily="18" charset="0"/>
                <a:ea typeface="Times New Roman" pitchFamily="18" charset="0"/>
                <a:cs typeface="Times New Roman" pitchFamily="18" charset="0"/>
              </a:rPr>
              <a:t>. Servitudes et contrainte </a:t>
            </a:r>
            <a:r>
              <a:rPr lang="fr-FR" b="1" dirty="0" smtClean="0">
                <a:solidFill>
                  <a:schemeClr val="tx1"/>
                </a:solidFill>
                <a:latin typeface="Times New Roman" pitchFamily="18" charset="0"/>
                <a:ea typeface="Times New Roman" pitchFamily="18" charset="0"/>
                <a:cs typeface="Times New Roman" pitchFamily="18" charset="0"/>
              </a:rPr>
              <a:t>à l’urbanisation:</a:t>
            </a:r>
            <a:endParaRPr lang="fr-FR" b="1" dirty="0">
              <a:solidFill>
                <a:schemeClr val="tx1"/>
              </a:solidFill>
              <a:latin typeface="Times New Roman" pitchFamily="18" charset="0"/>
              <a:cs typeface="Times New Roman" pitchFamily="18" charset="0"/>
            </a:endParaRPr>
          </a:p>
        </p:txBody>
      </p:sp>
      <p:sp>
        <p:nvSpPr>
          <p:cNvPr id="4" name="Rectangle à coins arrondis 3"/>
          <p:cNvSpPr/>
          <p:nvPr/>
        </p:nvSpPr>
        <p:spPr>
          <a:xfrm>
            <a:off x="312354" y="836712"/>
            <a:ext cx="8211702" cy="252028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Dans notre </a:t>
            </a:r>
            <a:r>
              <a:rPr lang="fr-FR" dirty="0">
                <a:latin typeface="Times New Roman" pitchFamily="18" charset="0"/>
                <a:cs typeface="Times New Roman" pitchFamily="18" charset="0"/>
              </a:rPr>
              <a:t>périmètre </a:t>
            </a:r>
            <a:r>
              <a:rPr lang="fr-FR" dirty="0" smtClean="0">
                <a:latin typeface="Times New Roman" pitchFamily="18" charset="0"/>
                <a:cs typeface="Times New Roman" pitchFamily="18" charset="0"/>
              </a:rPr>
              <a:t>d’intervention on note la présence des contraintes naturelles suivantes: </a:t>
            </a:r>
          </a:p>
          <a:p>
            <a:pPr marL="285750" indent="-285750" algn="just">
              <a:buFont typeface="Arial" pitchFamily="34" charset="0"/>
              <a:buChar char="•"/>
            </a:pPr>
            <a:r>
              <a:rPr lang="fr-FR" dirty="0" smtClean="0">
                <a:latin typeface="Times New Roman" pitchFamily="18" charset="0"/>
                <a:cs typeface="Times New Roman" pitchFamily="18" charset="0"/>
              </a:rPr>
              <a:t>L’oued SEGHIR longeant le périmètre d’intervention d’Est en Ouest qui induit une servitude de 15m à partir de ses berges.</a:t>
            </a:r>
          </a:p>
          <a:p>
            <a:pPr marL="285750" indent="-285750" algn="just">
              <a:buFont typeface="Arial" pitchFamily="34" charset="0"/>
              <a:buChar char="•"/>
            </a:pPr>
            <a:r>
              <a:rPr lang="fr-FR" dirty="0" smtClean="0">
                <a:latin typeface="Times New Roman" pitchFamily="18" charset="0"/>
                <a:cs typeface="Times New Roman" pitchFamily="18" charset="0"/>
              </a:rPr>
              <a:t>Un oued de moins envergure que le premier qui longe la zone du Nord pour rejoindre oued SEGHIR au Sud qui dégage un servitude de </a:t>
            </a:r>
            <a:r>
              <a:rPr lang="fr-FR" dirty="0" smtClean="0">
                <a:latin typeface="Times New Roman" pitchFamily="18" charset="0"/>
                <a:cs typeface="Times New Roman" pitchFamily="18" charset="0"/>
              </a:rPr>
              <a:t>07 </a:t>
            </a:r>
            <a:r>
              <a:rPr lang="fr-FR" dirty="0" smtClean="0">
                <a:latin typeface="Times New Roman" pitchFamily="18" charset="0"/>
                <a:cs typeface="Times New Roman" pitchFamily="18" charset="0"/>
              </a:rPr>
              <a:t>m à partir de ses berges.</a:t>
            </a:r>
          </a:p>
          <a:p>
            <a:pPr marL="285750" indent="-285750" algn="just">
              <a:buFont typeface="Arial" pitchFamily="34" charset="0"/>
              <a:buChar char="•"/>
            </a:pPr>
            <a:r>
              <a:rPr lang="fr-FR" dirty="0" smtClean="0">
                <a:latin typeface="Times New Roman" pitchFamily="18" charset="0"/>
                <a:cs typeface="Times New Roman" pitchFamily="18" charset="0"/>
              </a:rPr>
              <a:t>Le lac MEZZAIA qui est considéré comme zone humide protégé qui occupe une surface de 2,49 He.</a:t>
            </a:r>
            <a:endParaRPr lang="fr-FR" dirty="0">
              <a:latin typeface="Times New Roman" pitchFamily="18" charset="0"/>
              <a:cs typeface="Times New Roman" pitchFamily="18" charset="0"/>
            </a:endParaRPr>
          </a:p>
        </p:txBody>
      </p:sp>
    </p:spTree>
    <p:extLst>
      <p:ext uri="{BB962C8B-B14F-4D97-AF65-F5344CB8AC3E}">
        <p14:creationId xmlns:p14="http://schemas.microsoft.com/office/powerpoint/2010/main" val="180829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p:cNvSpPr/>
          <p:nvPr/>
        </p:nvSpPr>
        <p:spPr>
          <a:xfrm>
            <a:off x="312354" y="116632"/>
            <a:ext cx="4547678"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solidFill>
                  <a:schemeClr val="tx1"/>
                </a:solidFill>
                <a:latin typeface="Times New Roman" pitchFamily="18" charset="0"/>
                <a:ea typeface="Times New Roman" pitchFamily="18" charset="0"/>
                <a:cs typeface="Times New Roman" pitchFamily="18" charset="0"/>
              </a:rPr>
              <a:t> 6. </a:t>
            </a:r>
            <a:r>
              <a:rPr lang="fr-FR" b="1" dirty="0">
                <a:solidFill>
                  <a:schemeClr val="tx1"/>
                </a:solidFill>
                <a:latin typeface="Times New Roman" pitchFamily="18" charset="0"/>
                <a:ea typeface="Times New Roman" pitchFamily="18" charset="0"/>
                <a:cs typeface="Times New Roman" pitchFamily="18" charset="0"/>
              </a:rPr>
              <a:t>P</a:t>
            </a:r>
            <a:r>
              <a:rPr lang="fr-FR" b="1" dirty="0" smtClean="0">
                <a:solidFill>
                  <a:schemeClr val="tx1"/>
                </a:solidFill>
                <a:latin typeface="Times New Roman" pitchFamily="18" charset="0"/>
                <a:ea typeface="Times New Roman" pitchFamily="18" charset="0"/>
                <a:cs typeface="Times New Roman" pitchFamily="18" charset="0"/>
              </a:rPr>
              <a:t>arc </a:t>
            </a:r>
            <a:r>
              <a:rPr lang="fr-FR" b="1" dirty="0">
                <a:solidFill>
                  <a:schemeClr val="tx1"/>
                </a:solidFill>
                <a:latin typeface="Times New Roman" pitchFamily="18" charset="0"/>
                <a:ea typeface="Times New Roman" pitchFamily="18" charset="0"/>
                <a:cs typeface="Times New Roman" pitchFamily="18" charset="0"/>
              </a:rPr>
              <a:t>logement et </a:t>
            </a:r>
            <a:r>
              <a:rPr lang="fr-FR" b="1" dirty="0" smtClean="0">
                <a:solidFill>
                  <a:schemeClr val="tx1"/>
                </a:solidFill>
                <a:latin typeface="Times New Roman" pitchFamily="18" charset="0"/>
                <a:ea typeface="Times New Roman" pitchFamily="18" charset="0"/>
                <a:cs typeface="Times New Roman" pitchFamily="18" charset="0"/>
              </a:rPr>
              <a:t>équipement:</a:t>
            </a:r>
            <a:endParaRPr lang="fr-FR" b="1" dirty="0">
              <a:solidFill>
                <a:schemeClr val="tx1"/>
              </a:solidFill>
              <a:latin typeface="Times New Roman" pitchFamily="18" charset="0"/>
              <a:cs typeface="Times New Roman" pitchFamily="18" charset="0"/>
            </a:endParaRPr>
          </a:p>
        </p:txBody>
      </p:sp>
      <p:sp>
        <p:nvSpPr>
          <p:cNvPr id="5" name="Rectangle à coins arrondis 4"/>
          <p:cNvSpPr/>
          <p:nvPr/>
        </p:nvSpPr>
        <p:spPr>
          <a:xfrm>
            <a:off x="539552" y="692696"/>
            <a:ext cx="1913799" cy="432048"/>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lvl="0" eaLnBrk="0" fontAlgn="base" hangingPunct="0">
              <a:spcBef>
                <a:spcPct val="0"/>
              </a:spcBef>
              <a:spcAft>
                <a:spcPct val="0"/>
              </a:spcAft>
            </a:pPr>
            <a:r>
              <a:rPr lang="fr-FR" b="1" dirty="0">
                <a:latin typeface="Times New Roman" pitchFamily="18" charset="0"/>
                <a:ea typeface="Times New Roman" pitchFamily="18" charset="0"/>
                <a:cs typeface="Times New Roman" pitchFamily="18" charset="0"/>
              </a:rPr>
              <a:t>a-Parc </a:t>
            </a:r>
            <a:r>
              <a:rPr lang="fr-FR" b="1" dirty="0" smtClean="0">
                <a:latin typeface="Times New Roman" pitchFamily="18" charset="0"/>
                <a:ea typeface="Times New Roman" pitchFamily="18" charset="0"/>
                <a:cs typeface="Times New Roman" pitchFamily="18" charset="0"/>
              </a:rPr>
              <a:t>logement:</a:t>
            </a:r>
            <a:endParaRPr lang="fr-FR" b="1" dirty="0">
              <a:latin typeface="Times New Roman" pitchFamily="18" charset="0"/>
              <a:cs typeface="Times New Roman" pitchFamily="18" charset="0"/>
            </a:endParaRPr>
          </a:p>
        </p:txBody>
      </p:sp>
      <p:sp>
        <p:nvSpPr>
          <p:cNvPr id="6" name="Rectangle à coins arrondis 5"/>
          <p:cNvSpPr/>
          <p:nvPr/>
        </p:nvSpPr>
        <p:spPr>
          <a:xfrm>
            <a:off x="539552" y="1268760"/>
            <a:ext cx="8136904" cy="936104"/>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just"/>
            <a:r>
              <a:rPr lang="fr-FR" dirty="0" smtClean="0">
                <a:latin typeface="Times New Roman" pitchFamily="18" charset="0"/>
                <a:cs typeface="Times New Roman" pitchFamily="18" charset="0"/>
              </a:rPr>
              <a:t>          L’habitat dominant dans le périmètre d’étude est l’habitat collectif avec 77%, l’habitat individuel ne présente que 23%.    </a:t>
            </a:r>
            <a:endParaRPr lang="fr-FR" dirty="0">
              <a:latin typeface="Times New Roman" pitchFamily="18" charset="0"/>
              <a:cs typeface="Times New Roman" pitchFamily="18" charset="0"/>
            </a:endParaRPr>
          </a:p>
        </p:txBody>
      </p:sp>
      <p:pic>
        <p:nvPicPr>
          <p:cNvPr id="1026" name="Picture 2" descr="C:\Users\HADDAD\Desktop\fadez corrigé-Model.jpg"/>
          <p:cNvPicPr>
            <a:picLocks noChangeAspect="1" noChangeArrowheads="1"/>
          </p:cNvPicPr>
          <p:nvPr/>
        </p:nvPicPr>
        <p:blipFill rotWithShape="1">
          <a:blip r:embed="rId2">
            <a:extLst>
              <a:ext uri="{28A0092B-C50C-407E-A947-70E740481C1C}">
                <a14:useLocalDpi xmlns:a14="http://schemas.microsoft.com/office/drawing/2010/main" val="0"/>
              </a:ext>
            </a:extLst>
          </a:blip>
          <a:srcRect l="4329" t="10101" r="2121" b="10423"/>
          <a:stretch/>
        </p:blipFill>
        <p:spPr bwMode="auto">
          <a:xfrm>
            <a:off x="312354" y="1412777"/>
            <a:ext cx="8580126" cy="53285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0956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80">
                                          <p:stCondLst>
                                            <p:cond delay="0"/>
                                          </p:stCondLst>
                                        </p:cTn>
                                        <p:tgtEl>
                                          <p:spTgt spid="6"/>
                                        </p:tgtEl>
                                      </p:cBhvr>
                                    </p:animEffect>
                                    <p:anim calcmode="lin" valueType="num">
                                      <p:cBhvr>
                                        <p:cTn id="2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7" dur="26">
                                          <p:stCondLst>
                                            <p:cond delay="650"/>
                                          </p:stCondLst>
                                        </p:cTn>
                                        <p:tgtEl>
                                          <p:spTgt spid="6"/>
                                        </p:tgtEl>
                                      </p:cBhvr>
                                      <p:to x="100000" y="60000"/>
                                    </p:animScale>
                                    <p:animScale>
                                      <p:cBhvr>
                                        <p:cTn id="28" dur="166" decel="50000">
                                          <p:stCondLst>
                                            <p:cond delay="676"/>
                                          </p:stCondLst>
                                        </p:cTn>
                                        <p:tgtEl>
                                          <p:spTgt spid="6"/>
                                        </p:tgtEl>
                                      </p:cBhvr>
                                      <p:to x="100000" y="100000"/>
                                    </p:animScale>
                                    <p:animScale>
                                      <p:cBhvr>
                                        <p:cTn id="29" dur="26">
                                          <p:stCondLst>
                                            <p:cond delay="1312"/>
                                          </p:stCondLst>
                                        </p:cTn>
                                        <p:tgtEl>
                                          <p:spTgt spid="6"/>
                                        </p:tgtEl>
                                      </p:cBhvr>
                                      <p:to x="100000" y="80000"/>
                                    </p:animScale>
                                    <p:animScale>
                                      <p:cBhvr>
                                        <p:cTn id="30" dur="166" decel="50000">
                                          <p:stCondLst>
                                            <p:cond delay="1338"/>
                                          </p:stCondLst>
                                        </p:cTn>
                                        <p:tgtEl>
                                          <p:spTgt spid="6"/>
                                        </p:tgtEl>
                                      </p:cBhvr>
                                      <p:to x="100000" y="100000"/>
                                    </p:animScale>
                                    <p:animScale>
                                      <p:cBhvr>
                                        <p:cTn id="31" dur="26">
                                          <p:stCondLst>
                                            <p:cond delay="1642"/>
                                          </p:stCondLst>
                                        </p:cTn>
                                        <p:tgtEl>
                                          <p:spTgt spid="6"/>
                                        </p:tgtEl>
                                      </p:cBhvr>
                                      <p:to x="100000" y="90000"/>
                                    </p:animScale>
                                    <p:animScale>
                                      <p:cBhvr>
                                        <p:cTn id="32" dur="166" decel="50000">
                                          <p:stCondLst>
                                            <p:cond delay="1668"/>
                                          </p:stCondLst>
                                        </p:cTn>
                                        <p:tgtEl>
                                          <p:spTgt spid="6"/>
                                        </p:tgtEl>
                                      </p:cBhvr>
                                      <p:to x="100000" y="100000"/>
                                    </p:animScale>
                                    <p:animScale>
                                      <p:cBhvr>
                                        <p:cTn id="33" dur="26">
                                          <p:stCondLst>
                                            <p:cond delay="1808"/>
                                          </p:stCondLst>
                                        </p:cTn>
                                        <p:tgtEl>
                                          <p:spTgt spid="6"/>
                                        </p:tgtEl>
                                      </p:cBhvr>
                                      <p:to x="100000" y="95000"/>
                                    </p:animScale>
                                    <p:animScale>
                                      <p:cBhvr>
                                        <p:cTn id="34" dur="166" decel="50000">
                                          <p:stCondLst>
                                            <p:cond delay="1834"/>
                                          </p:stCondLst>
                                        </p:cTn>
                                        <p:tgtEl>
                                          <p:spTgt spid="6"/>
                                        </p:tgtEl>
                                      </p:cBhvr>
                                      <p:to x="100000" y="100000"/>
                                    </p:animScale>
                                  </p:childTnLst>
                                </p:cTn>
                              </p:par>
                            </p:childTnLst>
                          </p:cTn>
                        </p:par>
                      </p:childTnLst>
                    </p:cTn>
                  </p:par>
                  <p:par>
                    <p:cTn id="35" fill="hold">
                      <p:stCondLst>
                        <p:cond delay="indefinite"/>
                      </p:stCondLst>
                      <p:childTnLst>
                        <p:par>
                          <p:cTn id="36" fill="hold">
                            <p:stCondLst>
                              <p:cond delay="0"/>
                            </p:stCondLst>
                            <p:childTnLst>
                              <p:par>
                                <p:cTn id="37" presetID="2" presetClass="exit" presetSubtype="4" fill="hold" grpId="1" nodeType="clickEffect">
                                  <p:stCondLst>
                                    <p:cond delay="0"/>
                                  </p:stCondLst>
                                  <p:childTnLst>
                                    <p:anim calcmode="lin" valueType="num">
                                      <p:cBhvr additive="base">
                                        <p:cTn id="38" dur="500"/>
                                        <p:tgtEl>
                                          <p:spTgt spid="6"/>
                                        </p:tgtEl>
                                        <p:attrNameLst>
                                          <p:attrName>ppt_x</p:attrName>
                                        </p:attrNameLst>
                                      </p:cBhvr>
                                      <p:tavLst>
                                        <p:tav tm="0">
                                          <p:val>
                                            <p:strVal val="ppt_x"/>
                                          </p:val>
                                        </p:tav>
                                        <p:tav tm="100000">
                                          <p:val>
                                            <p:strVal val="ppt_x"/>
                                          </p:val>
                                        </p:tav>
                                      </p:tavLst>
                                    </p:anim>
                                    <p:anim calcmode="lin" valueType="num">
                                      <p:cBhvr additive="base">
                                        <p:cTn id="39" dur="500"/>
                                        <p:tgtEl>
                                          <p:spTgt spid="6"/>
                                        </p:tgtEl>
                                        <p:attrNameLst>
                                          <p:attrName>ppt_y</p:attrName>
                                        </p:attrNameLst>
                                      </p:cBhvr>
                                      <p:tavLst>
                                        <p:tav tm="0">
                                          <p:val>
                                            <p:strVal val="ppt_y"/>
                                          </p:val>
                                        </p:tav>
                                        <p:tav tm="100000">
                                          <p:val>
                                            <p:strVal val="1+ppt_h/2"/>
                                          </p:val>
                                        </p:tav>
                                      </p:tavLst>
                                    </p:anim>
                                    <p:set>
                                      <p:cBhvr>
                                        <p:cTn id="40" dur="1" fill="hold">
                                          <p:stCondLst>
                                            <p:cond delay="499"/>
                                          </p:stCondLst>
                                        </p:cTn>
                                        <p:tgtEl>
                                          <p:spTgt spid="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1026"/>
                                        </p:tgtEl>
                                        <p:attrNameLst>
                                          <p:attrName>style.visibility</p:attrName>
                                        </p:attrNameLst>
                                      </p:cBhvr>
                                      <p:to>
                                        <p:strVal val="visible"/>
                                      </p:to>
                                    </p:set>
                                    <p:anim calcmode="lin" valueType="num">
                                      <p:cBhvr>
                                        <p:cTn id="45" dur="500" fill="hold"/>
                                        <p:tgtEl>
                                          <p:spTgt spid="1026"/>
                                        </p:tgtEl>
                                        <p:attrNameLst>
                                          <p:attrName>ppt_w</p:attrName>
                                        </p:attrNameLst>
                                      </p:cBhvr>
                                      <p:tavLst>
                                        <p:tav tm="0">
                                          <p:val>
                                            <p:fltVal val="0"/>
                                          </p:val>
                                        </p:tav>
                                        <p:tav tm="100000">
                                          <p:val>
                                            <p:strVal val="#ppt_w"/>
                                          </p:val>
                                        </p:tav>
                                      </p:tavLst>
                                    </p:anim>
                                    <p:anim calcmode="lin" valueType="num">
                                      <p:cBhvr>
                                        <p:cTn id="46" dur="500" fill="hold"/>
                                        <p:tgtEl>
                                          <p:spTgt spid="1026"/>
                                        </p:tgtEl>
                                        <p:attrNameLst>
                                          <p:attrName>ppt_h</p:attrName>
                                        </p:attrNameLst>
                                      </p:cBhvr>
                                      <p:tavLst>
                                        <p:tav tm="0">
                                          <p:val>
                                            <p:fltVal val="0"/>
                                          </p:val>
                                        </p:tav>
                                        <p:tav tm="100000">
                                          <p:val>
                                            <p:strVal val="#ppt_h"/>
                                          </p:val>
                                        </p:tav>
                                      </p:tavLst>
                                    </p:anim>
                                    <p:animEffect transition="in" filter="fade">
                                      <p:cBhvr>
                                        <p:cTn id="4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6" grpId="1" animBg="1"/>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1575</TotalTime>
  <Words>1622</Words>
  <Application>Microsoft Office PowerPoint</Application>
  <PresentationFormat>Affichage à l'écran (4:3)</PresentationFormat>
  <Paragraphs>350</Paragraphs>
  <Slides>33</Slides>
  <Notes>0</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HADDAD</dc:creator>
  <cp:lastModifiedBy>HADDAD</cp:lastModifiedBy>
  <cp:revision>27</cp:revision>
  <dcterms:created xsi:type="dcterms:W3CDTF">2012-05-10T09:16:41Z</dcterms:created>
  <dcterms:modified xsi:type="dcterms:W3CDTF">2012-05-19T14:48:25Z</dcterms:modified>
</cp:coreProperties>
</file>